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3.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10.xml" ContentType="application/vnd.openxmlformats-officedocument.presentationml.notesSlide+xml"/>
  <Override PartName="/ppt/tags/tag112.xml" ContentType="application/vnd.openxmlformats-officedocument.presentationml.tags+xml"/>
  <Override PartName="/ppt/notesSlides/notesSlide11.xml" ContentType="application/vnd.openxmlformats-officedocument.presentationml.notesSlide+xml"/>
  <Override PartName="/ppt/tags/tag11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14.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notesSlides/notesSlide15.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16.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notesSlides/notesSlide20.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59.xml" ContentType="application/vnd.openxmlformats-officedocument.presentationml.tags+xml"/>
  <Override PartName="/ppt/tags/tag260.xml" ContentType="application/vnd.openxmlformats-officedocument.presentationml.tags+xml"/>
  <Override PartName="/ppt/notesSlides/notesSlide25.xml" ContentType="application/vnd.openxmlformats-officedocument.presentationml.notesSlide+xml"/>
  <Override PartName="/ppt/tags/tag261.xml" ContentType="application/vnd.openxmlformats-officedocument.presentationml.tags+xml"/>
  <Override PartName="/ppt/tags/tag262.xml" ContentType="application/vnd.openxmlformats-officedocument.presentationml.tags+xml"/>
  <Override PartName="/ppt/notesSlides/notesSlide26.xml" ContentType="application/vnd.openxmlformats-officedocument.presentationml.notesSlide+xml"/>
  <Override PartName="/ppt/tags/tag263.xml" ContentType="application/vnd.openxmlformats-officedocument.presentationml.tags+xml"/>
  <Override PartName="/ppt/notesSlides/notesSlide27.xml" ContentType="application/vnd.openxmlformats-officedocument.presentationml.notesSlide+xml"/>
  <Override PartName="/ppt/tags/tag264.xml" ContentType="application/vnd.openxmlformats-officedocument.presentationml.tags+xml"/>
  <Override PartName="/ppt/tags/tag265.xml" ContentType="application/vnd.openxmlformats-officedocument.presentationml.tags+xml"/>
  <Override PartName="/ppt/notesSlides/notesSlide28.xml" ContentType="application/vnd.openxmlformats-officedocument.presentationml.notesSlid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notesSlides/notesSlide29.xml" ContentType="application/vnd.openxmlformats-officedocument.presentationml.notesSlide+xml"/>
  <Override PartName="/ppt/tags/tag269.xml" ContentType="application/vnd.openxmlformats-officedocument.presentationml.tags+xml"/>
  <Override PartName="/ppt/tags/tag270.xml" ContentType="application/vnd.openxmlformats-officedocument.presentationml.tags+xml"/>
  <Override PartName="/ppt/notesSlides/notesSlide30.xml" ContentType="application/vnd.openxmlformats-officedocument.presentationml.notesSlide+xml"/>
  <Override PartName="/ppt/tags/tag271.xml" ContentType="application/vnd.openxmlformats-officedocument.presentationml.tags+xml"/>
  <Override PartName="/ppt/tags/tag272.xml" ContentType="application/vnd.openxmlformats-officedocument.presentationml.tags+xml"/>
  <Override PartName="/ppt/notesSlides/notesSlide31.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notesSlides/notesSlide32.xml" ContentType="application/vnd.openxmlformats-officedocument.presentationml.notesSlide+xml"/>
  <Override PartName="/ppt/tags/tag301.xml" ContentType="application/vnd.openxmlformats-officedocument.presentationml.tags+xml"/>
  <Override PartName="/ppt/tags/tag302.xml" ContentType="application/vnd.openxmlformats-officedocument.presentationml.tags+xml"/>
  <Override PartName="/ppt/notesSlides/notesSlide33.xml" ContentType="application/vnd.openxmlformats-officedocument.presentationml.notesSlide+xml"/>
  <Override PartName="/ppt/tags/tag303.xml" ContentType="application/vnd.openxmlformats-officedocument.presentationml.tags+xml"/>
  <Override PartName="/ppt/tags/tag304.xml" ContentType="application/vnd.openxmlformats-officedocument.presentationml.tags+xml"/>
  <Override PartName="/ppt/notesSlides/notesSlide34.xml" ContentType="application/vnd.openxmlformats-officedocument.presentationml.notesSlide+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notesSlides/notesSlide38.xml" ContentType="application/vnd.openxmlformats-officedocument.presentationml.notesSlide+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417.xml" ContentType="application/vnd.openxmlformats-officedocument.presentationml.tags+xml"/>
  <Override PartName="/ppt/notesSlides/notesSlide43.xml" ContentType="application/vnd.openxmlformats-officedocument.presentationml.notesSlide+xml"/>
  <Override PartName="/ppt/tags/tag418.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notesSlides/notesSlide54.xml" ContentType="application/vnd.openxmlformats-officedocument.presentationml.notesSlide+xml"/>
  <Override PartName="/ppt/tags/tag447.xml" ContentType="application/vnd.openxmlformats-officedocument.presentationml.tags+xml"/>
  <Override PartName="/ppt/tags/tag448.xml" ContentType="application/vnd.openxmlformats-officedocument.presentationml.tags+xml"/>
  <Override PartName="/ppt/notesSlides/notesSlide55.xml" ContentType="application/vnd.openxmlformats-officedocument.presentationml.notesSlide+xml"/>
  <Override PartName="/ppt/tags/tag449.xml" ContentType="application/vnd.openxmlformats-officedocument.presentationml.tags+xml"/>
  <Override PartName="/ppt/tags/tag450.xml" ContentType="application/vnd.openxmlformats-officedocument.presentationml.tags+xml"/>
  <Override PartName="/ppt/notesSlides/notesSlide56.xml" ContentType="application/vnd.openxmlformats-officedocument.presentationml.notesSlide+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notesSlides/notesSlide60.xml" ContentType="application/vnd.openxmlformats-officedocument.presentationml.notesSlide+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563.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ink/ink1.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ink/ink2.xml" ContentType="application/inkml+xml"/>
  <Override PartName="/ppt/tags/tag564.xml" ContentType="application/vnd.openxmlformats-officedocument.presentationml.tags+xml"/>
  <Override PartName="/ppt/notesSlides/notesSlide72.xml" ContentType="application/vnd.openxmlformats-officedocument.presentationml.notesSlide+xml"/>
  <Override PartName="/ppt/ink/ink3.xml" ContentType="application/inkml+xml"/>
  <Override PartName="/ppt/tags/tag565.xml" ContentType="application/vnd.openxmlformats-officedocument.presentationml.tags+xml"/>
  <Override PartName="/ppt/tags/tag566.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75.xml" ContentType="application/vnd.openxmlformats-officedocument.presentationml.notesSlide+xml"/>
  <Override PartName="/ppt/tags/tag567.xml" ContentType="application/vnd.openxmlformats-officedocument.presentationml.tags+xml"/>
  <Override PartName="/ppt/tags/tag568.xml" ContentType="application/vnd.openxmlformats-officedocument.presentationml.tags+xml"/>
  <Override PartName="/ppt/notesSlides/notesSlide76.xml" ContentType="application/vnd.openxmlformats-officedocument.presentationml.notesSlide+xml"/>
  <Override PartName="/ppt/tags/tag569.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570.xml" ContentType="application/vnd.openxmlformats-officedocument.presentationml.tags+xml"/>
  <Override PartName="/ppt/tags/tag571.xml" ContentType="application/vnd.openxmlformats-officedocument.presentationml.tags+xml"/>
  <Override PartName="/ppt/notesSlides/notesSlide79.xml" ContentType="application/vnd.openxmlformats-officedocument.presentationml.notesSlide+xml"/>
  <Override PartName="/ppt/tags/tag572.xml" ContentType="application/vnd.openxmlformats-officedocument.presentationml.tags+xml"/>
  <Override PartName="/ppt/notesSlides/notesSlide80.xml" ContentType="application/vnd.openxmlformats-officedocument.presentationml.notesSlide+xml"/>
  <Override PartName="/ppt/ink/ink13.xml" ContentType="application/inkml+xml"/>
  <Override PartName="/ppt/ink/ink14.xml" ContentType="application/inkml+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notesSlides/notesSlide83.xml" ContentType="application/vnd.openxmlformats-officedocument.presentationml.notesSlide+xml"/>
  <Override PartName="/ppt/tags/tag601.xml" ContentType="application/vnd.openxmlformats-officedocument.presentationml.tags+xml"/>
  <Override PartName="/ppt/tags/tag602.xml" ContentType="application/vnd.openxmlformats-officedocument.presentationml.tags+xml"/>
  <Override PartName="/ppt/notesSlides/notesSlide84.xml" ContentType="application/vnd.openxmlformats-officedocument.presentationml.notesSlide+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notesSlides/notesSlide88.xml" ContentType="application/vnd.openxmlformats-officedocument.presentationml.notesSlide+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notesSlides/notesSlide91.xml" ContentType="application/vnd.openxmlformats-officedocument.presentationml.notesSlide+xml"/>
  <Override PartName="/ppt/tags/tag715.xml" ContentType="application/vnd.openxmlformats-officedocument.presentationml.tags+xml"/>
  <Override PartName="/ppt/tags/tag716.xml" ContentType="application/vnd.openxmlformats-officedocument.presentationml.tags+xml"/>
  <Override PartName="/ppt/notesSlides/notesSlide92.xml" ContentType="application/vnd.openxmlformats-officedocument.presentationml.notesSlide+xml"/>
  <Override PartName="/ppt/tags/tag717.xml" ContentType="application/vnd.openxmlformats-officedocument.presentationml.tags+xml"/>
  <Override PartName="/ppt/tags/tag718.xml" ContentType="application/vnd.openxmlformats-officedocument.presentationml.tags+xml"/>
  <Override PartName="/ppt/notesSlides/notesSlide93.xml" ContentType="application/vnd.openxmlformats-officedocument.presentationml.notesSlide+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notesSlides/notesSlide100.xml" ContentType="application/vnd.openxmlformats-officedocument.presentationml.notesSlide+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notesSlides/notesSlide101.xml" ContentType="application/vnd.openxmlformats-officedocument.presentationml.notesSlide+xml"/>
  <Override PartName="/ppt/tags/tag753.xml" ContentType="application/vnd.openxmlformats-officedocument.presentationml.tags+xml"/>
  <Override PartName="/ppt/tags/tag754.xml" ContentType="application/vnd.openxmlformats-officedocument.presentationml.tags+xml"/>
  <Override PartName="/ppt/notesSlides/notesSlide102.xml" ContentType="application/vnd.openxmlformats-officedocument.presentationml.notesSlide+xml"/>
  <Override PartName="/ppt/tags/tag755.xml" ContentType="application/vnd.openxmlformats-officedocument.presentationml.tags+xml"/>
  <Override PartName="/ppt/tags/tag756.xml" ContentType="application/vnd.openxmlformats-officedocument.presentationml.tags+xml"/>
  <Override PartName="/ppt/notesSlides/notesSlide103.xml" ContentType="application/vnd.openxmlformats-officedocument.presentationml.notesSlide+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10"/>
  </p:notesMasterIdLst>
  <p:handoutMasterIdLst>
    <p:handoutMasterId r:id="rId111"/>
  </p:handoutMasterIdLst>
  <p:sldIdLst>
    <p:sldId id="256" r:id="rId3"/>
    <p:sldId id="1070" r:id="rId4"/>
    <p:sldId id="257" r:id="rId5"/>
    <p:sldId id="705" r:id="rId6"/>
    <p:sldId id="706" r:id="rId7"/>
    <p:sldId id="835" r:id="rId8"/>
    <p:sldId id="707" r:id="rId9"/>
    <p:sldId id="768" r:id="rId10"/>
    <p:sldId id="1262" r:id="rId11"/>
    <p:sldId id="1263" r:id="rId12"/>
    <p:sldId id="1264" r:id="rId13"/>
    <p:sldId id="1265" r:id="rId14"/>
    <p:sldId id="1266" r:id="rId15"/>
    <p:sldId id="1267" r:id="rId16"/>
    <p:sldId id="914" r:id="rId17"/>
    <p:sldId id="915" r:id="rId18"/>
    <p:sldId id="916" r:id="rId19"/>
    <p:sldId id="926" r:id="rId20"/>
    <p:sldId id="560" r:id="rId21"/>
    <p:sldId id="930" r:id="rId22"/>
    <p:sldId id="1071" r:id="rId23"/>
    <p:sldId id="1072" r:id="rId24"/>
    <p:sldId id="1118" r:id="rId25"/>
    <p:sldId id="1083" r:id="rId26"/>
    <p:sldId id="938" r:id="rId27"/>
    <p:sldId id="1293" r:id="rId28"/>
    <p:sldId id="1294" r:id="rId29"/>
    <p:sldId id="1295" r:id="rId30"/>
    <p:sldId id="1299" r:id="rId31"/>
    <p:sldId id="1300" r:id="rId32"/>
    <p:sldId id="1301" r:id="rId33"/>
    <p:sldId id="1302" r:id="rId34"/>
    <p:sldId id="1087" r:id="rId35"/>
    <p:sldId id="948" r:id="rId36"/>
    <p:sldId id="1298" r:id="rId37"/>
    <p:sldId id="1116" r:id="rId38"/>
    <p:sldId id="959" r:id="rId39"/>
    <p:sldId id="1007" r:id="rId40"/>
    <p:sldId id="1117" r:id="rId41"/>
    <p:sldId id="1076" r:id="rId42"/>
    <p:sldId id="1193" r:id="rId43"/>
    <p:sldId id="1085" r:id="rId44"/>
    <p:sldId id="1273" r:id="rId45"/>
    <p:sldId id="1012" r:id="rId46"/>
    <p:sldId id="1195" r:id="rId47"/>
    <p:sldId id="1196" r:id="rId48"/>
    <p:sldId id="1197" r:id="rId49"/>
    <p:sldId id="1274" r:id="rId50"/>
    <p:sldId id="1306" r:id="rId51"/>
    <p:sldId id="1312" r:id="rId52"/>
    <p:sldId id="1307" r:id="rId53"/>
    <p:sldId id="1308" r:id="rId54"/>
    <p:sldId id="1309" r:id="rId55"/>
    <p:sldId id="1310" r:id="rId56"/>
    <p:sldId id="1089" r:id="rId57"/>
    <p:sldId id="1288" r:id="rId58"/>
    <p:sldId id="1218" r:id="rId59"/>
    <p:sldId id="1114" r:id="rId60"/>
    <p:sldId id="1233" r:id="rId61"/>
    <p:sldId id="1034" r:id="rId62"/>
    <p:sldId id="1077" r:id="rId63"/>
    <p:sldId id="1078" r:id="rId64"/>
    <p:sldId id="1194" r:id="rId65"/>
    <p:sldId id="1086" r:id="rId66"/>
    <p:sldId id="1039" r:id="rId67"/>
    <p:sldId id="1255" r:id="rId68"/>
    <p:sldId id="1256" r:id="rId69"/>
    <p:sldId id="1313" r:id="rId70"/>
    <p:sldId id="1314" r:id="rId71"/>
    <p:sldId id="1315" r:id="rId72"/>
    <p:sldId id="1317" r:id="rId73"/>
    <p:sldId id="1318" r:id="rId74"/>
    <p:sldId id="1319" r:id="rId75"/>
    <p:sldId id="1320" r:id="rId76"/>
    <p:sldId id="1321" r:id="rId77"/>
    <p:sldId id="1322" r:id="rId78"/>
    <p:sldId id="1323" r:id="rId79"/>
    <p:sldId id="1324" r:id="rId80"/>
    <p:sldId id="1325" r:id="rId81"/>
    <p:sldId id="1327" r:id="rId82"/>
    <p:sldId id="1326" r:id="rId83"/>
    <p:sldId id="1329" r:id="rId84"/>
    <p:sldId id="1328" r:id="rId85"/>
    <p:sldId id="1090" r:id="rId86"/>
    <p:sldId id="1050" r:id="rId87"/>
    <p:sldId id="1113" r:id="rId88"/>
    <p:sldId id="1234" r:id="rId89"/>
    <p:sldId id="972" r:id="rId90"/>
    <p:sldId id="1073" r:id="rId91"/>
    <p:sldId id="1074" r:id="rId92"/>
    <p:sldId id="1152" r:id="rId93"/>
    <p:sldId id="1084" r:id="rId94"/>
    <p:sldId id="1303" r:id="rId95"/>
    <p:sldId id="978" r:id="rId96"/>
    <p:sldId id="1282" r:id="rId97"/>
    <p:sldId id="1283" r:id="rId98"/>
    <p:sldId id="1285" r:id="rId99"/>
    <p:sldId id="1284" r:id="rId100"/>
    <p:sldId id="1287" r:id="rId101"/>
    <p:sldId id="1304" r:id="rId102"/>
    <p:sldId id="1088" r:id="rId103"/>
    <p:sldId id="1276" r:id="rId104"/>
    <p:sldId id="1305" r:id="rId105"/>
    <p:sldId id="1289" r:id="rId106"/>
    <p:sldId id="1115" r:id="rId107"/>
    <p:sldId id="1192" r:id="rId108"/>
    <p:sldId id="296" r:id="rId109"/>
  </p:sldIdLst>
  <p:sldSz cx="12192000" cy="6858000"/>
  <p:notesSz cx="6858000" cy="9144000"/>
  <p:custDataLst>
    <p:tags r:id="rId11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2"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y yang" initials="hy" lastIdx="2" clrIdx="0"/>
  <p:cmAuthor id="2" name="Hongyan Yang" initials="YHY"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4AB"/>
    <a:srgbClr val="0E0EFF"/>
    <a:srgbClr val="0000FF"/>
    <a:srgbClr val="044875"/>
    <a:srgbClr val="D0CECE"/>
    <a:srgbClr val="000000"/>
    <a:srgbClr val="7F7F7F"/>
    <a:srgbClr val="C00000"/>
    <a:srgbClr val="5B9BD5"/>
    <a:srgbClr val="F2F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32" autoAdjust="0"/>
    <p:restoredTop sz="86326" autoAdjust="0"/>
  </p:normalViewPr>
  <p:slideViewPr>
    <p:cSldViewPr showGuides="1">
      <p:cViewPr varScale="1">
        <p:scale>
          <a:sx n="82" d="100"/>
          <a:sy n="82" d="100"/>
        </p:scale>
        <p:origin x="547" y="53"/>
      </p:cViewPr>
      <p:guideLst>
        <p:guide orient="horz" pos="2442"/>
        <p:guide pos="3840"/>
      </p:guideLst>
    </p:cSldViewPr>
  </p:slideViewPr>
  <p:notesTextViewPr>
    <p:cViewPr>
      <p:scale>
        <a:sx n="125" d="100"/>
        <a:sy n="125" d="100"/>
      </p:scale>
      <p:origin x="0" y="0"/>
    </p:cViewPr>
  </p:notesTextViewPr>
  <p:sorterViewPr>
    <p:cViewPr>
      <p:scale>
        <a:sx n="100" d="100"/>
        <a:sy n="100" d="100"/>
      </p:scale>
      <p:origin x="0" y="0"/>
    </p:cViewPr>
  </p:sorter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ableStyles" Target="tableStyle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ags" Target="tags/tag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commentAuthors" Target="commentAuthor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notesMaster" Target="notesMasters/notesMaster1.xml"/><Relationship Id="rId115"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handoutMaster" Target="handoutMasters/handout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2024/12/24</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3T10:56:12.252"/>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0,'31'2,"0"2,-1 0,54 16,-53-12,1-1,-1-1,45 2,87-9,-150 3,-1 0,0 0,1 1,-1 1,-1 0,1 0,0 1,-1 1,0 0,16 12,-13-9,1 0,0-1,1-1,-1 0,20 4,-5-6,1-1,0-2,60-3,-56-1,-1 2,64 8,-2 3,0-3,146-8,-99-2,6216 2,-6348-1,-1 1,0-1,0-1,1 0,-1-1,-1 0,1 0,0-1,10-5,-6 3,0 1,0 0,1 1,0 1,0 0,0 1,18 0,-8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3T12:22:43.204"/>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1,'0'3,"0"0,0 0,1 0,-1 0,1 0,-1 0,1 0,0 0,0 0,0 0,1-1,-1 1,0 0,1-1,0 1,0-1,0 1,0-1,0 0,0 0,1 0,-1 0,5 3,3 0,1-1,-1-1,1 1,-1-1,16 1,28 10,-35-7,11 5,0-1,0-1,1-2,0-1,1-1,34 1,-33-6,15-2,0 3,66 11,-69-7,1-2,73-2,-72-3,-1 2,63 9,-14 2,-1-5,151-7,-99-2,2304 2,-2426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3T12:22:44.855"/>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30,'3163'0,"-3135"-2,0 0,33-9,-31 6,48-4,352 8,-206 3,-194-2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3T12:22:48.585"/>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1,'605'0,"-582"1,0 2,0 1,-1 0,34 12,-31-8,0-1,0-2,38 4,15-7,-27-1,87 13,95 15,-138-20,1-4,96-7,-50 0,-76 1,83 3,-124 0,0 1,0 1,45 13,-30-3,2-2,-1-1,1-3,1-1,64 1,-72-8,9 0,0 2,68 10,-51-4,1-3,0-2,65-6,-19 1,-28 1,97 3,-95 11,-53-7,40 3,364-6,-223-6,-94 2,126 3,-149 11,-59-7,36 2,462-5,-274-6,-219 3,27 0,0 2,86 13,-10 1,-20-3,-32-4,179-6,-138-5,-78 4,-26-1,-1-1,0-1,39-6,-41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3T14:26:26.945"/>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1,'1234'0,"-1190"2,47 8,43 2,1050-13,-1172 2,0 1,-1 0,1 1,-1 0,0 1,0 0,0 0,13 9,-10-6,0-1,0 0,1-1,21 5,-6-7,0-1,53-4,-30 1,-28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3T14:26:29.742"/>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1,'2046'0,"-1859"12,-3 0,-4 4,-163-14,152 16,189-6,731-13,-1044 3,47 8,31 2,149 11,22 1,840-25,-1114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3T10:56:36.617"/>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0,'4091'0,"-4064"0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3T11:12:42.192"/>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0 172,'736'0,"-727"1,-1 0,0 1,0 0,0 1,0 0,0 0,0 0,-1 1,1 0,12 10,-9-7,0 0,0-1,0-1,15 6,0-6,1-1,-1 0,1-3,0 0,46-5,3 1,905 2,-495 2,-457-2,54-11,3 0,19 10,-69 3,-1-2,0-1,38-8,-38 4,72-3,-81 9,1-1,-1-2,0-1,0-1,36-11,-34 7,-1 1,45-5,-48 9,-1 0,0-1,0-1,42-18,-47 15,1 2,-1 1,1 0,1 1,-1 1,38-3,123 7,-79 3,-26-6,79-13,-132 13,154-8,15-1,-95 2,190 7,-146 5,47-2,-163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3T12:19:31.7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1,'1178'0,"-1144"1,60 12,-59-7,48 2,60-9,69 3,-129 10,-53-6,38 2,78-8,35 2,-85 11,-58-6,51 2,42-11,52 4,-75 16,-76-11,16 5,-30-7,1 0,23 1,67 9,-62-8,55 2,709-8,-385-3,-293 0,144 5,-178 10,-57-6,48 1,-30-9,-43-1,-1 2,1-1,0 2,0 1,0 0,-1 1,29 9,-23-4,1 0,-1-1,1-1,0-1,0-1,1-2,46 1,742-6,-788 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3T12:19:33.6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93,'10'-1,"0"-1,0 0,-1 0,1-1,0 0,-1-1,0 0,0 0,0-1,8-6,-4 3,-1 1,1 1,0 0,19-5,2 5,-1 2,0 2,1 1,49 4,-2 0,2204 0,-1159-6,502 3,-1604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3T12:21:59.100"/>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0,'12'1,"0"1,-1-1,21 7,15 2,75 0,29 4,-31-5,-84-8,0 1,36 8,-5 0,0-3,1-3,90-7,-39 1,2422 2,-2519-1,-1-1,37-9,-35 6,0 1,26-1,118-9,35-1,-147 16,-31-1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3T12:22:02.476"/>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1 200,'1812'0,"-1764"-2,-1-3,1-2,51-14,-5 1,-29 0,-3-1,37 7,-58 9,44-11,20-9,115-12,-113 30,123 8,-87 1,1789-2,-1910 2,-1 0,0 1,0 2,30 9,-25-6,0-1,29 3,378-2,-249-11,-122 4,113 16,68 23,-180-27,-40-8,0-1,37 2,364-7,-400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3T12:22:04.256"/>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31,'157'2,"169"-5,-196-10,37-2,556 14,-349 3,1672-2,-2020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3T12:22:30.5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1 146,'13'1,"0"-1,0-1,0 0,0 0,0-1,-1-1,1 0,0-1,21-10,-11 6,0 0,0 2,1 0,-1 2,46-3,-3-1,-18 3,53 2,1-1,-14-9,-58 8,48-4,-59 9,14-1,0-1,62-11,-51 6,-1 2,1 2,87 5,-40 0,1329-2,-1370 2,57 10,36 2,-66-12,6-1,91 13,-111-8,115-4,15 2,-107 9,-57-7,52 4,516-9,-288-3,480 2,-765 2,-1 0,0 2,0 0,34 12,-31-7,1-3,48 7,121-11,-106-4,-75 3,-1 1,0 0,1 1,-1 1,22 8,30 8,144 19,-302-39,27 1,-637-1,672 1,1 1,0 1,-1 2,-52 16,81-21,0 0,0 0,1 0,-1 1,0-1,0 0,0 1,0-1,0 0,0 1,1-1,-1 1,0 0,0-1,1 1,-1 0,1-1,-1 1,0 0,1 0,-1 1,1-2,0 1,0 0,1-1,-1 1,0-1,1 1,-1 0,0-1,1 1,-1-1,1 1,-1-1,1 1,-1-1,1 0,-1 1,1-1,0 0,-1 1,1-1,-1 0,2 0,45 14,-43-13,61 9,1-3,0-2,107-8,-56 1,590 1,-706 1,0 0,0 0,1 0,-1 0,0 0,0 0,0 0,0 0,0 1,0-1,0 0,0 1,0-1,0 1,0-1,0 1,2 1,-3-2,0 0,0 1,0-1,0 1,0-1,0 1,0-1,0 1,0-1,0 1,0-1,-1 1,1-1,0 1,0-1,0 0,-1 1,1-1,0 1,-1-1,1 0,0 1,-1-1,1 0,0 0,-2 1,-3 3,0 0,0-1,-1 0,-10 5,-22 4,-47 9,16-4,40-9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2024/12/24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a:t>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101</a:t>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t>102</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BD798-53ED-AFAF-99FC-C2AF87551F6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ED0BB6-CABC-E6C1-9456-033313BF0F04}"/>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CD136B49-5381-6964-B533-25872922CFBF}"/>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60288B6D-1D66-F7B9-8B6D-FC979918B25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t>103</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41283928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t>104</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105</a:t>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106</a:t>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107</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基于深度强化学习的柔性作业车间动态调度</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27B56-1E16-AAA1-D27A-87D836F911A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A677FC-12CB-D070-12B2-A7FE35DAB68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B26B8130-B8F4-C49F-39A7-86EF51DB77D0}"/>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831887BE-1B30-8A6D-DEE6-D3A407669F54}"/>
              </a:ext>
            </a:extLst>
          </p:cNvPr>
          <p:cNvSpPr>
            <a:spLocks noGrp="1"/>
          </p:cNvSpPr>
          <p:nvPr>
            <p:ph type="sldNum" sz="quarter" idx="10"/>
          </p:nvPr>
        </p:nvSpPr>
        <p:spPr/>
        <p:txBody>
          <a:bodyPr/>
          <a:lstStyle/>
          <a:p>
            <a:fld id="{677A2CBA-E486-4DC8-8696-C7854B0A28FD}" type="slidenum">
              <a:rPr lang="zh-CN" altLang="en-US" smtClean="0"/>
              <a:t>29</a:t>
            </a:fld>
            <a:endParaRPr lang="zh-CN" altLang="en-US"/>
          </a:p>
        </p:txBody>
      </p:sp>
    </p:spTree>
    <p:extLst>
      <p:ext uri="{BB962C8B-B14F-4D97-AF65-F5344CB8AC3E}">
        <p14:creationId xmlns:p14="http://schemas.microsoft.com/office/powerpoint/2010/main" val="1227174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5A7B1-7F44-9DAB-0064-D889835E07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6EF2BA-F01A-127C-B168-B8491E935D34}"/>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3805CDE-F616-1232-6E3B-9816728ACECC}"/>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8A2B6096-9C53-714D-F37A-250F983FAF90}"/>
              </a:ext>
            </a:extLst>
          </p:cNvPr>
          <p:cNvSpPr>
            <a:spLocks noGrp="1"/>
          </p:cNvSpPr>
          <p:nvPr>
            <p:ph type="sldNum" sz="quarter" idx="10"/>
          </p:nvPr>
        </p:nvSpPr>
        <p:spPr/>
        <p:txBody>
          <a:bodyPr/>
          <a:lstStyle/>
          <a:p>
            <a:fld id="{677A2CBA-E486-4DC8-8696-C7854B0A28FD}" type="slidenum">
              <a:rPr lang="zh-CN" altLang="en-US" smtClean="0"/>
              <a:t>30</a:t>
            </a:fld>
            <a:endParaRPr lang="zh-CN" altLang="en-US"/>
          </a:p>
        </p:txBody>
      </p:sp>
    </p:spTree>
    <p:extLst>
      <p:ext uri="{BB962C8B-B14F-4D97-AF65-F5344CB8AC3E}">
        <p14:creationId xmlns:p14="http://schemas.microsoft.com/office/powerpoint/2010/main" val="893746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F4B9A-FB11-8840-DED5-0EF35E8E655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5BDB1B-45FD-40C5-EAF1-942CD3022B17}"/>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206255C-69B6-6734-720D-F7643329888D}"/>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5795DC69-9F4E-EF91-2CF0-55787884398B}"/>
              </a:ext>
            </a:extLst>
          </p:cNvPr>
          <p:cNvSpPr>
            <a:spLocks noGrp="1"/>
          </p:cNvSpPr>
          <p:nvPr>
            <p:ph type="sldNum" sz="quarter" idx="10"/>
          </p:nvPr>
        </p:nvSpPr>
        <p:spPr/>
        <p:txBody>
          <a:bodyPr/>
          <a:lstStyle/>
          <a:p>
            <a:fld id="{677A2CBA-E486-4DC8-8696-C7854B0A28FD}" type="slidenum">
              <a:rPr lang="zh-CN" altLang="en-US" smtClean="0"/>
              <a:t>31</a:t>
            </a:fld>
            <a:endParaRPr lang="zh-CN" altLang="en-US"/>
          </a:p>
        </p:txBody>
      </p:sp>
    </p:spTree>
    <p:extLst>
      <p:ext uri="{BB962C8B-B14F-4D97-AF65-F5344CB8AC3E}">
        <p14:creationId xmlns:p14="http://schemas.microsoft.com/office/powerpoint/2010/main" val="481496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24198-9043-2C37-3298-70D6BDE733B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0D89DA-953D-E1CE-2844-9FDF288D1D3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D0A2BC4-91B2-27AD-0880-187EE39C9BE4}"/>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4BC0C8B4-77A9-A078-40A9-956A7FAB7E05}"/>
              </a:ext>
            </a:extLst>
          </p:cNvPr>
          <p:cNvSpPr>
            <a:spLocks noGrp="1"/>
          </p:cNvSpPr>
          <p:nvPr>
            <p:ph type="sldNum" sz="quarter" idx="10"/>
          </p:nvPr>
        </p:nvSpPr>
        <p:spPr/>
        <p:txBody>
          <a:bodyPr/>
          <a:lstStyle/>
          <a:p>
            <a:fld id="{677A2CBA-E486-4DC8-8696-C7854B0A28FD}" type="slidenum">
              <a:rPr lang="zh-CN" altLang="en-US" smtClean="0"/>
              <a:t>32</a:t>
            </a:fld>
            <a:endParaRPr lang="zh-CN" altLang="en-US"/>
          </a:p>
        </p:txBody>
      </p:sp>
    </p:spTree>
    <p:extLst>
      <p:ext uri="{BB962C8B-B14F-4D97-AF65-F5344CB8AC3E}">
        <p14:creationId xmlns:p14="http://schemas.microsoft.com/office/powerpoint/2010/main" val="6190850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45</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46</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47</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48</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123D3-417B-6654-DA62-B7BA6F906E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EAB0043-C77C-5ABE-3731-FE711E1EC4D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DA9D95B-A8C7-3249-0F80-9B0941CB538A}"/>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DBE13FA0-74A8-0422-6F97-0D1CDC3F72C0}"/>
              </a:ext>
            </a:extLst>
          </p:cNvPr>
          <p:cNvSpPr>
            <a:spLocks noGrp="1"/>
          </p:cNvSpPr>
          <p:nvPr>
            <p:ph type="sldNum" sz="quarter" idx="10"/>
          </p:nvPr>
        </p:nvSpPr>
        <p:spPr/>
        <p:txBody>
          <a:bodyPr/>
          <a:lstStyle/>
          <a:p>
            <a:fld id="{677A2CBA-E486-4DC8-8696-C7854B0A28FD}" type="slidenum">
              <a:rPr lang="zh-CN" altLang="en-US" smtClean="0"/>
              <a:t>49</a:t>
            </a:fld>
            <a:endParaRPr lang="zh-CN" altLang="en-US"/>
          </a:p>
        </p:txBody>
      </p:sp>
    </p:spTree>
    <p:extLst>
      <p:ext uri="{BB962C8B-B14F-4D97-AF65-F5344CB8AC3E}">
        <p14:creationId xmlns:p14="http://schemas.microsoft.com/office/powerpoint/2010/main" val="34817295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7C1EF-32F0-E2DB-746A-76E820B86C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1B8B25-E31C-87E4-8504-A387C2A3250F}"/>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16D5A2C4-86ED-8422-DF64-0E616AADE796}"/>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F87533CA-F690-F3DD-21BE-E9EDA0F377F8}"/>
              </a:ext>
            </a:extLst>
          </p:cNvPr>
          <p:cNvSpPr>
            <a:spLocks noGrp="1"/>
          </p:cNvSpPr>
          <p:nvPr>
            <p:ph type="sldNum" sz="quarter" idx="10"/>
          </p:nvPr>
        </p:nvSpPr>
        <p:spPr/>
        <p:txBody>
          <a:bodyPr/>
          <a:lstStyle/>
          <a:p>
            <a:fld id="{677A2CBA-E486-4DC8-8696-C7854B0A28FD}" type="slidenum">
              <a:rPr lang="zh-CN" altLang="en-US" smtClean="0"/>
              <a:t>50</a:t>
            </a:fld>
            <a:endParaRPr lang="zh-CN" altLang="en-US"/>
          </a:p>
        </p:txBody>
      </p:sp>
    </p:spTree>
    <p:extLst>
      <p:ext uri="{BB962C8B-B14F-4D97-AF65-F5344CB8AC3E}">
        <p14:creationId xmlns:p14="http://schemas.microsoft.com/office/powerpoint/2010/main" val="333335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461AB-D560-188C-AA7C-2255AB0CB3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DA3F037-2B41-E37D-9CE9-1DC68417BAA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462A4691-43F8-74B4-74EA-D1E4E423B93D}"/>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D8470EBB-834A-81A2-8AA1-22B3371952F0}"/>
              </a:ext>
            </a:extLst>
          </p:cNvPr>
          <p:cNvSpPr>
            <a:spLocks noGrp="1"/>
          </p:cNvSpPr>
          <p:nvPr>
            <p:ph type="sldNum" sz="quarter" idx="10"/>
          </p:nvPr>
        </p:nvSpPr>
        <p:spPr/>
        <p:txBody>
          <a:bodyPr/>
          <a:lstStyle/>
          <a:p>
            <a:fld id="{677A2CBA-E486-4DC8-8696-C7854B0A28FD}" type="slidenum">
              <a:rPr lang="zh-CN" altLang="en-US" smtClean="0"/>
              <a:t>51</a:t>
            </a:fld>
            <a:endParaRPr lang="zh-CN" altLang="en-US"/>
          </a:p>
        </p:txBody>
      </p:sp>
    </p:spTree>
    <p:extLst>
      <p:ext uri="{BB962C8B-B14F-4D97-AF65-F5344CB8AC3E}">
        <p14:creationId xmlns:p14="http://schemas.microsoft.com/office/powerpoint/2010/main" val="40182148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D5D80-F67B-8B09-9479-31AF523E79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E5E7D01-626C-BB96-39D0-819680B9869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C8934881-6EB5-0E14-9813-7F699DF70B6D}"/>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6ADE54C1-E0ED-DA8C-E3A8-4E73A6395B6E}"/>
              </a:ext>
            </a:extLst>
          </p:cNvPr>
          <p:cNvSpPr>
            <a:spLocks noGrp="1"/>
          </p:cNvSpPr>
          <p:nvPr>
            <p:ph type="sldNum" sz="quarter" idx="10"/>
          </p:nvPr>
        </p:nvSpPr>
        <p:spPr/>
        <p:txBody>
          <a:bodyPr/>
          <a:lstStyle/>
          <a:p>
            <a:fld id="{677A2CBA-E486-4DC8-8696-C7854B0A28FD}" type="slidenum">
              <a:rPr lang="zh-CN" altLang="en-US" smtClean="0"/>
              <a:t>52</a:t>
            </a:fld>
            <a:endParaRPr lang="zh-CN" altLang="en-US"/>
          </a:p>
        </p:txBody>
      </p:sp>
    </p:spTree>
    <p:extLst>
      <p:ext uri="{BB962C8B-B14F-4D97-AF65-F5344CB8AC3E}">
        <p14:creationId xmlns:p14="http://schemas.microsoft.com/office/powerpoint/2010/main" val="34712326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27AF1-F785-1805-BEAB-1BD15A4ED97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C16EA0-18DE-6CD0-DF4D-34AAD50B96CD}"/>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1A776C4B-2234-2D87-C05D-11557CDB047A}"/>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3563BDE6-B2F7-5A2A-2EE3-52D18825F414}"/>
              </a:ext>
            </a:extLst>
          </p:cNvPr>
          <p:cNvSpPr>
            <a:spLocks noGrp="1"/>
          </p:cNvSpPr>
          <p:nvPr>
            <p:ph type="sldNum" sz="quarter" idx="10"/>
          </p:nvPr>
        </p:nvSpPr>
        <p:spPr/>
        <p:txBody>
          <a:bodyPr/>
          <a:lstStyle/>
          <a:p>
            <a:fld id="{677A2CBA-E486-4DC8-8696-C7854B0A28FD}" type="slidenum">
              <a:rPr lang="zh-CN" altLang="en-US" smtClean="0"/>
              <a:t>53</a:t>
            </a:fld>
            <a:endParaRPr lang="zh-CN" altLang="en-US"/>
          </a:p>
        </p:txBody>
      </p:sp>
    </p:spTree>
    <p:extLst>
      <p:ext uri="{BB962C8B-B14F-4D97-AF65-F5344CB8AC3E}">
        <p14:creationId xmlns:p14="http://schemas.microsoft.com/office/powerpoint/2010/main" val="23926369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AF332-224D-39EE-6B98-8700CCB735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761C2EE-63D2-D720-2583-977B5EA23DB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44D78CA-5D57-8A26-CADF-1458DA64C80C}"/>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FECDD776-01FD-BE60-FA9F-1476FFAB2639}"/>
              </a:ext>
            </a:extLst>
          </p:cNvPr>
          <p:cNvSpPr>
            <a:spLocks noGrp="1"/>
          </p:cNvSpPr>
          <p:nvPr>
            <p:ph type="sldNum" sz="quarter" idx="10"/>
          </p:nvPr>
        </p:nvSpPr>
        <p:spPr/>
        <p:txBody>
          <a:bodyPr/>
          <a:lstStyle/>
          <a:p>
            <a:fld id="{677A2CBA-E486-4DC8-8696-C7854B0A28FD}" type="slidenum">
              <a:rPr lang="zh-CN" altLang="en-US" smtClean="0"/>
              <a:t>54</a:t>
            </a:fld>
            <a:endParaRPr lang="zh-CN" altLang="en-US"/>
          </a:p>
        </p:txBody>
      </p:sp>
    </p:spTree>
    <p:extLst>
      <p:ext uri="{BB962C8B-B14F-4D97-AF65-F5344CB8AC3E}">
        <p14:creationId xmlns:p14="http://schemas.microsoft.com/office/powerpoint/2010/main" val="17662491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55</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t>56</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57</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58</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59</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60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7</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61</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62</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63</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64</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b="0" i="0" dirty="0">
                <a:effectLst/>
                <a:latin typeface="-apple-system"/>
              </a:rPr>
              <a:t>图</a:t>
            </a:r>
            <a:r>
              <a:rPr lang="en-US" altLang="zh-CN" b="0" i="0" dirty="0">
                <a:effectLst/>
                <a:latin typeface="-apple-system"/>
              </a:rPr>
              <a:t>1</a:t>
            </a:r>
            <a:r>
              <a:rPr lang="zh-CN" altLang="en-US" b="0" i="0" dirty="0">
                <a:effectLst/>
                <a:latin typeface="-apple-system"/>
              </a:rPr>
              <a:t>给出了所提出的</a:t>
            </a:r>
            <a:r>
              <a:rPr lang="en-US" altLang="zh-CN" b="0" i="0" dirty="0">
                <a:effectLst/>
                <a:latin typeface="-apple-system"/>
              </a:rPr>
              <a:t>HMAPPO</a:t>
            </a:r>
            <a:r>
              <a:rPr lang="zh-CN" altLang="en-US" b="0" i="0" dirty="0">
                <a:effectLst/>
                <a:latin typeface="-apple-system"/>
              </a:rPr>
              <a:t>在不同时空水平上的总体操作机制。</a:t>
            </a:r>
            <a:r>
              <a:rPr lang="en-US" altLang="zh-CN" b="0" i="0" dirty="0">
                <a:effectLst/>
                <a:latin typeface="-apple-system"/>
              </a:rPr>
              <a:t>objective agent</a:t>
            </a:r>
            <a:r>
              <a:rPr lang="zh-CN" altLang="en-US" b="0" i="0" dirty="0">
                <a:effectLst/>
                <a:latin typeface="-apple-system"/>
              </a:rPr>
              <a:t>充当周期性地调整较高目标的较高控制器。作业智能体和机器智能体是底层执行者，在每个重调度点分别选择可行的作业选择规则和机器分配规则，以达到更高的目标。</a:t>
            </a:r>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65</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66</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67</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A5E95-9EBA-13E5-46B3-E8DB5FC73D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58D6EB-9CA8-D38D-A08E-4E181B9AA72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C4E2FCD-D943-386C-DA15-64395F59287D}"/>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CD91021F-3BD5-9EDC-6F3B-67CC82F4D0CB}"/>
              </a:ext>
            </a:extLst>
          </p:cNvPr>
          <p:cNvSpPr>
            <a:spLocks noGrp="1"/>
          </p:cNvSpPr>
          <p:nvPr>
            <p:ph type="sldNum" sz="quarter" idx="10"/>
          </p:nvPr>
        </p:nvSpPr>
        <p:spPr/>
        <p:txBody>
          <a:bodyPr/>
          <a:lstStyle/>
          <a:p>
            <a:fld id="{677A2CBA-E486-4DC8-8696-C7854B0A28FD}" type="slidenum">
              <a:rPr lang="zh-CN" altLang="en-US" smtClean="0"/>
              <a:t>68</a:t>
            </a:fld>
            <a:endParaRPr lang="zh-CN" altLang="en-US"/>
          </a:p>
        </p:txBody>
      </p:sp>
    </p:spTree>
    <p:extLst>
      <p:ext uri="{BB962C8B-B14F-4D97-AF65-F5344CB8AC3E}">
        <p14:creationId xmlns:p14="http://schemas.microsoft.com/office/powerpoint/2010/main" val="5402039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B436A-7958-8216-5B0A-8677051A72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FD2C0B-D6C6-9541-9ADA-2F21E5B9A96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18380249-10E3-2E5D-0493-A3D3AD8CEBAF}"/>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5FCB9747-9727-6DDB-017C-729F39A391BA}"/>
              </a:ext>
            </a:extLst>
          </p:cNvPr>
          <p:cNvSpPr>
            <a:spLocks noGrp="1"/>
          </p:cNvSpPr>
          <p:nvPr>
            <p:ph type="sldNum" sz="quarter" idx="10"/>
          </p:nvPr>
        </p:nvSpPr>
        <p:spPr/>
        <p:txBody>
          <a:bodyPr/>
          <a:lstStyle/>
          <a:p>
            <a:fld id="{677A2CBA-E486-4DC8-8696-C7854B0A28FD}" type="slidenum">
              <a:rPr lang="zh-CN" altLang="en-US" smtClean="0"/>
              <a:t>69</a:t>
            </a:fld>
            <a:endParaRPr lang="zh-CN" altLang="en-US"/>
          </a:p>
        </p:txBody>
      </p:sp>
    </p:spTree>
    <p:extLst>
      <p:ext uri="{BB962C8B-B14F-4D97-AF65-F5344CB8AC3E}">
        <p14:creationId xmlns:p14="http://schemas.microsoft.com/office/powerpoint/2010/main" val="17201493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4FB12-9717-7DC5-2CD8-EBFCBF1359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D1449FB-9177-148E-F41E-B51109C3699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F78F0BD-91B7-72D2-FA02-56A63726F565}"/>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000523F7-B23C-D9B9-BADF-CB35D6592E9E}"/>
              </a:ext>
            </a:extLst>
          </p:cNvPr>
          <p:cNvSpPr>
            <a:spLocks noGrp="1"/>
          </p:cNvSpPr>
          <p:nvPr>
            <p:ph type="sldNum" sz="quarter" idx="10"/>
          </p:nvPr>
        </p:nvSpPr>
        <p:spPr/>
        <p:txBody>
          <a:bodyPr/>
          <a:lstStyle/>
          <a:p>
            <a:fld id="{677A2CBA-E486-4DC8-8696-C7854B0A28FD}" type="slidenum">
              <a:rPr lang="zh-CN" altLang="en-US" smtClean="0"/>
              <a:t>70</a:t>
            </a:fld>
            <a:endParaRPr lang="zh-CN" altLang="en-US"/>
          </a:p>
        </p:txBody>
      </p:sp>
    </p:spTree>
    <p:extLst>
      <p:ext uri="{BB962C8B-B14F-4D97-AF65-F5344CB8AC3E}">
        <p14:creationId xmlns:p14="http://schemas.microsoft.com/office/powerpoint/2010/main" val="3977050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C81FF-574F-0556-0356-828D6C0871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F9A48F-0F07-08CD-D616-B7668675B73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2814EA13-FC51-7A14-946E-FD9B63B1CD71}"/>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421400F2-A264-B154-6A69-C12F7940748C}"/>
              </a:ext>
            </a:extLst>
          </p:cNvPr>
          <p:cNvSpPr>
            <a:spLocks noGrp="1"/>
          </p:cNvSpPr>
          <p:nvPr>
            <p:ph type="sldNum" sz="quarter" idx="10"/>
          </p:nvPr>
        </p:nvSpPr>
        <p:spPr/>
        <p:txBody>
          <a:bodyPr/>
          <a:lstStyle/>
          <a:p>
            <a:fld id="{677A2CBA-E486-4DC8-8696-C7854B0A28FD}" type="slidenum">
              <a:rPr lang="zh-CN" altLang="en-US" smtClean="0"/>
              <a:t>71</a:t>
            </a:fld>
            <a:endParaRPr lang="zh-CN" altLang="en-US"/>
          </a:p>
        </p:txBody>
      </p:sp>
    </p:spTree>
    <p:extLst>
      <p:ext uri="{BB962C8B-B14F-4D97-AF65-F5344CB8AC3E}">
        <p14:creationId xmlns:p14="http://schemas.microsoft.com/office/powerpoint/2010/main" val="12414167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090D0-5813-0970-AC57-6595C66C463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5820C0B-559A-787E-2BF3-77DF6BD2893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7B69591-FAEF-7994-6927-CF473343F23E}"/>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5DDFE409-868D-7693-EE8D-4EA410B3A5CE}"/>
              </a:ext>
            </a:extLst>
          </p:cNvPr>
          <p:cNvSpPr>
            <a:spLocks noGrp="1"/>
          </p:cNvSpPr>
          <p:nvPr>
            <p:ph type="sldNum" sz="quarter" idx="10"/>
          </p:nvPr>
        </p:nvSpPr>
        <p:spPr/>
        <p:txBody>
          <a:bodyPr/>
          <a:lstStyle/>
          <a:p>
            <a:fld id="{677A2CBA-E486-4DC8-8696-C7854B0A28FD}" type="slidenum">
              <a:rPr lang="zh-CN" altLang="en-US" smtClean="0"/>
              <a:t>72</a:t>
            </a:fld>
            <a:endParaRPr lang="zh-CN" altLang="en-US"/>
          </a:p>
        </p:txBody>
      </p:sp>
    </p:spTree>
    <p:extLst>
      <p:ext uri="{BB962C8B-B14F-4D97-AF65-F5344CB8AC3E}">
        <p14:creationId xmlns:p14="http://schemas.microsoft.com/office/powerpoint/2010/main" val="926270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03EAF-81B0-15B1-5881-18D4D376A8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749801-F14D-459A-D2A4-4DD862F10549}"/>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4E793ED8-DCF7-1A84-0579-80EC760BAA1F}"/>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90B64BF-55D4-B17B-96C2-C16B68BA92C1}"/>
              </a:ext>
            </a:extLst>
          </p:cNvPr>
          <p:cNvSpPr>
            <a:spLocks noGrp="1"/>
          </p:cNvSpPr>
          <p:nvPr>
            <p:ph type="sldNum" sz="quarter" idx="10"/>
          </p:nvPr>
        </p:nvSpPr>
        <p:spPr/>
        <p:txBody>
          <a:bodyPr/>
          <a:lstStyle/>
          <a:p>
            <a:fld id="{677A2CBA-E486-4DC8-8696-C7854B0A28FD}" type="slidenum">
              <a:rPr lang="zh-CN" altLang="en-US" smtClean="0"/>
              <a:t>73</a:t>
            </a:fld>
            <a:endParaRPr lang="zh-CN" altLang="en-US"/>
          </a:p>
        </p:txBody>
      </p:sp>
    </p:spTree>
    <p:extLst>
      <p:ext uri="{BB962C8B-B14F-4D97-AF65-F5344CB8AC3E}">
        <p14:creationId xmlns:p14="http://schemas.microsoft.com/office/powerpoint/2010/main" val="31338153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7C1C9-C003-AEE5-B1F6-72C57EC5749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A3B219-96FA-FD2D-2ABF-B09345AE7B3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49C8189-33DC-BC96-3553-DA4DB4B62882}"/>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03F3773A-06AB-9FE7-0447-4A4C8892476F}"/>
              </a:ext>
            </a:extLst>
          </p:cNvPr>
          <p:cNvSpPr>
            <a:spLocks noGrp="1"/>
          </p:cNvSpPr>
          <p:nvPr>
            <p:ph type="sldNum" sz="quarter" idx="10"/>
          </p:nvPr>
        </p:nvSpPr>
        <p:spPr/>
        <p:txBody>
          <a:bodyPr/>
          <a:lstStyle/>
          <a:p>
            <a:fld id="{677A2CBA-E486-4DC8-8696-C7854B0A28FD}" type="slidenum">
              <a:rPr lang="zh-CN" altLang="en-US" smtClean="0"/>
              <a:t>74</a:t>
            </a:fld>
            <a:endParaRPr lang="zh-CN" altLang="en-US"/>
          </a:p>
        </p:txBody>
      </p:sp>
    </p:spTree>
    <p:extLst>
      <p:ext uri="{BB962C8B-B14F-4D97-AF65-F5344CB8AC3E}">
        <p14:creationId xmlns:p14="http://schemas.microsoft.com/office/powerpoint/2010/main" val="15665605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108EF-C248-E1A8-7DBF-DE91E5AAF8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D6C26F-5886-69F9-81FE-2BE088E3E48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A3B0722-2E40-49BF-4740-EEC6EE290242}"/>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6D7C4231-3E12-CA57-9AF5-2BA0F2BB2515}"/>
              </a:ext>
            </a:extLst>
          </p:cNvPr>
          <p:cNvSpPr>
            <a:spLocks noGrp="1"/>
          </p:cNvSpPr>
          <p:nvPr>
            <p:ph type="sldNum" sz="quarter" idx="10"/>
          </p:nvPr>
        </p:nvSpPr>
        <p:spPr/>
        <p:txBody>
          <a:bodyPr/>
          <a:lstStyle/>
          <a:p>
            <a:fld id="{677A2CBA-E486-4DC8-8696-C7854B0A28FD}" type="slidenum">
              <a:rPr lang="zh-CN" altLang="en-US" smtClean="0"/>
              <a:t>75</a:t>
            </a:fld>
            <a:endParaRPr lang="zh-CN" altLang="en-US"/>
          </a:p>
        </p:txBody>
      </p:sp>
    </p:spTree>
    <p:extLst>
      <p:ext uri="{BB962C8B-B14F-4D97-AF65-F5344CB8AC3E}">
        <p14:creationId xmlns:p14="http://schemas.microsoft.com/office/powerpoint/2010/main" val="15804648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CCF72-2631-1F3F-95C3-3C7C5CEEA34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028C01-A04C-2E15-AD55-04E37A6A466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1149BD7-1B34-D00E-8FD0-8715B1FD6641}"/>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E9BE7F62-F462-CA45-A470-5AE4C5563CB1}"/>
              </a:ext>
            </a:extLst>
          </p:cNvPr>
          <p:cNvSpPr>
            <a:spLocks noGrp="1"/>
          </p:cNvSpPr>
          <p:nvPr>
            <p:ph type="sldNum" sz="quarter" idx="10"/>
          </p:nvPr>
        </p:nvSpPr>
        <p:spPr/>
        <p:txBody>
          <a:bodyPr/>
          <a:lstStyle/>
          <a:p>
            <a:fld id="{677A2CBA-E486-4DC8-8696-C7854B0A28FD}" type="slidenum">
              <a:rPr lang="zh-CN" altLang="en-US" smtClean="0"/>
              <a:t>76</a:t>
            </a:fld>
            <a:endParaRPr lang="zh-CN" altLang="en-US"/>
          </a:p>
        </p:txBody>
      </p:sp>
    </p:spTree>
    <p:extLst>
      <p:ext uri="{BB962C8B-B14F-4D97-AF65-F5344CB8AC3E}">
        <p14:creationId xmlns:p14="http://schemas.microsoft.com/office/powerpoint/2010/main" val="23975563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40CAA-1832-0720-BC4D-E00E296553B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A34EFDD-488B-0E60-4AF0-D49CCBCBD27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F4E9502E-9C92-B425-062C-9FA16201B8B9}"/>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E2F518AF-0F70-BC46-17DC-852A5D93D0FE}"/>
              </a:ext>
            </a:extLst>
          </p:cNvPr>
          <p:cNvSpPr>
            <a:spLocks noGrp="1"/>
          </p:cNvSpPr>
          <p:nvPr>
            <p:ph type="sldNum" sz="quarter" idx="10"/>
          </p:nvPr>
        </p:nvSpPr>
        <p:spPr/>
        <p:txBody>
          <a:bodyPr/>
          <a:lstStyle/>
          <a:p>
            <a:fld id="{677A2CBA-E486-4DC8-8696-C7854B0A28FD}" type="slidenum">
              <a:rPr lang="zh-CN" altLang="en-US" smtClean="0"/>
              <a:t>77</a:t>
            </a:fld>
            <a:endParaRPr lang="zh-CN" altLang="en-US"/>
          </a:p>
        </p:txBody>
      </p:sp>
    </p:spTree>
    <p:extLst>
      <p:ext uri="{BB962C8B-B14F-4D97-AF65-F5344CB8AC3E}">
        <p14:creationId xmlns:p14="http://schemas.microsoft.com/office/powerpoint/2010/main" val="19614712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C9B1F-321A-73DB-6923-C6DFA07FD4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D42AF7D-CA51-EAA8-1165-D1BAF787EDB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470A6026-B58A-7956-2A5C-4C2E6AF5CC4D}"/>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CDF276AD-A197-1C3D-8ECB-0735A04A1E7A}"/>
              </a:ext>
            </a:extLst>
          </p:cNvPr>
          <p:cNvSpPr>
            <a:spLocks noGrp="1"/>
          </p:cNvSpPr>
          <p:nvPr>
            <p:ph type="sldNum" sz="quarter" idx="10"/>
          </p:nvPr>
        </p:nvSpPr>
        <p:spPr/>
        <p:txBody>
          <a:bodyPr/>
          <a:lstStyle/>
          <a:p>
            <a:fld id="{677A2CBA-E486-4DC8-8696-C7854B0A28FD}" type="slidenum">
              <a:rPr lang="zh-CN" altLang="en-US" smtClean="0"/>
              <a:t>78</a:t>
            </a:fld>
            <a:endParaRPr lang="zh-CN" altLang="en-US"/>
          </a:p>
        </p:txBody>
      </p:sp>
    </p:spTree>
    <p:extLst>
      <p:ext uri="{BB962C8B-B14F-4D97-AF65-F5344CB8AC3E}">
        <p14:creationId xmlns:p14="http://schemas.microsoft.com/office/powerpoint/2010/main" val="6253136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9A877-371B-7050-98E2-3B3A150047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0C61AA-A54B-0BAC-69DB-77584E75B5C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CC46C1F1-4398-A6D9-C0F9-448FE1DAD28B}"/>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3ACD69F0-88E3-7EC4-B6CF-6BB9E5844B76}"/>
              </a:ext>
            </a:extLst>
          </p:cNvPr>
          <p:cNvSpPr>
            <a:spLocks noGrp="1"/>
          </p:cNvSpPr>
          <p:nvPr>
            <p:ph type="sldNum" sz="quarter" idx="10"/>
          </p:nvPr>
        </p:nvSpPr>
        <p:spPr/>
        <p:txBody>
          <a:bodyPr/>
          <a:lstStyle/>
          <a:p>
            <a:fld id="{677A2CBA-E486-4DC8-8696-C7854B0A28FD}" type="slidenum">
              <a:rPr lang="zh-CN" altLang="en-US" smtClean="0"/>
              <a:t>79</a:t>
            </a:fld>
            <a:endParaRPr lang="zh-CN" altLang="en-US"/>
          </a:p>
        </p:txBody>
      </p:sp>
    </p:spTree>
    <p:extLst>
      <p:ext uri="{BB962C8B-B14F-4D97-AF65-F5344CB8AC3E}">
        <p14:creationId xmlns:p14="http://schemas.microsoft.com/office/powerpoint/2010/main" val="38062822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AD7BA-45CC-C923-47BC-954B6C68740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252AD5-1922-A52B-CC2B-F51473338F6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C4FD94E4-D5A6-61AC-C372-E584E8B7C7BF}"/>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EB794B5D-75CF-AB9C-E2D7-C711D6D5DD9F}"/>
              </a:ext>
            </a:extLst>
          </p:cNvPr>
          <p:cNvSpPr>
            <a:spLocks noGrp="1"/>
          </p:cNvSpPr>
          <p:nvPr>
            <p:ph type="sldNum" sz="quarter" idx="10"/>
          </p:nvPr>
        </p:nvSpPr>
        <p:spPr/>
        <p:txBody>
          <a:bodyPr/>
          <a:lstStyle/>
          <a:p>
            <a:fld id="{677A2CBA-E486-4DC8-8696-C7854B0A28FD}" type="slidenum">
              <a:rPr lang="zh-CN" altLang="en-US" smtClean="0"/>
              <a:t>80</a:t>
            </a:fld>
            <a:endParaRPr lang="zh-CN" altLang="en-US"/>
          </a:p>
        </p:txBody>
      </p:sp>
    </p:spTree>
    <p:extLst>
      <p:ext uri="{BB962C8B-B14F-4D97-AF65-F5344CB8AC3E}">
        <p14:creationId xmlns:p14="http://schemas.microsoft.com/office/powerpoint/2010/main" val="562239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0827A-E34E-3FE3-B7E6-2F28D5EEACD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1BFFC02-5C51-C3C7-757E-BCE2BE2E3AF7}"/>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5AB7A74B-C737-3FD3-96B7-20560EFDE114}"/>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0031329-3912-3327-5ED7-DBD6F2D94D1E}"/>
              </a:ext>
            </a:extLst>
          </p:cNvPr>
          <p:cNvSpPr>
            <a:spLocks noGrp="1"/>
          </p:cNvSpPr>
          <p:nvPr>
            <p:ph type="sldNum" sz="quarter" idx="10"/>
          </p:nvPr>
        </p:nvSpPr>
        <p:spPr/>
        <p:txBody>
          <a:bodyPr/>
          <a:lstStyle/>
          <a:p>
            <a:fld id="{677A2CBA-E486-4DC8-8696-C7854B0A28FD}" type="slidenum">
              <a:rPr lang="zh-CN" altLang="en-US" smtClean="0"/>
              <a:t>81</a:t>
            </a:fld>
            <a:endParaRPr lang="zh-CN" altLang="en-US"/>
          </a:p>
        </p:txBody>
      </p:sp>
    </p:spTree>
    <p:extLst>
      <p:ext uri="{BB962C8B-B14F-4D97-AF65-F5344CB8AC3E}">
        <p14:creationId xmlns:p14="http://schemas.microsoft.com/office/powerpoint/2010/main" val="37371403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FCF00-4BC9-7408-7A0A-913A75C8FE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6B7838-0D1D-9950-CE9B-38C5E93E5C89}"/>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4BF07BA-BA9D-58BD-B61F-FDD4ECF7F13D}"/>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46F8948-E1E3-EDDC-AFBA-D0D8A40BC259}"/>
              </a:ext>
            </a:extLst>
          </p:cNvPr>
          <p:cNvSpPr>
            <a:spLocks noGrp="1"/>
          </p:cNvSpPr>
          <p:nvPr>
            <p:ph type="sldNum" sz="quarter" idx="10"/>
          </p:nvPr>
        </p:nvSpPr>
        <p:spPr/>
        <p:txBody>
          <a:bodyPr/>
          <a:lstStyle/>
          <a:p>
            <a:fld id="{677A2CBA-E486-4DC8-8696-C7854B0A28FD}" type="slidenum">
              <a:rPr lang="zh-CN" altLang="en-US" smtClean="0"/>
              <a:t>82</a:t>
            </a:fld>
            <a:endParaRPr lang="zh-CN" altLang="en-US"/>
          </a:p>
        </p:txBody>
      </p:sp>
    </p:spTree>
    <p:extLst>
      <p:ext uri="{BB962C8B-B14F-4D97-AF65-F5344CB8AC3E}">
        <p14:creationId xmlns:p14="http://schemas.microsoft.com/office/powerpoint/2010/main" val="8291393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D28A7-9870-2D77-E7B3-FB4F7BED723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0B948CB-1398-2443-43CA-311472E385D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CEB1FF5-14D2-E210-5CB9-8B3ECA5ACCF8}"/>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AD675F31-F0BF-6F9E-A331-BE5559133036}"/>
              </a:ext>
            </a:extLst>
          </p:cNvPr>
          <p:cNvSpPr>
            <a:spLocks noGrp="1"/>
          </p:cNvSpPr>
          <p:nvPr>
            <p:ph type="sldNum" sz="quarter" idx="10"/>
          </p:nvPr>
        </p:nvSpPr>
        <p:spPr/>
        <p:txBody>
          <a:bodyPr/>
          <a:lstStyle/>
          <a:p>
            <a:fld id="{677A2CBA-E486-4DC8-8696-C7854B0A28FD}" type="slidenum">
              <a:rPr lang="zh-CN" altLang="en-US" smtClean="0"/>
              <a:t>83</a:t>
            </a:fld>
            <a:endParaRPr lang="zh-CN" altLang="en-US"/>
          </a:p>
        </p:txBody>
      </p:sp>
    </p:spTree>
    <p:extLst>
      <p:ext uri="{BB962C8B-B14F-4D97-AF65-F5344CB8AC3E}">
        <p14:creationId xmlns:p14="http://schemas.microsoft.com/office/powerpoint/2010/main" val="36494832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84</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85</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86</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87</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88</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89</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a:solidFill>
                  <a:schemeClr val="tx1"/>
                </a:solidFill>
                <a:effectLst/>
                <a:latin typeface="微软雅黑" panose="020B0503020204020204" charset="-122"/>
                <a:ea typeface="微软雅黑" panose="020B0503020204020204" charset="-122"/>
                <a:cs typeface="+mn-cs"/>
              </a:rPr>
              <a:t>任何与实际应用相关的参数识别过程都必须处理包含与时间相关的扰动和忽略动力学的扰动</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91</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92</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E3563-DF52-0EF3-DA68-FCEF2CBF52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3D59B4-5B71-66AE-2AF5-FC3405FF780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64DBC7D-D308-10A8-0DD2-CD85A835AEA8}"/>
              </a:ext>
            </a:extLst>
          </p:cNvPr>
          <p:cNvSpPr>
            <a:spLocks noGrp="1"/>
          </p:cNvSpPr>
          <p:nvPr>
            <p:ph type="body" idx="1"/>
          </p:nvPr>
        </p:nvSpPr>
        <p:spPr/>
        <p:txBody>
          <a:bodyPr/>
          <a:lstStyle/>
          <a:p>
            <a:pPr algn="just"/>
            <a:r>
              <a:rPr lang="zh-CN" altLang="en-US" sz="1600" kern="1200">
                <a:solidFill>
                  <a:schemeClr val="tx1"/>
                </a:solidFill>
                <a:effectLst/>
                <a:latin typeface="微软雅黑" panose="020B0503020204020204" charset="-122"/>
                <a:ea typeface="微软雅黑" panose="020B0503020204020204" charset="-122"/>
                <a:cs typeface="+mn-cs"/>
              </a:rPr>
              <a:t>表示由时间相关的外部扰动组成的非线性扰动和非线性非建模动力学</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660984CB-14DA-8C5C-38BF-55756D61406B}"/>
              </a:ext>
            </a:extLst>
          </p:cNvPr>
          <p:cNvSpPr>
            <a:spLocks noGrp="1"/>
          </p:cNvSpPr>
          <p:nvPr>
            <p:ph type="sldNum" sz="quarter" idx="10"/>
          </p:nvPr>
        </p:nvSpPr>
        <p:spPr/>
        <p:txBody>
          <a:bodyPr/>
          <a:lstStyle/>
          <a:p>
            <a:fld id="{677A2CBA-E486-4DC8-8696-C7854B0A28FD}" type="slidenum">
              <a:rPr lang="zh-CN" altLang="en-US" smtClean="0"/>
              <a:t>93</a:t>
            </a:fld>
            <a:endParaRPr lang="zh-CN" altLang="en-US"/>
          </a:p>
        </p:txBody>
      </p:sp>
    </p:spTree>
    <p:extLst>
      <p:ext uri="{BB962C8B-B14F-4D97-AF65-F5344CB8AC3E}">
        <p14:creationId xmlns:p14="http://schemas.microsoft.com/office/powerpoint/2010/main" val="84072705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a:solidFill>
                  <a:schemeClr val="tx1"/>
                </a:solidFill>
                <a:effectLst/>
                <a:latin typeface="微软雅黑" panose="020B0503020204020204" charset="-122"/>
                <a:ea typeface="微软雅黑" panose="020B0503020204020204" charset="-122"/>
                <a:cs typeface="+mn-cs"/>
              </a:rPr>
              <a:t>扰动的影响出现在状态估计误差动力学中，而参数变化的影响出现在参数识别误差方程中。</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94</a:t>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a:solidFill>
                  <a:schemeClr val="tx1"/>
                </a:solidFill>
                <a:effectLst/>
                <a:latin typeface="微软雅黑" panose="020B0503020204020204" charset="-122"/>
                <a:ea typeface="微软雅黑" panose="020B0503020204020204" charset="-122"/>
                <a:cs typeface="+mn-cs"/>
              </a:rPr>
              <a:t>上界也考虑了不消失的时变外部扰动，它以</a:t>
            </a:r>
            <a:r>
              <a:rPr lang="en-US" altLang="zh-CN" sz="1600" kern="1200">
                <a:solidFill>
                  <a:schemeClr val="tx1"/>
                </a:solidFill>
                <a:effectLst/>
                <a:latin typeface="微软雅黑" panose="020B0503020204020204" charset="-122"/>
                <a:ea typeface="微软雅黑" panose="020B0503020204020204" charset="-122"/>
                <a:cs typeface="+mn-cs"/>
              </a:rPr>
              <a:t>w+</a:t>
            </a:r>
            <a:r>
              <a:rPr lang="zh-CN" altLang="en-US" sz="1600" kern="1200">
                <a:solidFill>
                  <a:schemeClr val="tx1"/>
                </a:solidFill>
                <a:effectLst/>
                <a:latin typeface="微软雅黑" panose="020B0503020204020204" charset="-122"/>
                <a:ea typeface="微软雅黑" panose="020B0503020204020204" charset="-122"/>
                <a:cs typeface="+mn-cs"/>
              </a:rPr>
              <a:t>为界。因此，假设</a:t>
            </a:r>
            <a:r>
              <a:rPr lang="en-US" altLang="zh-CN" sz="1600" kern="1200">
                <a:solidFill>
                  <a:schemeClr val="tx1"/>
                </a:solidFill>
                <a:effectLst/>
                <a:latin typeface="微软雅黑" panose="020B0503020204020204" charset="-122"/>
                <a:ea typeface="微软雅黑" panose="020B0503020204020204" charset="-122"/>
                <a:cs typeface="+mn-cs"/>
              </a:rPr>
              <a:t>2</a:t>
            </a:r>
            <a:r>
              <a:rPr lang="zh-CN" altLang="en-US" sz="1600" kern="1200">
                <a:solidFill>
                  <a:schemeClr val="tx1"/>
                </a:solidFill>
                <a:effectLst/>
                <a:latin typeface="微软雅黑" panose="020B0503020204020204" charset="-122"/>
                <a:ea typeface="微软雅黑" panose="020B0503020204020204" charset="-122"/>
                <a:cs typeface="+mn-cs"/>
              </a:rPr>
              <a:t>对大量的扰动都是有效的。</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95</a:t>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96</a:t>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97</a:t>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98</a:t>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99</a:t>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338BD-77E7-85DA-5F1C-32DC62FF6C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2BA4BF-49C4-9725-494B-2E2D8CB2201D}"/>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E6E9CEA-68C4-2913-9F2A-90CB2B3A462D}"/>
              </a:ext>
            </a:extLst>
          </p:cNvPr>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81C787FB-A1E9-1C0C-741B-A13E09235B45}"/>
              </a:ext>
            </a:extLst>
          </p:cNvPr>
          <p:cNvSpPr>
            <a:spLocks noGrp="1"/>
          </p:cNvSpPr>
          <p:nvPr>
            <p:ph type="sldNum" sz="quarter" idx="10"/>
          </p:nvPr>
        </p:nvSpPr>
        <p:spPr/>
        <p:txBody>
          <a:bodyPr/>
          <a:lstStyle/>
          <a:p>
            <a:fld id="{677A2CBA-E486-4DC8-8696-C7854B0A28FD}" type="slidenum">
              <a:rPr lang="zh-CN" altLang="en-US" smtClean="0"/>
              <a:t>100</a:t>
            </a:fld>
            <a:endParaRPr lang="zh-CN" altLang="en-US"/>
          </a:p>
        </p:txBody>
      </p:sp>
    </p:spTree>
    <p:extLst>
      <p:ext uri="{BB962C8B-B14F-4D97-AF65-F5344CB8AC3E}">
        <p14:creationId xmlns:p14="http://schemas.microsoft.com/office/powerpoint/2010/main" val="2421848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5" name="Footer Placeholder 4"/>
          <p:cNvSpPr>
            <a:spLocks noGrp="1"/>
          </p:cNvSpPr>
          <p:nvPr>
            <p:ph type="ftr" sz="quarter" idx="11"/>
          </p:nvPr>
        </p:nvSpPr>
        <p:spPr/>
        <p:txBody>
          <a:bodyPr/>
          <a:lstStyle/>
          <a:p>
            <a:endParaRPr lang="zh-HK" altLang="en-US"/>
          </a:p>
        </p:txBody>
      </p:sp>
      <p:grpSp>
        <p:nvGrpSpPr>
          <p:cNvPr id="7" name="组合 6"/>
          <p:cNvGrpSpPr/>
          <p:nvPr userDrawn="1"/>
        </p:nvGrpSpPr>
        <p:grpSpPr>
          <a:xfrm>
            <a:off x="-1" y="6548011"/>
            <a:ext cx="12192001" cy="309989"/>
            <a:chOff x="0" y="6564501"/>
            <a:chExt cx="9144000" cy="292903"/>
          </a:xfrm>
        </p:grpSpPr>
        <p:sp>
          <p:nvSpPr>
            <p:cNvPr id="8" name="矩形 7"/>
            <p:cNvSpPr/>
            <p:nvPr/>
          </p:nvSpPr>
          <p:spPr>
            <a:xfrm>
              <a:off x="8854294" y="6564501"/>
              <a:ext cx="289706" cy="2880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0" name="灯片编号占位符 5"/>
          <p:cNvSpPr txBox="1"/>
          <p:nvPr userDrawn="1"/>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a:t>
            </a:fld>
            <a:endParaRPr lang="zh-HK" altLang="en-US" sz="1600" dirty="0">
              <a:solidFill>
                <a:schemeClr val="bg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9C0749D-2F59-4EC7-BBFF-A9307FBB7504}" type="datetime1">
              <a:rPr lang="zh-HK" altLang="en-US" smtClean="0"/>
              <a:t>24/12/2024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D9A26AC-1923-4427-B4CD-19CD4F07AC4B}" type="datetime1">
              <a:rPr lang="zh-HK" altLang="en-US" smtClean="0"/>
              <a:t>24/12/2024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60539F5-6FE0-462E-8801-6C439ED55DD0}" type="datetime1">
              <a:rPr lang="zh-HK" altLang="en-US" smtClean="0">
                <a:solidFill>
                  <a:prstClr val="black">
                    <a:tint val="75000"/>
                  </a:prstClr>
                </a:solidFill>
              </a:rPr>
              <a:t>24/12/2024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C47E231-8E48-434B-9644-8EFCA1F3D642}" type="datetime1">
              <a:rPr lang="zh-HK" altLang="en-US" smtClean="0">
                <a:solidFill>
                  <a:prstClr val="black">
                    <a:tint val="75000"/>
                  </a:prstClr>
                </a:solidFill>
              </a:rPr>
              <a:t>24/12/2024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FC38EA1-C396-483E-8A5E-9E425BDFD51A}" type="datetime1">
              <a:rPr lang="zh-HK" altLang="en-US" smtClean="0">
                <a:solidFill>
                  <a:prstClr val="black">
                    <a:tint val="75000"/>
                  </a:prstClr>
                </a:solidFill>
              </a:rPr>
              <a:t>24/12/2024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00D9915-9474-4789-A728-2794EAF01914}" type="datetime1">
              <a:rPr lang="zh-HK" altLang="en-US" smtClean="0">
                <a:solidFill>
                  <a:prstClr val="black">
                    <a:tint val="75000"/>
                  </a:prstClr>
                </a:solidFill>
              </a:rPr>
              <a:t>24/12/2024</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3671A44-F950-4B7A-AC4F-B97F35CA1D88}" type="datetime1">
              <a:rPr lang="zh-HK" altLang="en-US" smtClean="0">
                <a:solidFill>
                  <a:prstClr val="black">
                    <a:tint val="75000"/>
                  </a:prstClr>
                </a:solidFill>
              </a:rPr>
              <a:t>24/12/2024</a:t>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9F8A491-66AD-4349-90C4-46A92855ED2C}" type="datetime1">
              <a:rPr lang="zh-HK" altLang="en-US" smtClean="0">
                <a:solidFill>
                  <a:prstClr val="black">
                    <a:tint val="75000"/>
                  </a:prstClr>
                </a:solidFill>
              </a:rPr>
              <a:t>24/12/2024</a:t>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01FAA-338E-485B-B115-2C62AD2A5A1C}" type="datetime1">
              <a:rPr lang="zh-HK" altLang="en-US" smtClean="0">
                <a:solidFill>
                  <a:prstClr val="black">
                    <a:tint val="75000"/>
                  </a:prstClr>
                </a:solidFill>
              </a:rPr>
              <a:t>24/12/2024</a:t>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a:xfrm>
            <a:off x="11784000" y="6478905"/>
            <a:ext cx="408000" cy="365125"/>
          </a:xfr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fld id="{8592E714-8771-4256-B120-A1444CD7D5F3}" type="slidenum">
              <a:rPr lang="zh-HK" altLang="en-US" smtClean="0"/>
              <a:t>‹#›</a:t>
            </a:fld>
            <a:endParaRPr lang="zh-HK"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A5B1DE-47B3-429F-89C9-1DFC8A28EB62}" type="datetime1">
              <a:rPr lang="zh-HK" altLang="en-US" smtClean="0">
                <a:solidFill>
                  <a:prstClr val="black">
                    <a:tint val="75000"/>
                  </a:prstClr>
                </a:solidFill>
              </a:rPr>
              <a:t>24/12/2024</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Footer Placeholder 4"/>
          <p:cNvSpPr>
            <a:spLocks noGrp="1"/>
          </p:cNvSpPr>
          <p:nvPr>
            <p:ph type="ftr" sz="quarter" idx="11"/>
          </p:nvPr>
        </p:nvSpPr>
        <p:spPr/>
        <p:txBody>
          <a:bodyPr/>
          <a:lstStyle/>
          <a:p>
            <a:endParaRPr lang="zh-HK" altLang="en-US" dirty="0"/>
          </a:p>
        </p:txBody>
      </p:sp>
      <p:pic>
        <p:nvPicPr>
          <p:cNvPr id="7" name="图片 6"/>
          <p:cNvPicPr>
            <a:picLocks noChangeAspect="1"/>
          </p:cNvPicPr>
          <p:nvPr userDrawn="1"/>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FC4DCC9-7DC2-4FFC-8CFA-8A291754AFD9}" type="datetime1">
              <a:rPr lang="zh-HK" altLang="en-US" smtClean="0">
                <a:solidFill>
                  <a:prstClr val="black">
                    <a:tint val="75000"/>
                  </a:prstClr>
                </a:solidFill>
              </a:rPr>
              <a:t>24/12/2024</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C26E2CC-B67F-44F4-8E63-3D2110F32D98}" type="datetime1">
              <a:rPr lang="zh-HK" altLang="en-US" smtClean="0">
                <a:solidFill>
                  <a:prstClr val="black">
                    <a:tint val="75000"/>
                  </a:prstClr>
                </a:solidFill>
              </a:rPr>
              <a:t>24/12/2024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7FBA692-3A9E-4ECC-B70F-39A38E6FDC85}" type="datetime1">
              <a:rPr lang="zh-HK" altLang="en-US" smtClean="0">
                <a:solidFill>
                  <a:prstClr val="black">
                    <a:tint val="75000"/>
                  </a:prstClr>
                </a:solidFill>
              </a:rPr>
              <a:t>24/12/2024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3FA986A-FE73-4398-9AE5-9B401A3A8672}" type="datetime1">
              <a:rPr lang="zh-HK" altLang="en-US" smtClean="0"/>
              <a:t>24/12/2024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2CEBE9A-D6CF-409F-8B35-536E38E32E00}" type="datetime1">
              <a:rPr lang="zh-HK" altLang="en-US" smtClean="0"/>
              <a:t>24/12/2024</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860B113-B6BB-456A-948C-909854A2CE25}" type="datetime1">
              <a:rPr lang="zh-HK" altLang="en-US" smtClean="0"/>
              <a:t>24/12/2024</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AAF73846-97E0-4FFF-B076-3986A5617372}" type="datetime1">
              <a:rPr lang="zh-HK" altLang="en-US" smtClean="0"/>
              <a:t>24/12/2024</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883798C-AF67-42D6-828B-2970DD555736}" type="datetime1">
              <a:rPr lang="zh-HK" altLang="en-US" smtClean="0"/>
              <a:t>24/12/2024</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721BB204-8DBB-4C44-9B30-9DD9D703E0DA}" type="datetime1">
              <a:rPr lang="zh-HK" altLang="en-US" smtClean="0"/>
              <a:t>24/12/2024</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DC8259E-C15E-44C8-BC29-FA4578202D53}" type="datetime1">
              <a:rPr lang="zh-HK" altLang="en-US" smtClean="0"/>
              <a:t>24/12/2024</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grpSp>
        <p:nvGrpSpPr>
          <p:cNvPr id="13" name="组合 12"/>
          <p:cNvGrpSpPr/>
          <p:nvPr userDrawn="1"/>
        </p:nvGrpSpPr>
        <p:grpSpPr>
          <a:xfrm>
            <a:off x="-1" y="6548011"/>
            <a:ext cx="12192001" cy="309989"/>
            <a:chOff x="0" y="6564501"/>
            <a:chExt cx="9144000" cy="292903"/>
          </a:xfrm>
        </p:grpSpPr>
        <p:sp>
          <p:nvSpPr>
            <p:cNvPr id="14" name="矩形 13"/>
            <p:cNvSpPr/>
            <p:nvPr/>
          </p:nvSpPr>
          <p:spPr>
            <a:xfrm>
              <a:off x="8854294" y="6564501"/>
              <a:ext cx="289706" cy="2880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5" name="矩形 1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6" name="灯片编号占位符 5"/>
          <p:cNvSpPr txBox="1"/>
          <p:nvPr userDrawn="1"/>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a:t>
            </a:fld>
            <a:endParaRPr lang="zh-HK" altLang="en-US" sz="16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0BDA6-FB1E-4C60-AF08-640F56201863}" type="datetime1">
              <a:rPr lang="zh-HK" altLang="en-US" smtClean="0">
                <a:solidFill>
                  <a:prstClr val="black">
                    <a:tint val="75000"/>
                  </a:prstClr>
                </a:solidFill>
              </a:rPr>
              <a:t>24/12/2024</a:t>
            </a:fld>
            <a:endParaRPr lang="zh-HK"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11712000" y="6421664"/>
            <a:ext cx="367200" cy="365125"/>
          </a:xfrm>
          <a:prstGeom prst="rect">
            <a:avLst/>
          </a:prstGeom>
        </p:spPr>
        <p:txBody>
          <a:bodyPr vert="horz" lIns="91440" tIns="45720" rIns="91440" bIns="45720" rtlCol="0" anchor="ctr"/>
          <a:lstStyle>
            <a:lvl1pPr algn="r">
              <a:defRPr sz="1200">
                <a:solidFill>
                  <a:schemeClr val="bg1"/>
                </a:solidFill>
              </a:defRPr>
            </a:lvl1pPr>
          </a:lstStyle>
          <a:p>
            <a:fld id="{8592E714-8771-4256-B120-A1444CD7D5F3}" type="slidenum">
              <a:rPr lang="zh-HK" altLang="en-US" smtClean="0"/>
              <a:t>‹#›</a:t>
            </a:fld>
            <a:endParaRPr lang="zh-HK"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notesSlide" Target="../notesSlides/notesSlide1.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40.png"/><Relationship Id="rId11" Type="http://schemas.openxmlformats.org/officeDocument/2006/relationships/image" Target="../media/image20.png"/><Relationship Id="rId5" Type="http://schemas.openxmlformats.org/officeDocument/2006/relationships/image" Target="../media/image16.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710.png"/></Relationships>
</file>

<file path=ppt/slides/_rels/slide100.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8" Type="http://schemas.openxmlformats.org/officeDocument/2006/relationships/tags" Target="../tags/tag729.xml"/><Relationship Id="rId13" Type="http://schemas.openxmlformats.org/officeDocument/2006/relationships/tags" Target="../tags/tag734.xml"/><Relationship Id="rId18" Type="http://schemas.openxmlformats.org/officeDocument/2006/relationships/tags" Target="../tags/tag739.xml"/><Relationship Id="rId26" Type="http://schemas.openxmlformats.org/officeDocument/2006/relationships/tags" Target="../tags/tag747.xml"/><Relationship Id="rId3" Type="http://schemas.openxmlformats.org/officeDocument/2006/relationships/tags" Target="../tags/tag724.xml"/><Relationship Id="rId21" Type="http://schemas.openxmlformats.org/officeDocument/2006/relationships/tags" Target="../tags/tag742.xml"/><Relationship Id="rId7" Type="http://schemas.openxmlformats.org/officeDocument/2006/relationships/tags" Target="../tags/tag728.xml"/><Relationship Id="rId12" Type="http://schemas.openxmlformats.org/officeDocument/2006/relationships/tags" Target="../tags/tag733.xml"/><Relationship Id="rId17" Type="http://schemas.openxmlformats.org/officeDocument/2006/relationships/tags" Target="../tags/tag738.xml"/><Relationship Id="rId25" Type="http://schemas.openxmlformats.org/officeDocument/2006/relationships/tags" Target="../tags/tag746.xml"/><Relationship Id="rId2" Type="http://schemas.openxmlformats.org/officeDocument/2006/relationships/tags" Target="../tags/tag723.xml"/><Relationship Id="rId16" Type="http://schemas.openxmlformats.org/officeDocument/2006/relationships/tags" Target="../tags/tag737.xml"/><Relationship Id="rId20" Type="http://schemas.openxmlformats.org/officeDocument/2006/relationships/tags" Target="../tags/tag741.xml"/><Relationship Id="rId29" Type="http://schemas.openxmlformats.org/officeDocument/2006/relationships/slideLayout" Target="../slideLayouts/slideLayout18.xml"/><Relationship Id="rId1" Type="http://schemas.openxmlformats.org/officeDocument/2006/relationships/tags" Target="../tags/tag722.xml"/><Relationship Id="rId6" Type="http://schemas.openxmlformats.org/officeDocument/2006/relationships/tags" Target="../tags/tag727.xml"/><Relationship Id="rId11" Type="http://schemas.openxmlformats.org/officeDocument/2006/relationships/tags" Target="../tags/tag732.xml"/><Relationship Id="rId24" Type="http://schemas.openxmlformats.org/officeDocument/2006/relationships/tags" Target="../tags/tag745.xml"/><Relationship Id="rId32" Type="http://schemas.microsoft.com/office/2007/relationships/hdphoto" Target="../media/hdphoto1.wdp"/><Relationship Id="rId5" Type="http://schemas.openxmlformats.org/officeDocument/2006/relationships/tags" Target="../tags/tag726.xml"/><Relationship Id="rId15" Type="http://schemas.openxmlformats.org/officeDocument/2006/relationships/tags" Target="../tags/tag736.xml"/><Relationship Id="rId23" Type="http://schemas.openxmlformats.org/officeDocument/2006/relationships/tags" Target="../tags/tag744.xml"/><Relationship Id="rId28" Type="http://schemas.openxmlformats.org/officeDocument/2006/relationships/tags" Target="../tags/tag749.xml"/><Relationship Id="rId10" Type="http://schemas.openxmlformats.org/officeDocument/2006/relationships/tags" Target="../tags/tag731.xml"/><Relationship Id="rId19" Type="http://schemas.openxmlformats.org/officeDocument/2006/relationships/tags" Target="../tags/tag740.xml"/><Relationship Id="rId31" Type="http://schemas.openxmlformats.org/officeDocument/2006/relationships/image" Target="../media/image1.png"/><Relationship Id="rId4" Type="http://schemas.openxmlformats.org/officeDocument/2006/relationships/tags" Target="../tags/tag725.xml"/><Relationship Id="rId9" Type="http://schemas.openxmlformats.org/officeDocument/2006/relationships/tags" Target="../tags/tag730.xml"/><Relationship Id="rId14" Type="http://schemas.openxmlformats.org/officeDocument/2006/relationships/tags" Target="../tags/tag735.xml"/><Relationship Id="rId22" Type="http://schemas.openxmlformats.org/officeDocument/2006/relationships/tags" Target="../tags/tag743.xml"/><Relationship Id="rId27" Type="http://schemas.openxmlformats.org/officeDocument/2006/relationships/tags" Target="../tags/tag748.xml"/><Relationship Id="rId30" Type="http://schemas.openxmlformats.org/officeDocument/2006/relationships/notesSlide" Target="../notesSlides/notesSlide100.xml"/></Relationships>
</file>

<file path=ppt/slides/_rels/slide102.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34.png"/><Relationship Id="rId18" Type="http://schemas.openxmlformats.org/officeDocument/2006/relationships/image" Target="../media/image240.png"/><Relationship Id="rId3" Type="http://schemas.openxmlformats.org/officeDocument/2006/relationships/tags" Target="../tags/tag752.xml"/><Relationship Id="rId21" Type="http://schemas.openxmlformats.org/officeDocument/2006/relationships/image" Target="../media/image243.png"/><Relationship Id="rId7" Type="http://schemas.openxmlformats.org/officeDocument/2006/relationships/image" Target="../media/image228.png"/><Relationship Id="rId12" Type="http://schemas.openxmlformats.org/officeDocument/2006/relationships/image" Target="../media/image233.png"/><Relationship Id="rId17" Type="http://schemas.openxmlformats.org/officeDocument/2006/relationships/image" Target="../media/image239.png"/><Relationship Id="rId2" Type="http://schemas.openxmlformats.org/officeDocument/2006/relationships/tags" Target="../tags/tag751.xml"/><Relationship Id="rId16" Type="http://schemas.openxmlformats.org/officeDocument/2006/relationships/image" Target="../media/image238.png"/><Relationship Id="rId20" Type="http://schemas.openxmlformats.org/officeDocument/2006/relationships/image" Target="../media/image242.png"/><Relationship Id="rId1" Type="http://schemas.openxmlformats.org/officeDocument/2006/relationships/tags" Target="../tags/tag750.xml"/><Relationship Id="rId6" Type="http://schemas.openxmlformats.org/officeDocument/2006/relationships/image" Target="../media/image227.png"/><Relationship Id="rId11" Type="http://schemas.openxmlformats.org/officeDocument/2006/relationships/image" Target="../media/image232.png"/><Relationship Id="rId5" Type="http://schemas.openxmlformats.org/officeDocument/2006/relationships/notesSlide" Target="../notesSlides/notesSlide101.xml"/><Relationship Id="rId15" Type="http://schemas.openxmlformats.org/officeDocument/2006/relationships/image" Target="../media/image237.png"/><Relationship Id="rId10" Type="http://schemas.openxmlformats.org/officeDocument/2006/relationships/image" Target="../media/image231.png"/><Relationship Id="rId19" Type="http://schemas.openxmlformats.org/officeDocument/2006/relationships/image" Target="../media/image241.png"/><Relationship Id="rId4" Type="http://schemas.openxmlformats.org/officeDocument/2006/relationships/slideLayout" Target="../slideLayouts/slideLayout18.xml"/><Relationship Id="rId9" Type="http://schemas.openxmlformats.org/officeDocument/2006/relationships/image" Target="../media/image230.png"/><Relationship Id="rId14" Type="http://schemas.openxmlformats.org/officeDocument/2006/relationships/image" Target="../media/image235.png"/><Relationship Id="rId22" Type="http://schemas.openxmlformats.org/officeDocument/2006/relationships/image" Target="../media/image244.png"/></Relationships>
</file>

<file path=ppt/slides/_rels/slide103.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slideLayout" Target="../slideLayouts/slideLayout18.xml"/><Relationship Id="rId7" Type="http://schemas.openxmlformats.org/officeDocument/2006/relationships/image" Target="../media/image241.png"/><Relationship Id="rId2" Type="http://schemas.openxmlformats.org/officeDocument/2006/relationships/tags" Target="../tags/tag754.xml"/><Relationship Id="rId1" Type="http://schemas.openxmlformats.org/officeDocument/2006/relationships/tags" Target="../tags/tag753.xml"/><Relationship Id="rId6" Type="http://schemas.openxmlformats.org/officeDocument/2006/relationships/image" Target="../media/image246.png"/><Relationship Id="rId11" Type="http://schemas.openxmlformats.org/officeDocument/2006/relationships/image" Target="../media/image250.png"/><Relationship Id="rId5" Type="http://schemas.openxmlformats.org/officeDocument/2006/relationships/image" Target="../media/image245.png"/><Relationship Id="rId10" Type="http://schemas.openxmlformats.org/officeDocument/2006/relationships/image" Target="../media/image249.png"/><Relationship Id="rId4" Type="http://schemas.openxmlformats.org/officeDocument/2006/relationships/notesSlide" Target="../notesSlides/notesSlide102.xml"/><Relationship Id="rId9" Type="http://schemas.openxmlformats.org/officeDocument/2006/relationships/image" Target="../media/image247.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53.png"/><Relationship Id="rId2" Type="http://schemas.openxmlformats.org/officeDocument/2006/relationships/tags" Target="../tags/tag756.xml"/><Relationship Id="rId1" Type="http://schemas.openxmlformats.org/officeDocument/2006/relationships/tags" Target="../tags/tag755.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notesSlide" Target="../notesSlides/notesSlide103.xml"/></Relationships>
</file>

<file path=ppt/slides/_rels/slide105.xml.rels><?xml version="1.0" encoding="UTF-8" standalone="yes"?>
<Relationships xmlns="http://schemas.openxmlformats.org/package/2006/relationships"><Relationship Id="rId8" Type="http://schemas.openxmlformats.org/officeDocument/2006/relationships/tags" Target="../tags/tag764.xml"/><Relationship Id="rId13" Type="http://schemas.openxmlformats.org/officeDocument/2006/relationships/tags" Target="../tags/tag769.xml"/><Relationship Id="rId18" Type="http://schemas.openxmlformats.org/officeDocument/2006/relationships/tags" Target="../tags/tag774.xml"/><Relationship Id="rId26" Type="http://schemas.openxmlformats.org/officeDocument/2006/relationships/tags" Target="../tags/tag782.xml"/><Relationship Id="rId3" Type="http://schemas.openxmlformats.org/officeDocument/2006/relationships/tags" Target="../tags/tag759.xml"/><Relationship Id="rId21" Type="http://schemas.openxmlformats.org/officeDocument/2006/relationships/tags" Target="../tags/tag777.xml"/><Relationship Id="rId7" Type="http://schemas.openxmlformats.org/officeDocument/2006/relationships/tags" Target="../tags/tag763.xml"/><Relationship Id="rId12" Type="http://schemas.openxmlformats.org/officeDocument/2006/relationships/tags" Target="../tags/tag768.xml"/><Relationship Id="rId17" Type="http://schemas.openxmlformats.org/officeDocument/2006/relationships/tags" Target="../tags/tag773.xml"/><Relationship Id="rId25" Type="http://schemas.openxmlformats.org/officeDocument/2006/relationships/tags" Target="../tags/tag781.xml"/><Relationship Id="rId2" Type="http://schemas.openxmlformats.org/officeDocument/2006/relationships/tags" Target="../tags/tag758.xml"/><Relationship Id="rId16" Type="http://schemas.openxmlformats.org/officeDocument/2006/relationships/tags" Target="../tags/tag772.xml"/><Relationship Id="rId20" Type="http://schemas.openxmlformats.org/officeDocument/2006/relationships/tags" Target="../tags/tag776.xml"/><Relationship Id="rId29" Type="http://schemas.openxmlformats.org/officeDocument/2006/relationships/slideLayout" Target="../slideLayouts/slideLayout18.xml"/><Relationship Id="rId1" Type="http://schemas.openxmlformats.org/officeDocument/2006/relationships/tags" Target="../tags/tag757.xml"/><Relationship Id="rId6" Type="http://schemas.openxmlformats.org/officeDocument/2006/relationships/tags" Target="../tags/tag762.xml"/><Relationship Id="rId11" Type="http://schemas.openxmlformats.org/officeDocument/2006/relationships/tags" Target="../tags/tag767.xml"/><Relationship Id="rId24" Type="http://schemas.openxmlformats.org/officeDocument/2006/relationships/tags" Target="../tags/tag780.xml"/><Relationship Id="rId32" Type="http://schemas.microsoft.com/office/2007/relationships/hdphoto" Target="../media/hdphoto1.wdp"/><Relationship Id="rId5" Type="http://schemas.openxmlformats.org/officeDocument/2006/relationships/tags" Target="../tags/tag761.xml"/><Relationship Id="rId15" Type="http://schemas.openxmlformats.org/officeDocument/2006/relationships/tags" Target="../tags/tag771.xml"/><Relationship Id="rId23" Type="http://schemas.openxmlformats.org/officeDocument/2006/relationships/tags" Target="../tags/tag779.xml"/><Relationship Id="rId28" Type="http://schemas.openxmlformats.org/officeDocument/2006/relationships/tags" Target="../tags/tag784.xml"/><Relationship Id="rId10" Type="http://schemas.openxmlformats.org/officeDocument/2006/relationships/tags" Target="../tags/tag766.xml"/><Relationship Id="rId19" Type="http://schemas.openxmlformats.org/officeDocument/2006/relationships/tags" Target="../tags/tag775.xml"/><Relationship Id="rId31" Type="http://schemas.openxmlformats.org/officeDocument/2006/relationships/image" Target="../media/image1.png"/><Relationship Id="rId4" Type="http://schemas.openxmlformats.org/officeDocument/2006/relationships/tags" Target="../tags/tag760.xml"/><Relationship Id="rId9" Type="http://schemas.openxmlformats.org/officeDocument/2006/relationships/tags" Target="../tags/tag765.xml"/><Relationship Id="rId14" Type="http://schemas.openxmlformats.org/officeDocument/2006/relationships/tags" Target="../tags/tag770.xml"/><Relationship Id="rId22" Type="http://schemas.openxmlformats.org/officeDocument/2006/relationships/tags" Target="../tags/tag778.xml"/><Relationship Id="rId27" Type="http://schemas.openxmlformats.org/officeDocument/2006/relationships/tags" Target="../tags/tag783.xml"/><Relationship Id="rId30" Type="http://schemas.openxmlformats.org/officeDocument/2006/relationships/notesSlide" Target="../notesSlides/notesSlide10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18.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23.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112.xml"/><Relationship Id="rId5" Type="http://schemas.openxmlformats.org/officeDocument/2006/relationships/image" Target="../media/image24.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12.xml"/><Relationship Id="rId7" Type="http://schemas.openxmlformats.org/officeDocument/2006/relationships/image" Target="../media/image29.png"/><Relationship Id="rId2" Type="http://schemas.openxmlformats.org/officeDocument/2006/relationships/slideLayout" Target="../slideLayouts/slideLayout18.xml"/><Relationship Id="rId1" Type="http://schemas.openxmlformats.org/officeDocument/2006/relationships/tags" Target="../tags/tag1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tags" Target="../tags/tag126.xml"/><Relationship Id="rId18" Type="http://schemas.openxmlformats.org/officeDocument/2006/relationships/tags" Target="../tags/tag131.xml"/><Relationship Id="rId26" Type="http://schemas.openxmlformats.org/officeDocument/2006/relationships/tags" Target="../tags/tag139.xml"/><Relationship Id="rId3" Type="http://schemas.openxmlformats.org/officeDocument/2006/relationships/tags" Target="../tags/tag116.xml"/><Relationship Id="rId21" Type="http://schemas.openxmlformats.org/officeDocument/2006/relationships/tags" Target="../tags/tag134.xml"/><Relationship Id="rId7" Type="http://schemas.openxmlformats.org/officeDocument/2006/relationships/tags" Target="../tags/tag120.xml"/><Relationship Id="rId12" Type="http://schemas.openxmlformats.org/officeDocument/2006/relationships/tags" Target="../tags/tag125.xml"/><Relationship Id="rId17" Type="http://schemas.openxmlformats.org/officeDocument/2006/relationships/tags" Target="../tags/tag130.xml"/><Relationship Id="rId25" Type="http://schemas.openxmlformats.org/officeDocument/2006/relationships/tags" Target="../tags/tag138.xml"/><Relationship Id="rId2" Type="http://schemas.openxmlformats.org/officeDocument/2006/relationships/tags" Target="../tags/tag115.xml"/><Relationship Id="rId16" Type="http://schemas.openxmlformats.org/officeDocument/2006/relationships/tags" Target="../tags/tag129.xml"/><Relationship Id="rId20" Type="http://schemas.openxmlformats.org/officeDocument/2006/relationships/tags" Target="../tags/tag133.xml"/><Relationship Id="rId29" Type="http://schemas.openxmlformats.org/officeDocument/2006/relationships/slideLayout" Target="../slideLayouts/slideLayout18.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tags" Target="../tags/tag124.xml"/><Relationship Id="rId24" Type="http://schemas.openxmlformats.org/officeDocument/2006/relationships/tags" Target="../tags/tag137.xml"/><Relationship Id="rId32" Type="http://schemas.microsoft.com/office/2007/relationships/hdphoto" Target="../media/hdphoto1.wdp"/><Relationship Id="rId5" Type="http://schemas.openxmlformats.org/officeDocument/2006/relationships/tags" Target="../tags/tag118.xml"/><Relationship Id="rId15" Type="http://schemas.openxmlformats.org/officeDocument/2006/relationships/tags" Target="../tags/tag128.xml"/><Relationship Id="rId23" Type="http://schemas.openxmlformats.org/officeDocument/2006/relationships/tags" Target="../tags/tag136.xml"/><Relationship Id="rId28" Type="http://schemas.openxmlformats.org/officeDocument/2006/relationships/tags" Target="../tags/tag141.xml"/><Relationship Id="rId10" Type="http://schemas.openxmlformats.org/officeDocument/2006/relationships/tags" Target="../tags/tag123.xml"/><Relationship Id="rId19" Type="http://schemas.openxmlformats.org/officeDocument/2006/relationships/tags" Target="../tags/tag132.xml"/><Relationship Id="rId31" Type="http://schemas.openxmlformats.org/officeDocument/2006/relationships/image" Target="../media/image1.png"/><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tags" Target="../tags/tag127.xml"/><Relationship Id="rId22" Type="http://schemas.openxmlformats.org/officeDocument/2006/relationships/tags" Target="../tags/tag135.xml"/><Relationship Id="rId27" Type="http://schemas.openxmlformats.org/officeDocument/2006/relationships/tags" Target="../tags/tag140.xml"/><Relationship Id="rId30"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18.xml"/><Relationship Id="rId7" Type="http://schemas.openxmlformats.org/officeDocument/2006/relationships/image" Target="../media/image35.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15.xml"/><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tags" Target="../tags/tag146.xml"/><Relationship Id="rId7" Type="http://schemas.openxmlformats.org/officeDocument/2006/relationships/image" Target="../media/image39.png"/><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image" Target="../media/image38.png"/><Relationship Id="rId5" Type="http://schemas.openxmlformats.org/officeDocument/2006/relationships/notesSlide" Target="../notesSlides/notesSlide16.xml"/><Relationship Id="rId4"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tags" Target="../tags/tag154.xml"/><Relationship Id="rId13" Type="http://schemas.openxmlformats.org/officeDocument/2006/relationships/tags" Target="../tags/tag159.xml"/><Relationship Id="rId18" Type="http://schemas.openxmlformats.org/officeDocument/2006/relationships/tags" Target="../tags/tag164.xml"/><Relationship Id="rId26" Type="http://schemas.openxmlformats.org/officeDocument/2006/relationships/tags" Target="../tags/tag172.xml"/><Relationship Id="rId3" Type="http://schemas.openxmlformats.org/officeDocument/2006/relationships/tags" Target="../tags/tag149.xml"/><Relationship Id="rId21" Type="http://schemas.openxmlformats.org/officeDocument/2006/relationships/tags" Target="../tags/tag167.xml"/><Relationship Id="rId7" Type="http://schemas.openxmlformats.org/officeDocument/2006/relationships/tags" Target="../tags/tag153.xml"/><Relationship Id="rId12" Type="http://schemas.openxmlformats.org/officeDocument/2006/relationships/tags" Target="../tags/tag158.xml"/><Relationship Id="rId17" Type="http://schemas.openxmlformats.org/officeDocument/2006/relationships/tags" Target="../tags/tag163.xml"/><Relationship Id="rId25" Type="http://schemas.openxmlformats.org/officeDocument/2006/relationships/tags" Target="../tags/tag171.xml"/><Relationship Id="rId2" Type="http://schemas.openxmlformats.org/officeDocument/2006/relationships/tags" Target="../tags/tag148.xml"/><Relationship Id="rId16" Type="http://schemas.openxmlformats.org/officeDocument/2006/relationships/tags" Target="../tags/tag162.xml"/><Relationship Id="rId20" Type="http://schemas.openxmlformats.org/officeDocument/2006/relationships/tags" Target="../tags/tag166.xml"/><Relationship Id="rId29" Type="http://schemas.openxmlformats.org/officeDocument/2006/relationships/slideLayout" Target="../slideLayouts/slideLayout18.xml"/><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tags" Target="../tags/tag157.xml"/><Relationship Id="rId24" Type="http://schemas.openxmlformats.org/officeDocument/2006/relationships/tags" Target="../tags/tag170.xml"/><Relationship Id="rId32" Type="http://schemas.microsoft.com/office/2007/relationships/hdphoto" Target="../media/hdphoto1.wdp"/><Relationship Id="rId5" Type="http://schemas.openxmlformats.org/officeDocument/2006/relationships/tags" Target="../tags/tag151.xml"/><Relationship Id="rId15" Type="http://schemas.openxmlformats.org/officeDocument/2006/relationships/tags" Target="../tags/tag161.xml"/><Relationship Id="rId23" Type="http://schemas.openxmlformats.org/officeDocument/2006/relationships/tags" Target="../tags/tag169.xml"/><Relationship Id="rId28" Type="http://schemas.openxmlformats.org/officeDocument/2006/relationships/tags" Target="../tags/tag174.xml"/><Relationship Id="rId10" Type="http://schemas.openxmlformats.org/officeDocument/2006/relationships/tags" Target="../tags/tag156.xml"/><Relationship Id="rId19" Type="http://schemas.openxmlformats.org/officeDocument/2006/relationships/tags" Target="../tags/tag165.xml"/><Relationship Id="rId31" Type="http://schemas.openxmlformats.org/officeDocument/2006/relationships/image" Target="../media/image1.png"/><Relationship Id="rId4" Type="http://schemas.openxmlformats.org/officeDocument/2006/relationships/tags" Target="../tags/tag150.xml"/><Relationship Id="rId9" Type="http://schemas.openxmlformats.org/officeDocument/2006/relationships/tags" Target="../tags/tag155.xml"/><Relationship Id="rId14" Type="http://schemas.openxmlformats.org/officeDocument/2006/relationships/tags" Target="../tags/tag160.xml"/><Relationship Id="rId22" Type="http://schemas.openxmlformats.org/officeDocument/2006/relationships/tags" Target="../tags/tag168.xml"/><Relationship Id="rId27" Type="http://schemas.openxmlformats.org/officeDocument/2006/relationships/tags" Target="../tags/tag173.xml"/><Relationship Id="rId30"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tags" Target="../tags/tag20.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slideLayout" Target="../slideLayouts/slideLayout2.xml"/><Relationship Id="rId5" Type="http://schemas.openxmlformats.org/officeDocument/2006/relationships/tags" Target="../tags/tag17.xml"/><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8" Type="http://schemas.openxmlformats.org/officeDocument/2006/relationships/tags" Target="../tags/tag182.xml"/><Relationship Id="rId13" Type="http://schemas.openxmlformats.org/officeDocument/2006/relationships/tags" Target="../tags/tag187.xml"/><Relationship Id="rId18" Type="http://schemas.openxmlformats.org/officeDocument/2006/relationships/tags" Target="../tags/tag192.xml"/><Relationship Id="rId26" Type="http://schemas.openxmlformats.org/officeDocument/2006/relationships/tags" Target="../tags/tag200.xml"/><Relationship Id="rId3" Type="http://schemas.openxmlformats.org/officeDocument/2006/relationships/tags" Target="../tags/tag177.xml"/><Relationship Id="rId21" Type="http://schemas.openxmlformats.org/officeDocument/2006/relationships/tags" Target="../tags/tag195.xml"/><Relationship Id="rId7" Type="http://schemas.openxmlformats.org/officeDocument/2006/relationships/tags" Target="../tags/tag181.xml"/><Relationship Id="rId12" Type="http://schemas.openxmlformats.org/officeDocument/2006/relationships/tags" Target="../tags/tag186.xml"/><Relationship Id="rId17" Type="http://schemas.openxmlformats.org/officeDocument/2006/relationships/tags" Target="../tags/tag191.xml"/><Relationship Id="rId25" Type="http://schemas.openxmlformats.org/officeDocument/2006/relationships/tags" Target="../tags/tag199.xml"/><Relationship Id="rId2" Type="http://schemas.openxmlformats.org/officeDocument/2006/relationships/tags" Target="../tags/tag176.xml"/><Relationship Id="rId16" Type="http://schemas.openxmlformats.org/officeDocument/2006/relationships/tags" Target="../tags/tag190.xml"/><Relationship Id="rId20" Type="http://schemas.openxmlformats.org/officeDocument/2006/relationships/tags" Target="../tags/tag194.xml"/><Relationship Id="rId29" Type="http://schemas.openxmlformats.org/officeDocument/2006/relationships/slideLayout" Target="../slideLayouts/slideLayout18.xml"/><Relationship Id="rId1" Type="http://schemas.openxmlformats.org/officeDocument/2006/relationships/tags" Target="../tags/tag175.xml"/><Relationship Id="rId6" Type="http://schemas.openxmlformats.org/officeDocument/2006/relationships/tags" Target="../tags/tag180.xml"/><Relationship Id="rId11" Type="http://schemas.openxmlformats.org/officeDocument/2006/relationships/tags" Target="../tags/tag185.xml"/><Relationship Id="rId24" Type="http://schemas.openxmlformats.org/officeDocument/2006/relationships/tags" Target="../tags/tag198.xml"/><Relationship Id="rId32" Type="http://schemas.microsoft.com/office/2007/relationships/hdphoto" Target="../media/hdphoto1.wdp"/><Relationship Id="rId5" Type="http://schemas.openxmlformats.org/officeDocument/2006/relationships/tags" Target="../tags/tag179.xml"/><Relationship Id="rId15" Type="http://schemas.openxmlformats.org/officeDocument/2006/relationships/tags" Target="../tags/tag189.xml"/><Relationship Id="rId23" Type="http://schemas.openxmlformats.org/officeDocument/2006/relationships/tags" Target="../tags/tag197.xml"/><Relationship Id="rId28" Type="http://schemas.openxmlformats.org/officeDocument/2006/relationships/tags" Target="../tags/tag202.xml"/><Relationship Id="rId10" Type="http://schemas.openxmlformats.org/officeDocument/2006/relationships/tags" Target="../tags/tag184.xml"/><Relationship Id="rId19" Type="http://schemas.openxmlformats.org/officeDocument/2006/relationships/tags" Target="../tags/tag193.xml"/><Relationship Id="rId31" Type="http://schemas.openxmlformats.org/officeDocument/2006/relationships/image" Target="../media/image1.png"/><Relationship Id="rId4" Type="http://schemas.openxmlformats.org/officeDocument/2006/relationships/tags" Target="../tags/tag178.xml"/><Relationship Id="rId9" Type="http://schemas.openxmlformats.org/officeDocument/2006/relationships/tags" Target="../tags/tag183.xml"/><Relationship Id="rId14" Type="http://schemas.openxmlformats.org/officeDocument/2006/relationships/tags" Target="../tags/tag188.xml"/><Relationship Id="rId22" Type="http://schemas.openxmlformats.org/officeDocument/2006/relationships/tags" Target="../tags/tag196.xml"/><Relationship Id="rId27" Type="http://schemas.openxmlformats.org/officeDocument/2006/relationships/tags" Target="../tags/tag201.xml"/><Relationship Id="rId30"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8" Type="http://schemas.openxmlformats.org/officeDocument/2006/relationships/tags" Target="../tags/tag210.xml"/><Relationship Id="rId13" Type="http://schemas.openxmlformats.org/officeDocument/2006/relationships/tags" Target="../tags/tag215.xml"/><Relationship Id="rId18" Type="http://schemas.openxmlformats.org/officeDocument/2006/relationships/tags" Target="../tags/tag220.xml"/><Relationship Id="rId26" Type="http://schemas.openxmlformats.org/officeDocument/2006/relationships/tags" Target="../tags/tag228.xml"/><Relationship Id="rId3" Type="http://schemas.openxmlformats.org/officeDocument/2006/relationships/tags" Target="../tags/tag205.xml"/><Relationship Id="rId21" Type="http://schemas.openxmlformats.org/officeDocument/2006/relationships/tags" Target="../tags/tag223.xml"/><Relationship Id="rId7" Type="http://schemas.openxmlformats.org/officeDocument/2006/relationships/tags" Target="../tags/tag209.xml"/><Relationship Id="rId12" Type="http://schemas.openxmlformats.org/officeDocument/2006/relationships/tags" Target="../tags/tag214.xml"/><Relationship Id="rId17" Type="http://schemas.openxmlformats.org/officeDocument/2006/relationships/tags" Target="../tags/tag219.xml"/><Relationship Id="rId25" Type="http://schemas.openxmlformats.org/officeDocument/2006/relationships/tags" Target="../tags/tag227.xml"/><Relationship Id="rId2" Type="http://schemas.openxmlformats.org/officeDocument/2006/relationships/tags" Target="../tags/tag204.xml"/><Relationship Id="rId16" Type="http://schemas.openxmlformats.org/officeDocument/2006/relationships/tags" Target="../tags/tag218.xml"/><Relationship Id="rId20" Type="http://schemas.openxmlformats.org/officeDocument/2006/relationships/tags" Target="../tags/tag222.xml"/><Relationship Id="rId29" Type="http://schemas.openxmlformats.org/officeDocument/2006/relationships/slideLayout" Target="../slideLayouts/slideLayout18.xml"/><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tags" Target="../tags/tag213.xml"/><Relationship Id="rId24" Type="http://schemas.openxmlformats.org/officeDocument/2006/relationships/tags" Target="../tags/tag226.xml"/><Relationship Id="rId32" Type="http://schemas.microsoft.com/office/2007/relationships/hdphoto" Target="../media/hdphoto1.wdp"/><Relationship Id="rId5" Type="http://schemas.openxmlformats.org/officeDocument/2006/relationships/tags" Target="../tags/tag207.xml"/><Relationship Id="rId15" Type="http://schemas.openxmlformats.org/officeDocument/2006/relationships/tags" Target="../tags/tag217.xml"/><Relationship Id="rId23" Type="http://schemas.openxmlformats.org/officeDocument/2006/relationships/tags" Target="../tags/tag225.xml"/><Relationship Id="rId28" Type="http://schemas.openxmlformats.org/officeDocument/2006/relationships/tags" Target="../tags/tag230.xml"/><Relationship Id="rId10" Type="http://schemas.openxmlformats.org/officeDocument/2006/relationships/tags" Target="../tags/tag212.xml"/><Relationship Id="rId19" Type="http://schemas.openxmlformats.org/officeDocument/2006/relationships/tags" Target="../tags/tag221.xml"/><Relationship Id="rId31" Type="http://schemas.openxmlformats.org/officeDocument/2006/relationships/image" Target="../media/image1.png"/><Relationship Id="rId4" Type="http://schemas.openxmlformats.org/officeDocument/2006/relationships/tags" Target="../tags/tag206.xml"/><Relationship Id="rId9" Type="http://schemas.openxmlformats.org/officeDocument/2006/relationships/tags" Target="../tags/tag211.xml"/><Relationship Id="rId14" Type="http://schemas.openxmlformats.org/officeDocument/2006/relationships/tags" Target="../tags/tag216.xml"/><Relationship Id="rId22" Type="http://schemas.openxmlformats.org/officeDocument/2006/relationships/tags" Target="../tags/tag224.xml"/><Relationship Id="rId27" Type="http://schemas.openxmlformats.org/officeDocument/2006/relationships/tags" Target="../tags/tag229.xml"/><Relationship Id="rId30"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8" Type="http://schemas.openxmlformats.org/officeDocument/2006/relationships/tags" Target="../tags/tag238.xml"/><Relationship Id="rId13" Type="http://schemas.openxmlformats.org/officeDocument/2006/relationships/tags" Target="../tags/tag243.xml"/><Relationship Id="rId18" Type="http://schemas.openxmlformats.org/officeDocument/2006/relationships/tags" Target="../tags/tag248.xml"/><Relationship Id="rId26" Type="http://schemas.openxmlformats.org/officeDocument/2006/relationships/tags" Target="../tags/tag256.xml"/><Relationship Id="rId3" Type="http://schemas.openxmlformats.org/officeDocument/2006/relationships/tags" Target="../tags/tag233.xml"/><Relationship Id="rId21" Type="http://schemas.openxmlformats.org/officeDocument/2006/relationships/tags" Target="../tags/tag251.xml"/><Relationship Id="rId7" Type="http://schemas.openxmlformats.org/officeDocument/2006/relationships/tags" Target="../tags/tag237.xml"/><Relationship Id="rId12" Type="http://schemas.openxmlformats.org/officeDocument/2006/relationships/tags" Target="../tags/tag242.xml"/><Relationship Id="rId17" Type="http://schemas.openxmlformats.org/officeDocument/2006/relationships/tags" Target="../tags/tag247.xml"/><Relationship Id="rId25" Type="http://schemas.openxmlformats.org/officeDocument/2006/relationships/tags" Target="../tags/tag255.xml"/><Relationship Id="rId2" Type="http://schemas.openxmlformats.org/officeDocument/2006/relationships/tags" Target="../tags/tag232.xml"/><Relationship Id="rId16" Type="http://schemas.openxmlformats.org/officeDocument/2006/relationships/tags" Target="../tags/tag246.xml"/><Relationship Id="rId20" Type="http://schemas.openxmlformats.org/officeDocument/2006/relationships/tags" Target="../tags/tag250.xml"/><Relationship Id="rId29" Type="http://schemas.openxmlformats.org/officeDocument/2006/relationships/slideLayout" Target="../slideLayouts/slideLayout18.xml"/><Relationship Id="rId1" Type="http://schemas.openxmlformats.org/officeDocument/2006/relationships/tags" Target="../tags/tag231.xml"/><Relationship Id="rId6" Type="http://schemas.openxmlformats.org/officeDocument/2006/relationships/tags" Target="../tags/tag236.xml"/><Relationship Id="rId11" Type="http://schemas.openxmlformats.org/officeDocument/2006/relationships/tags" Target="../tags/tag241.xml"/><Relationship Id="rId24" Type="http://schemas.openxmlformats.org/officeDocument/2006/relationships/tags" Target="../tags/tag254.xml"/><Relationship Id="rId32" Type="http://schemas.microsoft.com/office/2007/relationships/hdphoto" Target="../media/hdphoto1.wdp"/><Relationship Id="rId5" Type="http://schemas.openxmlformats.org/officeDocument/2006/relationships/tags" Target="../tags/tag235.xml"/><Relationship Id="rId15" Type="http://schemas.openxmlformats.org/officeDocument/2006/relationships/tags" Target="../tags/tag245.xml"/><Relationship Id="rId23" Type="http://schemas.openxmlformats.org/officeDocument/2006/relationships/tags" Target="../tags/tag253.xml"/><Relationship Id="rId28" Type="http://schemas.openxmlformats.org/officeDocument/2006/relationships/tags" Target="../tags/tag258.xml"/><Relationship Id="rId10" Type="http://schemas.openxmlformats.org/officeDocument/2006/relationships/tags" Target="../tags/tag240.xml"/><Relationship Id="rId19" Type="http://schemas.openxmlformats.org/officeDocument/2006/relationships/tags" Target="../tags/tag249.xml"/><Relationship Id="rId31" Type="http://schemas.openxmlformats.org/officeDocument/2006/relationships/image" Target="../media/image1.png"/><Relationship Id="rId4" Type="http://schemas.openxmlformats.org/officeDocument/2006/relationships/tags" Target="../tags/tag234.xml"/><Relationship Id="rId9" Type="http://schemas.openxmlformats.org/officeDocument/2006/relationships/tags" Target="../tags/tag239.xml"/><Relationship Id="rId14" Type="http://schemas.openxmlformats.org/officeDocument/2006/relationships/tags" Target="../tags/tag244.xml"/><Relationship Id="rId22" Type="http://schemas.openxmlformats.org/officeDocument/2006/relationships/tags" Target="../tags/tag252.xml"/><Relationship Id="rId27" Type="http://schemas.openxmlformats.org/officeDocument/2006/relationships/tags" Target="../tags/tag257.xml"/><Relationship Id="rId30"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0.png"/><Relationship Id="rId7"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18.xml"/><Relationship Id="rId7" Type="http://schemas.openxmlformats.org/officeDocument/2006/relationships/image" Target="../media/image43.png"/><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62.xml"/><Relationship Id="rId1" Type="http://schemas.openxmlformats.org/officeDocument/2006/relationships/tags" Target="../tags/tag26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8.xml"/><Relationship Id="rId1" Type="http://schemas.openxmlformats.org/officeDocument/2006/relationships/tags" Target="../tags/tag263.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18.xml"/><Relationship Id="rId7" Type="http://schemas.openxmlformats.org/officeDocument/2006/relationships/image" Target="../media/image50.png"/><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28.xml"/><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268.xml"/><Relationship Id="rId7" Type="http://schemas.openxmlformats.org/officeDocument/2006/relationships/image" Target="../media/image54.png"/><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image" Target="../media/image53.png"/><Relationship Id="rId5" Type="http://schemas.openxmlformats.org/officeDocument/2006/relationships/notesSlide" Target="../notesSlides/notesSlide29.xml"/><Relationship Id="rId4"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slideLayout" Target="../slideLayouts/slideLayout18.xml"/><Relationship Id="rId7" Type="http://schemas.openxmlformats.org/officeDocument/2006/relationships/image" Target="../media/image57.png"/><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3.png"/><Relationship Id="rId10" Type="http://schemas.openxmlformats.org/officeDocument/2006/relationships/image" Target="../media/image60.png"/><Relationship Id="rId4" Type="http://schemas.openxmlformats.org/officeDocument/2006/relationships/notesSlide" Target="../notesSlides/notesSlide30.xml"/><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slideLayout" Target="../slideLayouts/slideLayout18.xml"/><Relationship Id="rId7" Type="http://schemas.openxmlformats.org/officeDocument/2006/relationships/image" Target="../media/image64.png"/><Relationship Id="rId2" Type="http://schemas.openxmlformats.org/officeDocument/2006/relationships/tags" Target="../tags/tag272.xml"/><Relationship Id="rId1" Type="http://schemas.openxmlformats.org/officeDocument/2006/relationships/tags" Target="../tags/tag271.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notesSlide" Target="../notesSlides/notesSlide31.xml"/><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8" Type="http://schemas.openxmlformats.org/officeDocument/2006/relationships/tags" Target="../tags/tag280.xml"/><Relationship Id="rId13" Type="http://schemas.openxmlformats.org/officeDocument/2006/relationships/tags" Target="../tags/tag285.xml"/><Relationship Id="rId18" Type="http://schemas.openxmlformats.org/officeDocument/2006/relationships/tags" Target="../tags/tag290.xml"/><Relationship Id="rId26" Type="http://schemas.openxmlformats.org/officeDocument/2006/relationships/tags" Target="../tags/tag298.xml"/><Relationship Id="rId3" Type="http://schemas.openxmlformats.org/officeDocument/2006/relationships/tags" Target="../tags/tag275.xml"/><Relationship Id="rId21" Type="http://schemas.openxmlformats.org/officeDocument/2006/relationships/tags" Target="../tags/tag293.xml"/><Relationship Id="rId7" Type="http://schemas.openxmlformats.org/officeDocument/2006/relationships/tags" Target="../tags/tag279.xml"/><Relationship Id="rId12" Type="http://schemas.openxmlformats.org/officeDocument/2006/relationships/tags" Target="../tags/tag284.xml"/><Relationship Id="rId17" Type="http://schemas.openxmlformats.org/officeDocument/2006/relationships/tags" Target="../tags/tag289.xml"/><Relationship Id="rId25" Type="http://schemas.openxmlformats.org/officeDocument/2006/relationships/tags" Target="../tags/tag297.xml"/><Relationship Id="rId2" Type="http://schemas.openxmlformats.org/officeDocument/2006/relationships/tags" Target="../tags/tag274.xml"/><Relationship Id="rId16" Type="http://schemas.openxmlformats.org/officeDocument/2006/relationships/tags" Target="../tags/tag288.xml"/><Relationship Id="rId20" Type="http://schemas.openxmlformats.org/officeDocument/2006/relationships/tags" Target="../tags/tag292.xml"/><Relationship Id="rId29" Type="http://schemas.openxmlformats.org/officeDocument/2006/relationships/slideLayout" Target="../slideLayouts/slideLayout18.xml"/><Relationship Id="rId1" Type="http://schemas.openxmlformats.org/officeDocument/2006/relationships/tags" Target="../tags/tag273.xml"/><Relationship Id="rId6" Type="http://schemas.openxmlformats.org/officeDocument/2006/relationships/tags" Target="../tags/tag278.xml"/><Relationship Id="rId11" Type="http://schemas.openxmlformats.org/officeDocument/2006/relationships/tags" Target="../tags/tag283.xml"/><Relationship Id="rId24" Type="http://schemas.openxmlformats.org/officeDocument/2006/relationships/tags" Target="../tags/tag296.xml"/><Relationship Id="rId32" Type="http://schemas.microsoft.com/office/2007/relationships/hdphoto" Target="../media/hdphoto1.wdp"/><Relationship Id="rId5" Type="http://schemas.openxmlformats.org/officeDocument/2006/relationships/tags" Target="../tags/tag277.xml"/><Relationship Id="rId15" Type="http://schemas.openxmlformats.org/officeDocument/2006/relationships/tags" Target="../tags/tag287.xml"/><Relationship Id="rId23" Type="http://schemas.openxmlformats.org/officeDocument/2006/relationships/tags" Target="../tags/tag295.xml"/><Relationship Id="rId28" Type="http://schemas.openxmlformats.org/officeDocument/2006/relationships/tags" Target="../tags/tag300.xml"/><Relationship Id="rId10" Type="http://schemas.openxmlformats.org/officeDocument/2006/relationships/tags" Target="../tags/tag282.xml"/><Relationship Id="rId19" Type="http://schemas.openxmlformats.org/officeDocument/2006/relationships/tags" Target="../tags/tag291.xml"/><Relationship Id="rId31" Type="http://schemas.openxmlformats.org/officeDocument/2006/relationships/image" Target="../media/image1.png"/><Relationship Id="rId4" Type="http://schemas.openxmlformats.org/officeDocument/2006/relationships/tags" Target="../tags/tag276.xml"/><Relationship Id="rId9" Type="http://schemas.openxmlformats.org/officeDocument/2006/relationships/tags" Target="../tags/tag281.xml"/><Relationship Id="rId14" Type="http://schemas.openxmlformats.org/officeDocument/2006/relationships/tags" Target="../tags/tag286.xml"/><Relationship Id="rId22" Type="http://schemas.openxmlformats.org/officeDocument/2006/relationships/tags" Target="../tags/tag294.xml"/><Relationship Id="rId27" Type="http://schemas.openxmlformats.org/officeDocument/2006/relationships/tags" Target="../tags/tag299.xml"/><Relationship Id="rId30"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slideLayout" Target="../slideLayouts/slideLayout18.xml"/><Relationship Id="rId7" Type="http://schemas.openxmlformats.org/officeDocument/2006/relationships/image" Target="../media/image70.png"/><Relationship Id="rId2" Type="http://schemas.openxmlformats.org/officeDocument/2006/relationships/tags" Target="../tags/tag302.xml"/><Relationship Id="rId1" Type="http://schemas.openxmlformats.org/officeDocument/2006/relationships/tags" Target="../tags/tag30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notesSlide" Target="../notesSlides/notesSlide33.xml"/><Relationship Id="rId9"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75.png"/><Relationship Id="rId2" Type="http://schemas.openxmlformats.org/officeDocument/2006/relationships/tags" Target="../tags/tag304.xml"/><Relationship Id="rId1" Type="http://schemas.openxmlformats.org/officeDocument/2006/relationships/tags" Target="../tags/tag30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8" Type="http://schemas.openxmlformats.org/officeDocument/2006/relationships/tags" Target="../tags/tag312.xml"/><Relationship Id="rId13" Type="http://schemas.openxmlformats.org/officeDocument/2006/relationships/tags" Target="../tags/tag317.xml"/><Relationship Id="rId18" Type="http://schemas.openxmlformats.org/officeDocument/2006/relationships/tags" Target="../tags/tag322.xml"/><Relationship Id="rId26" Type="http://schemas.openxmlformats.org/officeDocument/2006/relationships/tags" Target="../tags/tag330.xml"/><Relationship Id="rId3" Type="http://schemas.openxmlformats.org/officeDocument/2006/relationships/tags" Target="../tags/tag307.xml"/><Relationship Id="rId21" Type="http://schemas.openxmlformats.org/officeDocument/2006/relationships/tags" Target="../tags/tag325.xml"/><Relationship Id="rId7" Type="http://schemas.openxmlformats.org/officeDocument/2006/relationships/tags" Target="../tags/tag311.xml"/><Relationship Id="rId12" Type="http://schemas.openxmlformats.org/officeDocument/2006/relationships/tags" Target="../tags/tag316.xml"/><Relationship Id="rId17" Type="http://schemas.openxmlformats.org/officeDocument/2006/relationships/tags" Target="../tags/tag321.xml"/><Relationship Id="rId25" Type="http://schemas.openxmlformats.org/officeDocument/2006/relationships/tags" Target="../tags/tag329.xml"/><Relationship Id="rId2" Type="http://schemas.openxmlformats.org/officeDocument/2006/relationships/tags" Target="../tags/tag306.xml"/><Relationship Id="rId16" Type="http://schemas.openxmlformats.org/officeDocument/2006/relationships/tags" Target="../tags/tag320.xml"/><Relationship Id="rId20" Type="http://schemas.openxmlformats.org/officeDocument/2006/relationships/tags" Target="../tags/tag324.xml"/><Relationship Id="rId29" Type="http://schemas.openxmlformats.org/officeDocument/2006/relationships/slideLayout" Target="../slideLayouts/slideLayout18.xml"/><Relationship Id="rId1" Type="http://schemas.openxmlformats.org/officeDocument/2006/relationships/tags" Target="../tags/tag305.xml"/><Relationship Id="rId6" Type="http://schemas.openxmlformats.org/officeDocument/2006/relationships/tags" Target="../tags/tag310.xml"/><Relationship Id="rId11" Type="http://schemas.openxmlformats.org/officeDocument/2006/relationships/tags" Target="../tags/tag315.xml"/><Relationship Id="rId24" Type="http://schemas.openxmlformats.org/officeDocument/2006/relationships/tags" Target="../tags/tag328.xml"/><Relationship Id="rId32" Type="http://schemas.microsoft.com/office/2007/relationships/hdphoto" Target="../media/hdphoto1.wdp"/><Relationship Id="rId5" Type="http://schemas.openxmlformats.org/officeDocument/2006/relationships/tags" Target="../tags/tag309.xml"/><Relationship Id="rId15" Type="http://schemas.openxmlformats.org/officeDocument/2006/relationships/tags" Target="../tags/tag319.xml"/><Relationship Id="rId23" Type="http://schemas.openxmlformats.org/officeDocument/2006/relationships/tags" Target="../tags/tag327.xml"/><Relationship Id="rId28" Type="http://schemas.openxmlformats.org/officeDocument/2006/relationships/tags" Target="../tags/tag332.xml"/><Relationship Id="rId10" Type="http://schemas.openxmlformats.org/officeDocument/2006/relationships/tags" Target="../tags/tag314.xml"/><Relationship Id="rId19" Type="http://schemas.openxmlformats.org/officeDocument/2006/relationships/tags" Target="../tags/tag323.xml"/><Relationship Id="rId31" Type="http://schemas.openxmlformats.org/officeDocument/2006/relationships/image" Target="../media/image1.png"/><Relationship Id="rId4" Type="http://schemas.openxmlformats.org/officeDocument/2006/relationships/tags" Target="../tags/tag308.xml"/><Relationship Id="rId9" Type="http://schemas.openxmlformats.org/officeDocument/2006/relationships/tags" Target="../tags/tag313.xml"/><Relationship Id="rId14" Type="http://schemas.openxmlformats.org/officeDocument/2006/relationships/tags" Target="../tags/tag318.xml"/><Relationship Id="rId22" Type="http://schemas.openxmlformats.org/officeDocument/2006/relationships/tags" Target="../tags/tag326.xml"/><Relationship Id="rId27" Type="http://schemas.openxmlformats.org/officeDocument/2006/relationships/tags" Target="../tags/tag331.xml"/><Relationship Id="rId30"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8" Type="http://schemas.openxmlformats.org/officeDocument/2006/relationships/tags" Target="../tags/tag340.xml"/><Relationship Id="rId13" Type="http://schemas.openxmlformats.org/officeDocument/2006/relationships/tags" Target="../tags/tag345.xml"/><Relationship Id="rId18" Type="http://schemas.openxmlformats.org/officeDocument/2006/relationships/tags" Target="../tags/tag350.xml"/><Relationship Id="rId26" Type="http://schemas.openxmlformats.org/officeDocument/2006/relationships/tags" Target="../tags/tag358.xml"/><Relationship Id="rId3" Type="http://schemas.openxmlformats.org/officeDocument/2006/relationships/tags" Target="../tags/tag335.xml"/><Relationship Id="rId21" Type="http://schemas.openxmlformats.org/officeDocument/2006/relationships/tags" Target="../tags/tag353.xml"/><Relationship Id="rId7" Type="http://schemas.openxmlformats.org/officeDocument/2006/relationships/tags" Target="../tags/tag339.xml"/><Relationship Id="rId12" Type="http://schemas.openxmlformats.org/officeDocument/2006/relationships/tags" Target="../tags/tag344.xml"/><Relationship Id="rId17" Type="http://schemas.openxmlformats.org/officeDocument/2006/relationships/tags" Target="../tags/tag349.xml"/><Relationship Id="rId25" Type="http://schemas.openxmlformats.org/officeDocument/2006/relationships/tags" Target="../tags/tag357.xml"/><Relationship Id="rId2" Type="http://schemas.openxmlformats.org/officeDocument/2006/relationships/tags" Target="../tags/tag334.xml"/><Relationship Id="rId16" Type="http://schemas.openxmlformats.org/officeDocument/2006/relationships/tags" Target="../tags/tag348.xml"/><Relationship Id="rId20" Type="http://schemas.openxmlformats.org/officeDocument/2006/relationships/tags" Target="../tags/tag352.xml"/><Relationship Id="rId29" Type="http://schemas.openxmlformats.org/officeDocument/2006/relationships/slideLayout" Target="../slideLayouts/slideLayout18.xml"/><Relationship Id="rId1" Type="http://schemas.openxmlformats.org/officeDocument/2006/relationships/tags" Target="../tags/tag333.xml"/><Relationship Id="rId6" Type="http://schemas.openxmlformats.org/officeDocument/2006/relationships/tags" Target="../tags/tag338.xml"/><Relationship Id="rId11" Type="http://schemas.openxmlformats.org/officeDocument/2006/relationships/tags" Target="../tags/tag343.xml"/><Relationship Id="rId24" Type="http://schemas.openxmlformats.org/officeDocument/2006/relationships/tags" Target="../tags/tag356.xml"/><Relationship Id="rId32" Type="http://schemas.microsoft.com/office/2007/relationships/hdphoto" Target="../media/hdphoto1.wdp"/><Relationship Id="rId5" Type="http://schemas.openxmlformats.org/officeDocument/2006/relationships/tags" Target="../tags/tag337.xml"/><Relationship Id="rId15" Type="http://schemas.openxmlformats.org/officeDocument/2006/relationships/tags" Target="../tags/tag347.xml"/><Relationship Id="rId23" Type="http://schemas.openxmlformats.org/officeDocument/2006/relationships/tags" Target="../tags/tag355.xml"/><Relationship Id="rId28" Type="http://schemas.openxmlformats.org/officeDocument/2006/relationships/tags" Target="../tags/tag360.xml"/><Relationship Id="rId10" Type="http://schemas.openxmlformats.org/officeDocument/2006/relationships/tags" Target="../tags/tag342.xml"/><Relationship Id="rId19" Type="http://schemas.openxmlformats.org/officeDocument/2006/relationships/tags" Target="../tags/tag351.xml"/><Relationship Id="rId31" Type="http://schemas.openxmlformats.org/officeDocument/2006/relationships/image" Target="../media/image1.png"/><Relationship Id="rId4" Type="http://schemas.openxmlformats.org/officeDocument/2006/relationships/tags" Target="../tags/tag336.xml"/><Relationship Id="rId9" Type="http://schemas.openxmlformats.org/officeDocument/2006/relationships/tags" Target="../tags/tag341.xml"/><Relationship Id="rId14" Type="http://schemas.openxmlformats.org/officeDocument/2006/relationships/tags" Target="../tags/tag346.xml"/><Relationship Id="rId22" Type="http://schemas.openxmlformats.org/officeDocument/2006/relationships/tags" Target="../tags/tag354.xml"/><Relationship Id="rId27" Type="http://schemas.openxmlformats.org/officeDocument/2006/relationships/tags" Target="../tags/tag359.xml"/><Relationship Id="rId30"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18" Type="http://schemas.openxmlformats.org/officeDocument/2006/relationships/tags" Target="../tags/tag40.xml"/><Relationship Id="rId26" Type="http://schemas.openxmlformats.org/officeDocument/2006/relationships/tags" Target="../tags/tag48.xml"/><Relationship Id="rId3" Type="http://schemas.openxmlformats.org/officeDocument/2006/relationships/tags" Target="../tags/tag25.xml"/><Relationship Id="rId21" Type="http://schemas.openxmlformats.org/officeDocument/2006/relationships/tags" Target="../tags/tag43.xml"/><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tags" Target="../tags/tag39.xml"/><Relationship Id="rId25" Type="http://schemas.openxmlformats.org/officeDocument/2006/relationships/tags" Target="../tags/tag47.xml"/><Relationship Id="rId2" Type="http://schemas.openxmlformats.org/officeDocument/2006/relationships/tags" Target="../tags/tag24.xml"/><Relationship Id="rId16" Type="http://schemas.openxmlformats.org/officeDocument/2006/relationships/tags" Target="../tags/tag38.xml"/><Relationship Id="rId20" Type="http://schemas.openxmlformats.org/officeDocument/2006/relationships/tags" Target="../tags/tag42.xml"/><Relationship Id="rId29" Type="http://schemas.openxmlformats.org/officeDocument/2006/relationships/slideLayout" Target="../slideLayouts/slideLayout18.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24" Type="http://schemas.openxmlformats.org/officeDocument/2006/relationships/tags" Target="../tags/tag46.xml"/><Relationship Id="rId32" Type="http://schemas.microsoft.com/office/2007/relationships/hdphoto" Target="../media/hdphoto1.wdp"/><Relationship Id="rId5" Type="http://schemas.openxmlformats.org/officeDocument/2006/relationships/tags" Target="../tags/tag27.xml"/><Relationship Id="rId15" Type="http://schemas.openxmlformats.org/officeDocument/2006/relationships/tags" Target="../tags/tag37.xml"/><Relationship Id="rId23" Type="http://schemas.openxmlformats.org/officeDocument/2006/relationships/tags" Target="../tags/tag45.xml"/><Relationship Id="rId28" Type="http://schemas.openxmlformats.org/officeDocument/2006/relationships/tags" Target="../tags/tag50.xml"/><Relationship Id="rId10" Type="http://schemas.openxmlformats.org/officeDocument/2006/relationships/tags" Target="../tags/tag32.xml"/><Relationship Id="rId19" Type="http://schemas.openxmlformats.org/officeDocument/2006/relationships/tags" Target="../tags/tag41.xml"/><Relationship Id="rId31" Type="http://schemas.openxmlformats.org/officeDocument/2006/relationships/image" Target="../media/image1.png"/><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tags" Target="../tags/tag36.xml"/><Relationship Id="rId22" Type="http://schemas.openxmlformats.org/officeDocument/2006/relationships/tags" Target="../tags/tag44.xml"/><Relationship Id="rId27" Type="http://schemas.openxmlformats.org/officeDocument/2006/relationships/tags" Target="../tags/tag49.xml"/><Relationship Id="rId30"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8" Type="http://schemas.openxmlformats.org/officeDocument/2006/relationships/tags" Target="../tags/tag368.xml"/><Relationship Id="rId13" Type="http://schemas.openxmlformats.org/officeDocument/2006/relationships/tags" Target="../tags/tag373.xml"/><Relationship Id="rId18" Type="http://schemas.openxmlformats.org/officeDocument/2006/relationships/tags" Target="../tags/tag378.xml"/><Relationship Id="rId26" Type="http://schemas.openxmlformats.org/officeDocument/2006/relationships/tags" Target="../tags/tag386.xml"/><Relationship Id="rId3" Type="http://schemas.openxmlformats.org/officeDocument/2006/relationships/tags" Target="../tags/tag363.xml"/><Relationship Id="rId21" Type="http://schemas.openxmlformats.org/officeDocument/2006/relationships/tags" Target="../tags/tag381.xml"/><Relationship Id="rId7" Type="http://schemas.openxmlformats.org/officeDocument/2006/relationships/tags" Target="../tags/tag367.xml"/><Relationship Id="rId12" Type="http://schemas.openxmlformats.org/officeDocument/2006/relationships/tags" Target="../tags/tag372.xml"/><Relationship Id="rId17" Type="http://schemas.openxmlformats.org/officeDocument/2006/relationships/tags" Target="../tags/tag377.xml"/><Relationship Id="rId25" Type="http://schemas.openxmlformats.org/officeDocument/2006/relationships/tags" Target="../tags/tag385.xml"/><Relationship Id="rId2" Type="http://schemas.openxmlformats.org/officeDocument/2006/relationships/tags" Target="../tags/tag362.xml"/><Relationship Id="rId16" Type="http://schemas.openxmlformats.org/officeDocument/2006/relationships/tags" Target="../tags/tag376.xml"/><Relationship Id="rId20" Type="http://schemas.openxmlformats.org/officeDocument/2006/relationships/tags" Target="../tags/tag380.xml"/><Relationship Id="rId29" Type="http://schemas.openxmlformats.org/officeDocument/2006/relationships/slideLayout" Target="../slideLayouts/slideLayout18.xml"/><Relationship Id="rId1" Type="http://schemas.openxmlformats.org/officeDocument/2006/relationships/tags" Target="../tags/tag361.xml"/><Relationship Id="rId6" Type="http://schemas.openxmlformats.org/officeDocument/2006/relationships/tags" Target="../tags/tag366.xml"/><Relationship Id="rId11" Type="http://schemas.openxmlformats.org/officeDocument/2006/relationships/tags" Target="../tags/tag371.xml"/><Relationship Id="rId24" Type="http://schemas.openxmlformats.org/officeDocument/2006/relationships/tags" Target="../tags/tag384.xml"/><Relationship Id="rId32" Type="http://schemas.microsoft.com/office/2007/relationships/hdphoto" Target="../media/hdphoto1.wdp"/><Relationship Id="rId5" Type="http://schemas.openxmlformats.org/officeDocument/2006/relationships/tags" Target="../tags/tag365.xml"/><Relationship Id="rId15" Type="http://schemas.openxmlformats.org/officeDocument/2006/relationships/tags" Target="../tags/tag375.xml"/><Relationship Id="rId23" Type="http://schemas.openxmlformats.org/officeDocument/2006/relationships/tags" Target="../tags/tag383.xml"/><Relationship Id="rId28" Type="http://schemas.openxmlformats.org/officeDocument/2006/relationships/tags" Target="../tags/tag388.xml"/><Relationship Id="rId10" Type="http://schemas.openxmlformats.org/officeDocument/2006/relationships/tags" Target="../tags/tag370.xml"/><Relationship Id="rId19" Type="http://schemas.openxmlformats.org/officeDocument/2006/relationships/tags" Target="../tags/tag379.xml"/><Relationship Id="rId31" Type="http://schemas.openxmlformats.org/officeDocument/2006/relationships/image" Target="../media/image1.png"/><Relationship Id="rId4" Type="http://schemas.openxmlformats.org/officeDocument/2006/relationships/tags" Target="../tags/tag364.xml"/><Relationship Id="rId9" Type="http://schemas.openxmlformats.org/officeDocument/2006/relationships/tags" Target="../tags/tag369.xml"/><Relationship Id="rId14" Type="http://schemas.openxmlformats.org/officeDocument/2006/relationships/tags" Target="../tags/tag374.xml"/><Relationship Id="rId22" Type="http://schemas.openxmlformats.org/officeDocument/2006/relationships/tags" Target="../tags/tag382.xml"/><Relationship Id="rId27" Type="http://schemas.openxmlformats.org/officeDocument/2006/relationships/tags" Target="../tags/tag387.xml"/><Relationship Id="rId30"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8" Type="http://schemas.openxmlformats.org/officeDocument/2006/relationships/tags" Target="../tags/tag396.xml"/><Relationship Id="rId13" Type="http://schemas.openxmlformats.org/officeDocument/2006/relationships/tags" Target="../tags/tag401.xml"/><Relationship Id="rId18" Type="http://schemas.openxmlformats.org/officeDocument/2006/relationships/tags" Target="../tags/tag406.xml"/><Relationship Id="rId26" Type="http://schemas.openxmlformats.org/officeDocument/2006/relationships/tags" Target="../tags/tag414.xml"/><Relationship Id="rId3" Type="http://schemas.openxmlformats.org/officeDocument/2006/relationships/tags" Target="../tags/tag391.xml"/><Relationship Id="rId21" Type="http://schemas.openxmlformats.org/officeDocument/2006/relationships/tags" Target="../tags/tag409.xml"/><Relationship Id="rId7" Type="http://schemas.openxmlformats.org/officeDocument/2006/relationships/tags" Target="../tags/tag395.xml"/><Relationship Id="rId12" Type="http://schemas.openxmlformats.org/officeDocument/2006/relationships/tags" Target="../tags/tag400.xml"/><Relationship Id="rId17" Type="http://schemas.openxmlformats.org/officeDocument/2006/relationships/tags" Target="../tags/tag405.xml"/><Relationship Id="rId25" Type="http://schemas.openxmlformats.org/officeDocument/2006/relationships/tags" Target="../tags/tag413.xml"/><Relationship Id="rId2" Type="http://schemas.openxmlformats.org/officeDocument/2006/relationships/tags" Target="../tags/tag390.xml"/><Relationship Id="rId16" Type="http://schemas.openxmlformats.org/officeDocument/2006/relationships/tags" Target="../tags/tag404.xml"/><Relationship Id="rId20" Type="http://schemas.openxmlformats.org/officeDocument/2006/relationships/tags" Target="../tags/tag408.xml"/><Relationship Id="rId29" Type="http://schemas.openxmlformats.org/officeDocument/2006/relationships/slideLayout" Target="../slideLayouts/slideLayout18.xml"/><Relationship Id="rId1" Type="http://schemas.openxmlformats.org/officeDocument/2006/relationships/tags" Target="../tags/tag389.xml"/><Relationship Id="rId6" Type="http://schemas.openxmlformats.org/officeDocument/2006/relationships/tags" Target="../tags/tag394.xml"/><Relationship Id="rId11" Type="http://schemas.openxmlformats.org/officeDocument/2006/relationships/tags" Target="../tags/tag399.xml"/><Relationship Id="rId24" Type="http://schemas.openxmlformats.org/officeDocument/2006/relationships/tags" Target="../tags/tag412.xml"/><Relationship Id="rId32" Type="http://schemas.microsoft.com/office/2007/relationships/hdphoto" Target="../media/hdphoto1.wdp"/><Relationship Id="rId5" Type="http://schemas.openxmlformats.org/officeDocument/2006/relationships/tags" Target="../tags/tag393.xml"/><Relationship Id="rId15" Type="http://schemas.openxmlformats.org/officeDocument/2006/relationships/tags" Target="../tags/tag403.xml"/><Relationship Id="rId23" Type="http://schemas.openxmlformats.org/officeDocument/2006/relationships/tags" Target="../tags/tag411.xml"/><Relationship Id="rId28" Type="http://schemas.openxmlformats.org/officeDocument/2006/relationships/tags" Target="../tags/tag416.xml"/><Relationship Id="rId10" Type="http://schemas.openxmlformats.org/officeDocument/2006/relationships/tags" Target="../tags/tag398.xml"/><Relationship Id="rId19" Type="http://schemas.openxmlformats.org/officeDocument/2006/relationships/tags" Target="../tags/tag407.xml"/><Relationship Id="rId31" Type="http://schemas.openxmlformats.org/officeDocument/2006/relationships/image" Target="../media/image1.png"/><Relationship Id="rId4" Type="http://schemas.openxmlformats.org/officeDocument/2006/relationships/tags" Target="../tags/tag392.xml"/><Relationship Id="rId9" Type="http://schemas.openxmlformats.org/officeDocument/2006/relationships/tags" Target="../tags/tag397.xml"/><Relationship Id="rId14" Type="http://schemas.openxmlformats.org/officeDocument/2006/relationships/tags" Target="../tags/tag402.xml"/><Relationship Id="rId22" Type="http://schemas.openxmlformats.org/officeDocument/2006/relationships/tags" Target="../tags/tag410.xml"/><Relationship Id="rId27" Type="http://schemas.openxmlformats.org/officeDocument/2006/relationships/tags" Target="../tags/tag415.xml"/><Relationship Id="rId30"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18.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87.png"/><Relationship Id="rId2" Type="http://schemas.openxmlformats.org/officeDocument/2006/relationships/slideLayout" Target="../slideLayouts/slideLayout18.xml"/><Relationship Id="rId1" Type="http://schemas.openxmlformats.org/officeDocument/2006/relationships/tags" Target="../tags/tag41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8.xml"/><Relationship Id="rId1" Type="http://schemas.openxmlformats.org/officeDocument/2006/relationships/tags" Target="../tags/tag418.xml"/><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5.xml"/><Relationship Id="rId1" Type="http://schemas.openxmlformats.org/officeDocument/2006/relationships/slideLayout" Target="../slideLayouts/slideLayout18.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6.xml"/><Relationship Id="rId1" Type="http://schemas.openxmlformats.org/officeDocument/2006/relationships/slideLayout" Target="../slideLayouts/slideLayout18.xml"/><Relationship Id="rId4" Type="http://schemas.openxmlformats.org/officeDocument/2006/relationships/image" Target="../media/image94.png"/></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7.xml"/><Relationship Id="rId1" Type="http://schemas.openxmlformats.org/officeDocument/2006/relationships/slideLayout" Target="../slideLayouts/slideLayout18.xml"/><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8.xml"/><Relationship Id="rId1" Type="http://schemas.openxmlformats.org/officeDocument/2006/relationships/slideLayout" Target="../slideLayouts/slideLayout18.xml"/><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tags" Target="../tags/tag63.xml"/><Relationship Id="rId18" Type="http://schemas.openxmlformats.org/officeDocument/2006/relationships/tags" Target="../tags/tag68.xml"/><Relationship Id="rId26" Type="http://schemas.openxmlformats.org/officeDocument/2006/relationships/tags" Target="../tags/tag76.xml"/><Relationship Id="rId3" Type="http://schemas.openxmlformats.org/officeDocument/2006/relationships/tags" Target="../tags/tag53.xml"/><Relationship Id="rId21" Type="http://schemas.openxmlformats.org/officeDocument/2006/relationships/tags" Target="../tags/tag71.xml"/><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tags" Target="../tags/tag67.xml"/><Relationship Id="rId25" Type="http://schemas.openxmlformats.org/officeDocument/2006/relationships/tags" Target="../tags/tag75.xml"/><Relationship Id="rId2" Type="http://schemas.openxmlformats.org/officeDocument/2006/relationships/tags" Target="../tags/tag52.xml"/><Relationship Id="rId16" Type="http://schemas.openxmlformats.org/officeDocument/2006/relationships/tags" Target="../tags/tag66.xml"/><Relationship Id="rId20" Type="http://schemas.openxmlformats.org/officeDocument/2006/relationships/tags" Target="../tags/tag70.xml"/><Relationship Id="rId29" Type="http://schemas.openxmlformats.org/officeDocument/2006/relationships/slideLayout" Target="../slideLayouts/slideLayout18.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24" Type="http://schemas.openxmlformats.org/officeDocument/2006/relationships/tags" Target="../tags/tag74.xml"/><Relationship Id="rId32" Type="http://schemas.microsoft.com/office/2007/relationships/hdphoto" Target="../media/hdphoto1.wdp"/><Relationship Id="rId5" Type="http://schemas.openxmlformats.org/officeDocument/2006/relationships/tags" Target="../tags/tag55.xml"/><Relationship Id="rId15" Type="http://schemas.openxmlformats.org/officeDocument/2006/relationships/tags" Target="../tags/tag65.xml"/><Relationship Id="rId23" Type="http://schemas.openxmlformats.org/officeDocument/2006/relationships/tags" Target="../tags/tag73.xml"/><Relationship Id="rId28" Type="http://schemas.openxmlformats.org/officeDocument/2006/relationships/tags" Target="../tags/tag78.xml"/><Relationship Id="rId10" Type="http://schemas.openxmlformats.org/officeDocument/2006/relationships/tags" Target="../tags/tag60.xml"/><Relationship Id="rId19" Type="http://schemas.openxmlformats.org/officeDocument/2006/relationships/tags" Target="../tags/tag69.xml"/><Relationship Id="rId31" Type="http://schemas.openxmlformats.org/officeDocument/2006/relationships/image" Target="../media/image1.png"/><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 Id="rId22" Type="http://schemas.openxmlformats.org/officeDocument/2006/relationships/tags" Target="../tags/tag72.xml"/><Relationship Id="rId27" Type="http://schemas.openxmlformats.org/officeDocument/2006/relationships/tags" Target="../tags/tag77.xml"/><Relationship Id="rId30"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49.xml"/><Relationship Id="rId1" Type="http://schemas.openxmlformats.org/officeDocument/2006/relationships/slideLayout" Target="../slideLayouts/slideLayout18.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1.xml"/><Relationship Id="rId1" Type="http://schemas.openxmlformats.org/officeDocument/2006/relationships/slideLayout" Target="../slideLayouts/slideLayout18.xml"/><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2.xml"/><Relationship Id="rId1" Type="http://schemas.openxmlformats.org/officeDocument/2006/relationships/slideLayout" Target="../slideLayouts/slideLayout18.xml"/><Relationship Id="rId4" Type="http://schemas.openxmlformats.org/officeDocument/2006/relationships/image" Target="../media/image108.png"/></Relationships>
</file>

<file path=ppt/slides/_rels/slide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18.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55.xml.rels><?xml version="1.0" encoding="UTF-8" standalone="yes"?>
<Relationships xmlns="http://schemas.openxmlformats.org/package/2006/relationships"><Relationship Id="rId8" Type="http://schemas.openxmlformats.org/officeDocument/2006/relationships/tags" Target="../tags/tag426.xml"/><Relationship Id="rId13" Type="http://schemas.openxmlformats.org/officeDocument/2006/relationships/tags" Target="../tags/tag431.xml"/><Relationship Id="rId18" Type="http://schemas.openxmlformats.org/officeDocument/2006/relationships/tags" Target="../tags/tag436.xml"/><Relationship Id="rId26" Type="http://schemas.openxmlformats.org/officeDocument/2006/relationships/tags" Target="../tags/tag444.xml"/><Relationship Id="rId3" Type="http://schemas.openxmlformats.org/officeDocument/2006/relationships/tags" Target="../tags/tag421.xml"/><Relationship Id="rId21" Type="http://schemas.openxmlformats.org/officeDocument/2006/relationships/tags" Target="../tags/tag439.xml"/><Relationship Id="rId7" Type="http://schemas.openxmlformats.org/officeDocument/2006/relationships/tags" Target="../tags/tag425.xml"/><Relationship Id="rId12" Type="http://schemas.openxmlformats.org/officeDocument/2006/relationships/tags" Target="../tags/tag430.xml"/><Relationship Id="rId17" Type="http://schemas.openxmlformats.org/officeDocument/2006/relationships/tags" Target="../tags/tag435.xml"/><Relationship Id="rId25" Type="http://schemas.openxmlformats.org/officeDocument/2006/relationships/tags" Target="../tags/tag443.xml"/><Relationship Id="rId2" Type="http://schemas.openxmlformats.org/officeDocument/2006/relationships/tags" Target="../tags/tag420.xml"/><Relationship Id="rId16" Type="http://schemas.openxmlformats.org/officeDocument/2006/relationships/tags" Target="../tags/tag434.xml"/><Relationship Id="rId20" Type="http://schemas.openxmlformats.org/officeDocument/2006/relationships/tags" Target="../tags/tag438.xml"/><Relationship Id="rId29" Type="http://schemas.openxmlformats.org/officeDocument/2006/relationships/slideLayout" Target="../slideLayouts/slideLayout18.xml"/><Relationship Id="rId1" Type="http://schemas.openxmlformats.org/officeDocument/2006/relationships/tags" Target="../tags/tag419.xml"/><Relationship Id="rId6" Type="http://schemas.openxmlformats.org/officeDocument/2006/relationships/tags" Target="../tags/tag424.xml"/><Relationship Id="rId11" Type="http://schemas.openxmlformats.org/officeDocument/2006/relationships/tags" Target="../tags/tag429.xml"/><Relationship Id="rId24" Type="http://schemas.openxmlformats.org/officeDocument/2006/relationships/tags" Target="../tags/tag442.xml"/><Relationship Id="rId32" Type="http://schemas.microsoft.com/office/2007/relationships/hdphoto" Target="../media/hdphoto1.wdp"/><Relationship Id="rId5" Type="http://schemas.openxmlformats.org/officeDocument/2006/relationships/tags" Target="../tags/tag423.xml"/><Relationship Id="rId15" Type="http://schemas.openxmlformats.org/officeDocument/2006/relationships/tags" Target="../tags/tag433.xml"/><Relationship Id="rId23" Type="http://schemas.openxmlformats.org/officeDocument/2006/relationships/tags" Target="../tags/tag441.xml"/><Relationship Id="rId28" Type="http://schemas.openxmlformats.org/officeDocument/2006/relationships/tags" Target="../tags/tag446.xml"/><Relationship Id="rId10" Type="http://schemas.openxmlformats.org/officeDocument/2006/relationships/tags" Target="../tags/tag428.xml"/><Relationship Id="rId19" Type="http://schemas.openxmlformats.org/officeDocument/2006/relationships/tags" Target="../tags/tag437.xml"/><Relationship Id="rId31" Type="http://schemas.openxmlformats.org/officeDocument/2006/relationships/image" Target="../media/image1.png"/><Relationship Id="rId4" Type="http://schemas.openxmlformats.org/officeDocument/2006/relationships/tags" Target="../tags/tag422.xml"/><Relationship Id="rId9" Type="http://schemas.openxmlformats.org/officeDocument/2006/relationships/tags" Target="../tags/tag427.xml"/><Relationship Id="rId14" Type="http://schemas.openxmlformats.org/officeDocument/2006/relationships/tags" Target="../tags/tag432.xml"/><Relationship Id="rId22" Type="http://schemas.openxmlformats.org/officeDocument/2006/relationships/tags" Target="../tags/tag440.xml"/><Relationship Id="rId27" Type="http://schemas.openxmlformats.org/officeDocument/2006/relationships/tags" Target="../tags/tag445.xml"/><Relationship Id="rId30"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48.xml"/><Relationship Id="rId1" Type="http://schemas.openxmlformats.org/officeDocument/2006/relationships/tags" Target="../tags/tag44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17.png"/><Relationship Id="rId2" Type="http://schemas.openxmlformats.org/officeDocument/2006/relationships/tags" Target="../tags/tag450.xml"/><Relationship Id="rId1" Type="http://schemas.openxmlformats.org/officeDocument/2006/relationships/tags" Target="../tags/tag449.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8" Type="http://schemas.openxmlformats.org/officeDocument/2006/relationships/tags" Target="../tags/tag458.xml"/><Relationship Id="rId13" Type="http://schemas.openxmlformats.org/officeDocument/2006/relationships/tags" Target="../tags/tag463.xml"/><Relationship Id="rId18" Type="http://schemas.openxmlformats.org/officeDocument/2006/relationships/tags" Target="../tags/tag468.xml"/><Relationship Id="rId26" Type="http://schemas.openxmlformats.org/officeDocument/2006/relationships/tags" Target="../tags/tag476.xml"/><Relationship Id="rId3" Type="http://schemas.openxmlformats.org/officeDocument/2006/relationships/tags" Target="../tags/tag453.xml"/><Relationship Id="rId21" Type="http://schemas.openxmlformats.org/officeDocument/2006/relationships/tags" Target="../tags/tag471.xml"/><Relationship Id="rId7" Type="http://schemas.openxmlformats.org/officeDocument/2006/relationships/tags" Target="../tags/tag457.xml"/><Relationship Id="rId12" Type="http://schemas.openxmlformats.org/officeDocument/2006/relationships/tags" Target="../tags/tag462.xml"/><Relationship Id="rId17" Type="http://schemas.openxmlformats.org/officeDocument/2006/relationships/tags" Target="../tags/tag467.xml"/><Relationship Id="rId25" Type="http://schemas.openxmlformats.org/officeDocument/2006/relationships/tags" Target="../tags/tag475.xml"/><Relationship Id="rId2" Type="http://schemas.openxmlformats.org/officeDocument/2006/relationships/tags" Target="../tags/tag452.xml"/><Relationship Id="rId16" Type="http://schemas.openxmlformats.org/officeDocument/2006/relationships/tags" Target="../tags/tag466.xml"/><Relationship Id="rId20" Type="http://schemas.openxmlformats.org/officeDocument/2006/relationships/tags" Target="../tags/tag470.xml"/><Relationship Id="rId29" Type="http://schemas.openxmlformats.org/officeDocument/2006/relationships/slideLayout" Target="../slideLayouts/slideLayout18.xml"/><Relationship Id="rId1" Type="http://schemas.openxmlformats.org/officeDocument/2006/relationships/tags" Target="../tags/tag451.xml"/><Relationship Id="rId6" Type="http://schemas.openxmlformats.org/officeDocument/2006/relationships/tags" Target="../tags/tag456.xml"/><Relationship Id="rId11" Type="http://schemas.openxmlformats.org/officeDocument/2006/relationships/tags" Target="../tags/tag461.xml"/><Relationship Id="rId24" Type="http://schemas.openxmlformats.org/officeDocument/2006/relationships/tags" Target="../tags/tag474.xml"/><Relationship Id="rId32" Type="http://schemas.microsoft.com/office/2007/relationships/hdphoto" Target="../media/hdphoto1.wdp"/><Relationship Id="rId5" Type="http://schemas.openxmlformats.org/officeDocument/2006/relationships/tags" Target="../tags/tag455.xml"/><Relationship Id="rId15" Type="http://schemas.openxmlformats.org/officeDocument/2006/relationships/tags" Target="../tags/tag465.xml"/><Relationship Id="rId23" Type="http://schemas.openxmlformats.org/officeDocument/2006/relationships/tags" Target="../tags/tag473.xml"/><Relationship Id="rId28" Type="http://schemas.openxmlformats.org/officeDocument/2006/relationships/tags" Target="../tags/tag478.xml"/><Relationship Id="rId10" Type="http://schemas.openxmlformats.org/officeDocument/2006/relationships/tags" Target="../tags/tag460.xml"/><Relationship Id="rId19" Type="http://schemas.openxmlformats.org/officeDocument/2006/relationships/tags" Target="../tags/tag469.xml"/><Relationship Id="rId31" Type="http://schemas.openxmlformats.org/officeDocument/2006/relationships/image" Target="../media/image1.png"/><Relationship Id="rId4" Type="http://schemas.openxmlformats.org/officeDocument/2006/relationships/tags" Target="../tags/tag454.xml"/><Relationship Id="rId9" Type="http://schemas.openxmlformats.org/officeDocument/2006/relationships/tags" Target="../tags/tag459.xml"/><Relationship Id="rId14" Type="http://schemas.openxmlformats.org/officeDocument/2006/relationships/tags" Target="../tags/tag464.xml"/><Relationship Id="rId22" Type="http://schemas.openxmlformats.org/officeDocument/2006/relationships/tags" Target="../tags/tag472.xml"/><Relationship Id="rId27" Type="http://schemas.openxmlformats.org/officeDocument/2006/relationships/tags" Target="../tags/tag477.xml"/><Relationship Id="rId30"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8" Type="http://schemas.openxmlformats.org/officeDocument/2006/relationships/tags" Target="../tags/tag486.xml"/><Relationship Id="rId13" Type="http://schemas.openxmlformats.org/officeDocument/2006/relationships/tags" Target="../tags/tag491.xml"/><Relationship Id="rId18" Type="http://schemas.openxmlformats.org/officeDocument/2006/relationships/tags" Target="../tags/tag496.xml"/><Relationship Id="rId26" Type="http://schemas.openxmlformats.org/officeDocument/2006/relationships/tags" Target="../tags/tag504.xml"/><Relationship Id="rId3" Type="http://schemas.openxmlformats.org/officeDocument/2006/relationships/tags" Target="../tags/tag481.xml"/><Relationship Id="rId21" Type="http://schemas.openxmlformats.org/officeDocument/2006/relationships/tags" Target="../tags/tag499.xml"/><Relationship Id="rId7" Type="http://schemas.openxmlformats.org/officeDocument/2006/relationships/tags" Target="../tags/tag485.xml"/><Relationship Id="rId12" Type="http://schemas.openxmlformats.org/officeDocument/2006/relationships/tags" Target="../tags/tag490.xml"/><Relationship Id="rId17" Type="http://schemas.openxmlformats.org/officeDocument/2006/relationships/tags" Target="../tags/tag495.xml"/><Relationship Id="rId25" Type="http://schemas.openxmlformats.org/officeDocument/2006/relationships/tags" Target="../tags/tag503.xml"/><Relationship Id="rId2" Type="http://schemas.openxmlformats.org/officeDocument/2006/relationships/tags" Target="../tags/tag480.xml"/><Relationship Id="rId16" Type="http://schemas.openxmlformats.org/officeDocument/2006/relationships/tags" Target="../tags/tag494.xml"/><Relationship Id="rId20" Type="http://schemas.openxmlformats.org/officeDocument/2006/relationships/tags" Target="../tags/tag498.xml"/><Relationship Id="rId29" Type="http://schemas.openxmlformats.org/officeDocument/2006/relationships/slideLayout" Target="../slideLayouts/slideLayout18.xml"/><Relationship Id="rId1" Type="http://schemas.openxmlformats.org/officeDocument/2006/relationships/tags" Target="../tags/tag479.xml"/><Relationship Id="rId6" Type="http://schemas.openxmlformats.org/officeDocument/2006/relationships/tags" Target="../tags/tag484.xml"/><Relationship Id="rId11" Type="http://schemas.openxmlformats.org/officeDocument/2006/relationships/tags" Target="../tags/tag489.xml"/><Relationship Id="rId24" Type="http://schemas.openxmlformats.org/officeDocument/2006/relationships/tags" Target="../tags/tag502.xml"/><Relationship Id="rId32" Type="http://schemas.microsoft.com/office/2007/relationships/hdphoto" Target="../media/hdphoto1.wdp"/><Relationship Id="rId5" Type="http://schemas.openxmlformats.org/officeDocument/2006/relationships/tags" Target="../tags/tag483.xml"/><Relationship Id="rId15" Type="http://schemas.openxmlformats.org/officeDocument/2006/relationships/tags" Target="../tags/tag493.xml"/><Relationship Id="rId23" Type="http://schemas.openxmlformats.org/officeDocument/2006/relationships/tags" Target="../tags/tag501.xml"/><Relationship Id="rId28" Type="http://schemas.openxmlformats.org/officeDocument/2006/relationships/tags" Target="../tags/tag506.xml"/><Relationship Id="rId10" Type="http://schemas.openxmlformats.org/officeDocument/2006/relationships/tags" Target="../tags/tag488.xml"/><Relationship Id="rId19" Type="http://schemas.openxmlformats.org/officeDocument/2006/relationships/tags" Target="../tags/tag497.xml"/><Relationship Id="rId31" Type="http://schemas.openxmlformats.org/officeDocument/2006/relationships/image" Target="../media/image1.png"/><Relationship Id="rId4" Type="http://schemas.openxmlformats.org/officeDocument/2006/relationships/tags" Target="../tags/tag482.xml"/><Relationship Id="rId9" Type="http://schemas.openxmlformats.org/officeDocument/2006/relationships/tags" Target="../tags/tag487.xml"/><Relationship Id="rId14" Type="http://schemas.openxmlformats.org/officeDocument/2006/relationships/tags" Target="../tags/tag492.xml"/><Relationship Id="rId22" Type="http://schemas.openxmlformats.org/officeDocument/2006/relationships/tags" Target="../tags/tag500.xml"/><Relationship Id="rId27" Type="http://schemas.openxmlformats.org/officeDocument/2006/relationships/tags" Target="../tags/tag505.xml"/><Relationship Id="rId30"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8" Type="http://schemas.openxmlformats.org/officeDocument/2006/relationships/tags" Target="../tags/tag514.xml"/><Relationship Id="rId13" Type="http://schemas.openxmlformats.org/officeDocument/2006/relationships/tags" Target="../tags/tag519.xml"/><Relationship Id="rId18" Type="http://schemas.openxmlformats.org/officeDocument/2006/relationships/tags" Target="../tags/tag524.xml"/><Relationship Id="rId26" Type="http://schemas.openxmlformats.org/officeDocument/2006/relationships/tags" Target="../tags/tag532.xml"/><Relationship Id="rId3" Type="http://schemas.openxmlformats.org/officeDocument/2006/relationships/tags" Target="../tags/tag509.xml"/><Relationship Id="rId21" Type="http://schemas.openxmlformats.org/officeDocument/2006/relationships/tags" Target="../tags/tag527.xml"/><Relationship Id="rId7" Type="http://schemas.openxmlformats.org/officeDocument/2006/relationships/tags" Target="../tags/tag513.xml"/><Relationship Id="rId12" Type="http://schemas.openxmlformats.org/officeDocument/2006/relationships/tags" Target="../tags/tag518.xml"/><Relationship Id="rId17" Type="http://schemas.openxmlformats.org/officeDocument/2006/relationships/tags" Target="../tags/tag523.xml"/><Relationship Id="rId25" Type="http://schemas.openxmlformats.org/officeDocument/2006/relationships/tags" Target="../tags/tag531.xml"/><Relationship Id="rId2" Type="http://schemas.openxmlformats.org/officeDocument/2006/relationships/tags" Target="../tags/tag508.xml"/><Relationship Id="rId16" Type="http://schemas.openxmlformats.org/officeDocument/2006/relationships/tags" Target="../tags/tag522.xml"/><Relationship Id="rId20" Type="http://schemas.openxmlformats.org/officeDocument/2006/relationships/tags" Target="../tags/tag526.xml"/><Relationship Id="rId29" Type="http://schemas.openxmlformats.org/officeDocument/2006/relationships/slideLayout" Target="../slideLayouts/slideLayout18.xml"/><Relationship Id="rId1" Type="http://schemas.openxmlformats.org/officeDocument/2006/relationships/tags" Target="../tags/tag507.xml"/><Relationship Id="rId6" Type="http://schemas.openxmlformats.org/officeDocument/2006/relationships/tags" Target="../tags/tag512.xml"/><Relationship Id="rId11" Type="http://schemas.openxmlformats.org/officeDocument/2006/relationships/tags" Target="../tags/tag517.xml"/><Relationship Id="rId24" Type="http://schemas.openxmlformats.org/officeDocument/2006/relationships/tags" Target="../tags/tag530.xml"/><Relationship Id="rId32" Type="http://schemas.microsoft.com/office/2007/relationships/hdphoto" Target="../media/hdphoto1.wdp"/><Relationship Id="rId5" Type="http://schemas.openxmlformats.org/officeDocument/2006/relationships/tags" Target="../tags/tag511.xml"/><Relationship Id="rId15" Type="http://schemas.openxmlformats.org/officeDocument/2006/relationships/tags" Target="../tags/tag521.xml"/><Relationship Id="rId23" Type="http://schemas.openxmlformats.org/officeDocument/2006/relationships/tags" Target="../tags/tag529.xml"/><Relationship Id="rId28" Type="http://schemas.openxmlformats.org/officeDocument/2006/relationships/tags" Target="../tags/tag534.xml"/><Relationship Id="rId10" Type="http://schemas.openxmlformats.org/officeDocument/2006/relationships/tags" Target="../tags/tag516.xml"/><Relationship Id="rId19" Type="http://schemas.openxmlformats.org/officeDocument/2006/relationships/tags" Target="../tags/tag525.xml"/><Relationship Id="rId31" Type="http://schemas.openxmlformats.org/officeDocument/2006/relationships/image" Target="../media/image1.png"/><Relationship Id="rId4" Type="http://schemas.openxmlformats.org/officeDocument/2006/relationships/tags" Target="../tags/tag510.xml"/><Relationship Id="rId9" Type="http://schemas.openxmlformats.org/officeDocument/2006/relationships/tags" Target="../tags/tag515.xml"/><Relationship Id="rId14" Type="http://schemas.openxmlformats.org/officeDocument/2006/relationships/tags" Target="../tags/tag520.xml"/><Relationship Id="rId22" Type="http://schemas.openxmlformats.org/officeDocument/2006/relationships/tags" Target="../tags/tag528.xml"/><Relationship Id="rId27" Type="http://schemas.openxmlformats.org/officeDocument/2006/relationships/tags" Target="../tags/tag533.xml"/><Relationship Id="rId30"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8" Type="http://schemas.openxmlformats.org/officeDocument/2006/relationships/tags" Target="../tags/tag542.xml"/><Relationship Id="rId13" Type="http://schemas.openxmlformats.org/officeDocument/2006/relationships/tags" Target="../tags/tag547.xml"/><Relationship Id="rId18" Type="http://schemas.openxmlformats.org/officeDocument/2006/relationships/tags" Target="../tags/tag552.xml"/><Relationship Id="rId26" Type="http://schemas.openxmlformats.org/officeDocument/2006/relationships/tags" Target="../tags/tag560.xml"/><Relationship Id="rId3" Type="http://schemas.openxmlformats.org/officeDocument/2006/relationships/tags" Target="../tags/tag537.xml"/><Relationship Id="rId21" Type="http://schemas.openxmlformats.org/officeDocument/2006/relationships/tags" Target="../tags/tag555.xml"/><Relationship Id="rId7" Type="http://schemas.openxmlformats.org/officeDocument/2006/relationships/tags" Target="../tags/tag541.xml"/><Relationship Id="rId12" Type="http://schemas.openxmlformats.org/officeDocument/2006/relationships/tags" Target="../tags/tag546.xml"/><Relationship Id="rId17" Type="http://schemas.openxmlformats.org/officeDocument/2006/relationships/tags" Target="../tags/tag551.xml"/><Relationship Id="rId25" Type="http://schemas.openxmlformats.org/officeDocument/2006/relationships/tags" Target="../tags/tag559.xml"/><Relationship Id="rId2" Type="http://schemas.openxmlformats.org/officeDocument/2006/relationships/tags" Target="../tags/tag536.xml"/><Relationship Id="rId16" Type="http://schemas.openxmlformats.org/officeDocument/2006/relationships/tags" Target="../tags/tag550.xml"/><Relationship Id="rId20" Type="http://schemas.openxmlformats.org/officeDocument/2006/relationships/tags" Target="../tags/tag554.xml"/><Relationship Id="rId29" Type="http://schemas.openxmlformats.org/officeDocument/2006/relationships/slideLayout" Target="../slideLayouts/slideLayout18.xml"/><Relationship Id="rId1" Type="http://schemas.openxmlformats.org/officeDocument/2006/relationships/tags" Target="../tags/tag535.xml"/><Relationship Id="rId6" Type="http://schemas.openxmlformats.org/officeDocument/2006/relationships/tags" Target="../tags/tag540.xml"/><Relationship Id="rId11" Type="http://schemas.openxmlformats.org/officeDocument/2006/relationships/tags" Target="../tags/tag545.xml"/><Relationship Id="rId24" Type="http://schemas.openxmlformats.org/officeDocument/2006/relationships/tags" Target="../tags/tag558.xml"/><Relationship Id="rId32" Type="http://schemas.microsoft.com/office/2007/relationships/hdphoto" Target="../media/hdphoto1.wdp"/><Relationship Id="rId5" Type="http://schemas.openxmlformats.org/officeDocument/2006/relationships/tags" Target="../tags/tag539.xml"/><Relationship Id="rId15" Type="http://schemas.openxmlformats.org/officeDocument/2006/relationships/tags" Target="../tags/tag549.xml"/><Relationship Id="rId23" Type="http://schemas.openxmlformats.org/officeDocument/2006/relationships/tags" Target="../tags/tag557.xml"/><Relationship Id="rId28" Type="http://schemas.openxmlformats.org/officeDocument/2006/relationships/tags" Target="../tags/tag562.xml"/><Relationship Id="rId10" Type="http://schemas.openxmlformats.org/officeDocument/2006/relationships/tags" Target="../tags/tag544.xml"/><Relationship Id="rId19" Type="http://schemas.openxmlformats.org/officeDocument/2006/relationships/tags" Target="../tags/tag553.xml"/><Relationship Id="rId31" Type="http://schemas.openxmlformats.org/officeDocument/2006/relationships/image" Target="../media/image1.png"/><Relationship Id="rId4" Type="http://schemas.openxmlformats.org/officeDocument/2006/relationships/tags" Target="../tags/tag538.xml"/><Relationship Id="rId9" Type="http://schemas.openxmlformats.org/officeDocument/2006/relationships/tags" Target="../tags/tag543.xml"/><Relationship Id="rId14" Type="http://schemas.openxmlformats.org/officeDocument/2006/relationships/tags" Target="../tags/tag548.xml"/><Relationship Id="rId22" Type="http://schemas.openxmlformats.org/officeDocument/2006/relationships/tags" Target="../tags/tag556.xml"/><Relationship Id="rId27" Type="http://schemas.openxmlformats.org/officeDocument/2006/relationships/tags" Target="../tags/tag561.xml"/><Relationship Id="rId30"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6.xml"/><Relationship Id="rId1" Type="http://schemas.openxmlformats.org/officeDocument/2006/relationships/slideLayout" Target="../slideLayouts/slideLayout18.xml"/><Relationship Id="rId4" Type="http://schemas.openxmlformats.org/officeDocument/2006/relationships/image" Target="../media/image121.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8.xml"/><Relationship Id="rId1" Type="http://schemas.openxmlformats.org/officeDocument/2006/relationships/tags" Target="../tags/tag563.xml"/><Relationship Id="rId5" Type="http://schemas.openxmlformats.org/officeDocument/2006/relationships/image" Target="../media/image123.png"/><Relationship Id="rId4" Type="http://schemas.openxmlformats.org/officeDocument/2006/relationships/image" Target="../media/image122.png"/></Relationships>
</file>

<file path=ppt/slides/_rels/slide6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8.xml"/><Relationship Id="rId1" Type="http://schemas.openxmlformats.org/officeDocument/2006/relationships/slideLayout" Target="../slideLayouts/slideLayout18.xml"/><Relationship Id="rId4" Type="http://schemas.openxmlformats.org/officeDocument/2006/relationships/image" Target="../media/image125.png"/></Relationships>
</file>

<file path=ppt/slides/_rels/slide7.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18" Type="http://schemas.openxmlformats.org/officeDocument/2006/relationships/tags" Target="../tags/tag96.xml"/><Relationship Id="rId26" Type="http://schemas.openxmlformats.org/officeDocument/2006/relationships/tags" Target="../tags/tag104.xml"/><Relationship Id="rId3" Type="http://schemas.openxmlformats.org/officeDocument/2006/relationships/tags" Target="../tags/tag81.xml"/><Relationship Id="rId21" Type="http://schemas.openxmlformats.org/officeDocument/2006/relationships/tags" Target="../tags/tag99.xml"/><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tags" Target="../tags/tag95.xml"/><Relationship Id="rId25" Type="http://schemas.openxmlformats.org/officeDocument/2006/relationships/tags" Target="../tags/tag103.xml"/><Relationship Id="rId2" Type="http://schemas.openxmlformats.org/officeDocument/2006/relationships/tags" Target="../tags/tag80.xml"/><Relationship Id="rId16" Type="http://schemas.openxmlformats.org/officeDocument/2006/relationships/tags" Target="../tags/tag94.xml"/><Relationship Id="rId20" Type="http://schemas.openxmlformats.org/officeDocument/2006/relationships/tags" Target="../tags/tag98.xml"/><Relationship Id="rId29" Type="http://schemas.openxmlformats.org/officeDocument/2006/relationships/slideLayout" Target="../slideLayouts/slideLayout18.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24" Type="http://schemas.openxmlformats.org/officeDocument/2006/relationships/tags" Target="../tags/tag102.xml"/><Relationship Id="rId32" Type="http://schemas.microsoft.com/office/2007/relationships/hdphoto" Target="../media/hdphoto1.wdp"/><Relationship Id="rId5" Type="http://schemas.openxmlformats.org/officeDocument/2006/relationships/tags" Target="../tags/tag83.xml"/><Relationship Id="rId15" Type="http://schemas.openxmlformats.org/officeDocument/2006/relationships/tags" Target="../tags/tag93.xml"/><Relationship Id="rId23" Type="http://schemas.openxmlformats.org/officeDocument/2006/relationships/tags" Target="../tags/tag101.xml"/><Relationship Id="rId28" Type="http://schemas.openxmlformats.org/officeDocument/2006/relationships/tags" Target="../tags/tag106.xml"/><Relationship Id="rId10" Type="http://schemas.openxmlformats.org/officeDocument/2006/relationships/tags" Target="../tags/tag88.xml"/><Relationship Id="rId19" Type="http://schemas.openxmlformats.org/officeDocument/2006/relationships/tags" Target="../tags/tag97.xml"/><Relationship Id="rId31" Type="http://schemas.openxmlformats.org/officeDocument/2006/relationships/image" Target="../media/image1.png"/><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 Id="rId22" Type="http://schemas.openxmlformats.org/officeDocument/2006/relationships/tags" Target="../tags/tag100.xml"/><Relationship Id="rId27" Type="http://schemas.openxmlformats.org/officeDocument/2006/relationships/tags" Target="../tags/tag105.xml"/><Relationship Id="rId30"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26.png"/><Relationship Id="rId7" Type="http://schemas.openxmlformats.org/officeDocument/2006/relationships/image" Target="../media/image128.png"/><Relationship Id="rId2" Type="http://schemas.openxmlformats.org/officeDocument/2006/relationships/notesSlide" Target="../notesSlides/notesSlide69.xml"/><Relationship Id="rId1" Type="http://schemas.openxmlformats.org/officeDocument/2006/relationships/slideLayout" Target="../slideLayouts/slideLayout18.xml"/><Relationship Id="rId6" Type="http://schemas.openxmlformats.org/officeDocument/2006/relationships/image" Target="../media/image183.png"/><Relationship Id="rId5" Type="http://schemas.openxmlformats.org/officeDocument/2006/relationships/customXml" Target="../ink/ink1.xml"/><Relationship Id="rId4" Type="http://schemas.openxmlformats.org/officeDocument/2006/relationships/image" Target="../media/image127.png"/></Relationships>
</file>

<file path=ppt/slides/_rels/slide7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86.png"/><Relationship Id="rId7" Type="http://schemas.openxmlformats.org/officeDocument/2006/relationships/image" Target="../media/image132.png"/><Relationship Id="rId2" Type="http://schemas.openxmlformats.org/officeDocument/2006/relationships/notesSlide" Target="../notesSlides/notesSlide70.xml"/><Relationship Id="rId1" Type="http://schemas.openxmlformats.org/officeDocument/2006/relationships/slideLayout" Target="../slideLayouts/slideLayout18.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72.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6.png"/><Relationship Id="rId7" Type="http://schemas.openxmlformats.org/officeDocument/2006/relationships/image" Target="../media/image197.png"/><Relationship Id="rId2" Type="http://schemas.openxmlformats.org/officeDocument/2006/relationships/notesSlide" Target="../notesSlides/notesSlide71.xml"/><Relationship Id="rId1" Type="http://schemas.openxmlformats.org/officeDocument/2006/relationships/slideLayout" Target="../slideLayouts/slideLayout18.xml"/><Relationship Id="rId6" Type="http://schemas.openxmlformats.org/officeDocument/2006/relationships/image" Target="../media/image137.png"/><Relationship Id="rId5" Type="http://schemas.openxmlformats.org/officeDocument/2006/relationships/image" Target="../media/image195.png"/><Relationship Id="rId4" Type="http://schemas.openxmlformats.org/officeDocument/2006/relationships/customXml" Target="../ink/ink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2.xml"/><Relationship Id="rId7" Type="http://schemas.openxmlformats.org/officeDocument/2006/relationships/image" Target="../media/image1990.png"/><Relationship Id="rId2" Type="http://schemas.openxmlformats.org/officeDocument/2006/relationships/slideLayout" Target="../slideLayouts/slideLayout18.xml"/><Relationship Id="rId1" Type="http://schemas.openxmlformats.org/officeDocument/2006/relationships/tags" Target="../tags/tag564.xml"/><Relationship Id="rId6" Type="http://schemas.openxmlformats.org/officeDocument/2006/relationships/customXml" Target="../ink/ink3.xml"/><Relationship Id="rId5" Type="http://schemas.openxmlformats.org/officeDocument/2006/relationships/image" Target="../media/image141.png"/><Relationship Id="rId4" Type="http://schemas.openxmlformats.org/officeDocument/2006/relationships/image" Target="../media/image139.png"/></Relationships>
</file>

<file path=ppt/slides/_rels/slide74.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slideLayout" Target="../slideLayouts/slideLayout18.xml"/><Relationship Id="rId7" Type="http://schemas.openxmlformats.org/officeDocument/2006/relationships/image" Target="../media/image203.png"/><Relationship Id="rId2" Type="http://schemas.openxmlformats.org/officeDocument/2006/relationships/tags" Target="../tags/tag566.xml"/><Relationship Id="rId1" Type="http://schemas.openxmlformats.org/officeDocument/2006/relationships/tags" Target="../tags/tag565.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212.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145.png"/><Relationship Id="rId21" Type="http://schemas.openxmlformats.org/officeDocument/2006/relationships/image" Target="../media/image216.png"/><Relationship Id="rId7" Type="http://schemas.openxmlformats.org/officeDocument/2006/relationships/image" Target="../media/image149.png"/><Relationship Id="rId12" Type="http://schemas.openxmlformats.org/officeDocument/2006/relationships/customXml" Target="../ink/ink5.xml"/><Relationship Id="rId17" Type="http://schemas.openxmlformats.org/officeDocument/2006/relationships/image" Target="../media/image214.png"/><Relationship Id="rId25" Type="http://schemas.openxmlformats.org/officeDocument/2006/relationships/image" Target="../media/image218.png"/><Relationship Id="rId2" Type="http://schemas.openxmlformats.org/officeDocument/2006/relationships/notesSlide" Target="../notesSlides/notesSlide74.xml"/><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153.png"/><Relationship Id="rId1" Type="http://schemas.openxmlformats.org/officeDocument/2006/relationships/slideLayout" Target="../slideLayouts/slideLayout18.xml"/><Relationship Id="rId6" Type="http://schemas.openxmlformats.org/officeDocument/2006/relationships/image" Target="../media/image148.png"/><Relationship Id="rId11" Type="http://schemas.openxmlformats.org/officeDocument/2006/relationships/image" Target="../media/image2110.png"/><Relationship Id="rId24" Type="http://schemas.openxmlformats.org/officeDocument/2006/relationships/customXml" Target="../ink/ink11.xml"/><Relationship Id="rId5" Type="http://schemas.openxmlformats.org/officeDocument/2006/relationships/image" Target="../media/image147.png"/><Relationship Id="rId15" Type="http://schemas.openxmlformats.org/officeDocument/2006/relationships/image" Target="../media/image213.png"/><Relationship Id="rId23" Type="http://schemas.openxmlformats.org/officeDocument/2006/relationships/image" Target="../media/image217.png"/><Relationship Id="rId28" Type="http://schemas.openxmlformats.org/officeDocument/2006/relationships/image" Target="../media/image152.png"/><Relationship Id="rId10" Type="http://schemas.openxmlformats.org/officeDocument/2006/relationships/customXml" Target="../ink/ink4.xml"/><Relationship Id="rId19" Type="http://schemas.openxmlformats.org/officeDocument/2006/relationships/image" Target="../media/image215.png"/><Relationship Id="rId31" Type="http://schemas.openxmlformats.org/officeDocument/2006/relationships/image" Target="../media/image155.png"/><Relationship Id="rId4" Type="http://schemas.openxmlformats.org/officeDocument/2006/relationships/image" Target="../media/image146.png"/><Relationship Id="rId9" Type="http://schemas.openxmlformats.org/officeDocument/2006/relationships/image" Target="../media/image151.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219.png"/><Relationship Id="rId30" Type="http://schemas.openxmlformats.org/officeDocument/2006/relationships/image" Target="../media/image154.png"/></Relationships>
</file>

<file path=ppt/slides/_rels/slide7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slideLayout" Target="../slideLayouts/slideLayout18.xml"/><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tags" Target="../tags/tag568.xml"/><Relationship Id="rId1" Type="http://schemas.openxmlformats.org/officeDocument/2006/relationships/tags" Target="../tags/tag567.xml"/><Relationship Id="rId6" Type="http://schemas.openxmlformats.org/officeDocument/2006/relationships/image" Target="../media/image225.png"/><Relationship Id="rId11" Type="http://schemas.openxmlformats.org/officeDocument/2006/relationships/image" Target="../media/image161.png"/><Relationship Id="rId5" Type="http://schemas.openxmlformats.org/officeDocument/2006/relationships/image" Target="../media/image128.png"/><Relationship Id="rId10" Type="http://schemas.openxmlformats.org/officeDocument/2006/relationships/image" Target="../media/image160.png"/><Relationship Id="rId4" Type="http://schemas.openxmlformats.org/officeDocument/2006/relationships/notesSlide" Target="../notesSlides/notesSlide76.xml"/><Relationship Id="rId9" Type="http://schemas.openxmlformats.org/officeDocument/2006/relationships/image" Target="../media/image159.png"/></Relationships>
</file>

<file path=ppt/slides/_rels/slide78.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notesSlide" Target="../notesSlides/notesSlide77.xml"/><Relationship Id="rId7" Type="http://schemas.openxmlformats.org/officeDocument/2006/relationships/image" Target="../media/image164.png"/><Relationship Id="rId2" Type="http://schemas.openxmlformats.org/officeDocument/2006/relationships/slideLayout" Target="../slideLayouts/slideLayout18.xml"/><Relationship Id="rId1" Type="http://schemas.openxmlformats.org/officeDocument/2006/relationships/tags" Target="../tags/tag569.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3.png"/></Relationships>
</file>

<file path=ppt/slides/_rels/slide7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8.xml"/><Relationship Id="rId1" Type="http://schemas.openxmlformats.org/officeDocument/2006/relationships/slideLayout" Target="../slideLayouts/slideLayout18.xml"/><Relationship Id="rId4" Type="http://schemas.openxmlformats.org/officeDocument/2006/relationships/image" Target="../media/image236.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80.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slideLayout" Target="../slideLayouts/slideLayout18.xml"/><Relationship Id="rId7" Type="http://schemas.openxmlformats.org/officeDocument/2006/relationships/image" Target="../media/image169.png"/><Relationship Id="rId2" Type="http://schemas.openxmlformats.org/officeDocument/2006/relationships/tags" Target="../tags/tag571.xml"/><Relationship Id="rId1" Type="http://schemas.openxmlformats.org/officeDocument/2006/relationships/tags" Target="../tags/tag570.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notesSlide" Target="../notesSlides/notesSlide79.xml"/><Relationship Id="rId9" Type="http://schemas.openxmlformats.org/officeDocument/2006/relationships/image" Target="../media/image171.png"/></Relationships>
</file>

<file path=ppt/slides/_rels/slide81.xml.rels><?xml version="1.0" encoding="UTF-8" standalone="yes"?>
<Relationships xmlns="http://schemas.openxmlformats.org/package/2006/relationships"><Relationship Id="rId8" Type="http://schemas.openxmlformats.org/officeDocument/2006/relationships/image" Target="../media/image2390.png"/><Relationship Id="rId13" Type="http://schemas.openxmlformats.org/officeDocument/2006/relationships/image" Target="../media/image177.png"/><Relationship Id="rId3" Type="http://schemas.openxmlformats.org/officeDocument/2006/relationships/notesSlide" Target="../notesSlides/notesSlide80.xml"/><Relationship Id="rId7" Type="http://schemas.openxmlformats.org/officeDocument/2006/relationships/customXml" Target="../ink/ink13.xml"/><Relationship Id="rId12" Type="http://schemas.openxmlformats.org/officeDocument/2006/relationships/image" Target="../media/image176.png"/><Relationship Id="rId2" Type="http://schemas.openxmlformats.org/officeDocument/2006/relationships/slideLayout" Target="../slideLayouts/slideLayout18.xml"/><Relationship Id="rId1" Type="http://schemas.openxmlformats.org/officeDocument/2006/relationships/tags" Target="../tags/tag572.xml"/><Relationship Id="rId6" Type="http://schemas.openxmlformats.org/officeDocument/2006/relationships/image" Target="../media/image174.png"/><Relationship Id="rId11" Type="http://schemas.openxmlformats.org/officeDocument/2006/relationships/image" Target="../media/image175.png"/><Relationship Id="rId5" Type="http://schemas.openxmlformats.org/officeDocument/2006/relationships/image" Target="../media/image172.png"/><Relationship Id="rId10" Type="http://schemas.openxmlformats.org/officeDocument/2006/relationships/image" Target="../media/image2400.png"/><Relationship Id="rId4" Type="http://schemas.openxmlformats.org/officeDocument/2006/relationships/image" Target="../media/image156.png"/><Relationship Id="rId9" Type="http://schemas.openxmlformats.org/officeDocument/2006/relationships/customXml" Target="../ink/ink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82.xml"/><Relationship Id="rId1" Type="http://schemas.openxmlformats.org/officeDocument/2006/relationships/slideLayout" Target="../slideLayouts/slideLayout18.xml"/><Relationship Id="rId5" Type="http://schemas.openxmlformats.org/officeDocument/2006/relationships/image" Target="../media/image180.png"/><Relationship Id="rId4" Type="http://schemas.openxmlformats.org/officeDocument/2006/relationships/image" Target="../media/image179.png"/></Relationships>
</file>

<file path=ppt/slides/_rels/slide84.xml.rels><?xml version="1.0" encoding="UTF-8" standalone="yes"?>
<Relationships xmlns="http://schemas.openxmlformats.org/package/2006/relationships"><Relationship Id="rId8" Type="http://schemas.openxmlformats.org/officeDocument/2006/relationships/tags" Target="../tags/tag580.xml"/><Relationship Id="rId13" Type="http://schemas.openxmlformats.org/officeDocument/2006/relationships/tags" Target="../tags/tag585.xml"/><Relationship Id="rId18" Type="http://schemas.openxmlformats.org/officeDocument/2006/relationships/tags" Target="../tags/tag590.xml"/><Relationship Id="rId26" Type="http://schemas.openxmlformats.org/officeDocument/2006/relationships/tags" Target="../tags/tag598.xml"/><Relationship Id="rId3" Type="http://schemas.openxmlformats.org/officeDocument/2006/relationships/tags" Target="../tags/tag575.xml"/><Relationship Id="rId21" Type="http://schemas.openxmlformats.org/officeDocument/2006/relationships/tags" Target="../tags/tag593.xml"/><Relationship Id="rId7" Type="http://schemas.openxmlformats.org/officeDocument/2006/relationships/tags" Target="../tags/tag579.xml"/><Relationship Id="rId12" Type="http://schemas.openxmlformats.org/officeDocument/2006/relationships/tags" Target="../tags/tag584.xml"/><Relationship Id="rId17" Type="http://schemas.openxmlformats.org/officeDocument/2006/relationships/tags" Target="../tags/tag589.xml"/><Relationship Id="rId25" Type="http://schemas.openxmlformats.org/officeDocument/2006/relationships/tags" Target="../tags/tag597.xml"/><Relationship Id="rId2" Type="http://schemas.openxmlformats.org/officeDocument/2006/relationships/tags" Target="../tags/tag574.xml"/><Relationship Id="rId16" Type="http://schemas.openxmlformats.org/officeDocument/2006/relationships/tags" Target="../tags/tag588.xml"/><Relationship Id="rId20" Type="http://schemas.openxmlformats.org/officeDocument/2006/relationships/tags" Target="../tags/tag592.xml"/><Relationship Id="rId29" Type="http://schemas.openxmlformats.org/officeDocument/2006/relationships/slideLayout" Target="../slideLayouts/slideLayout18.xml"/><Relationship Id="rId1" Type="http://schemas.openxmlformats.org/officeDocument/2006/relationships/tags" Target="../tags/tag573.xml"/><Relationship Id="rId6" Type="http://schemas.openxmlformats.org/officeDocument/2006/relationships/tags" Target="../tags/tag578.xml"/><Relationship Id="rId11" Type="http://schemas.openxmlformats.org/officeDocument/2006/relationships/tags" Target="../tags/tag583.xml"/><Relationship Id="rId24" Type="http://schemas.openxmlformats.org/officeDocument/2006/relationships/tags" Target="../tags/tag596.xml"/><Relationship Id="rId32" Type="http://schemas.microsoft.com/office/2007/relationships/hdphoto" Target="../media/hdphoto1.wdp"/><Relationship Id="rId5" Type="http://schemas.openxmlformats.org/officeDocument/2006/relationships/tags" Target="../tags/tag577.xml"/><Relationship Id="rId15" Type="http://schemas.openxmlformats.org/officeDocument/2006/relationships/tags" Target="../tags/tag587.xml"/><Relationship Id="rId23" Type="http://schemas.openxmlformats.org/officeDocument/2006/relationships/tags" Target="../tags/tag595.xml"/><Relationship Id="rId28" Type="http://schemas.openxmlformats.org/officeDocument/2006/relationships/tags" Target="../tags/tag600.xml"/><Relationship Id="rId10" Type="http://schemas.openxmlformats.org/officeDocument/2006/relationships/tags" Target="../tags/tag582.xml"/><Relationship Id="rId19" Type="http://schemas.openxmlformats.org/officeDocument/2006/relationships/tags" Target="../tags/tag591.xml"/><Relationship Id="rId31" Type="http://schemas.openxmlformats.org/officeDocument/2006/relationships/image" Target="../media/image1.png"/><Relationship Id="rId4" Type="http://schemas.openxmlformats.org/officeDocument/2006/relationships/tags" Target="../tags/tag576.xml"/><Relationship Id="rId9" Type="http://schemas.openxmlformats.org/officeDocument/2006/relationships/tags" Target="../tags/tag581.xml"/><Relationship Id="rId14" Type="http://schemas.openxmlformats.org/officeDocument/2006/relationships/tags" Target="../tags/tag586.xml"/><Relationship Id="rId22" Type="http://schemas.openxmlformats.org/officeDocument/2006/relationships/tags" Target="../tags/tag594.xml"/><Relationship Id="rId27" Type="http://schemas.openxmlformats.org/officeDocument/2006/relationships/tags" Target="../tags/tag599.xml"/><Relationship Id="rId30" Type="http://schemas.openxmlformats.org/officeDocument/2006/relationships/notesSlide" Target="../notesSlides/notesSlide83.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02.xml"/><Relationship Id="rId1" Type="http://schemas.openxmlformats.org/officeDocument/2006/relationships/tags" Target="../tags/tag601.xml"/><Relationship Id="rId5" Type="http://schemas.openxmlformats.org/officeDocument/2006/relationships/image" Target="../media/image181.png"/><Relationship Id="rId4" Type="http://schemas.openxmlformats.org/officeDocument/2006/relationships/notesSlide" Target="../notesSlides/notesSlide84.xml"/></Relationships>
</file>

<file path=ppt/slides/_rels/slide86.xml.rels><?xml version="1.0" encoding="UTF-8" standalone="yes"?>
<Relationships xmlns="http://schemas.openxmlformats.org/package/2006/relationships"><Relationship Id="rId8" Type="http://schemas.openxmlformats.org/officeDocument/2006/relationships/tags" Target="../tags/tag610.xml"/><Relationship Id="rId13" Type="http://schemas.openxmlformats.org/officeDocument/2006/relationships/tags" Target="../tags/tag615.xml"/><Relationship Id="rId18" Type="http://schemas.openxmlformats.org/officeDocument/2006/relationships/tags" Target="../tags/tag620.xml"/><Relationship Id="rId26" Type="http://schemas.openxmlformats.org/officeDocument/2006/relationships/tags" Target="../tags/tag628.xml"/><Relationship Id="rId3" Type="http://schemas.openxmlformats.org/officeDocument/2006/relationships/tags" Target="../tags/tag605.xml"/><Relationship Id="rId21" Type="http://schemas.openxmlformats.org/officeDocument/2006/relationships/tags" Target="../tags/tag623.xml"/><Relationship Id="rId7" Type="http://schemas.openxmlformats.org/officeDocument/2006/relationships/tags" Target="../tags/tag609.xml"/><Relationship Id="rId12" Type="http://schemas.openxmlformats.org/officeDocument/2006/relationships/tags" Target="../tags/tag614.xml"/><Relationship Id="rId17" Type="http://schemas.openxmlformats.org/officeDocument/2006/relationships/tags" Target="../tags/tag619.xml"/><Relationship Id="rId25" Type="http://schemas.openxmlformats.org/officeDocument/2006/relationships/tags" Target="../tags/tag627.xml"/><Relationship Id="rId2" Type="http://schemas.openxmlformats.org/officeDocument/2006/relationships/tags" Target="../tags/tag604.xml"/><Relationship Id="rId16" Type="http://schemas.openxmlformats.org/officeDocument/2006/relationships/tags" Target="../tags/tag618.xml"/><Relationship Id="rId20" Type="http://schemas.openxmlformats.org/officeDocument/2006/relationships/tags" Target="../tags/tag622.xml"/><Relationship Id="rId29" Type="http://schemas.openxmlformats.org/officeDocument/2006/relationships/slideLayout" Target="../slideLayouts/slideLayout18.xml"/><Relationship Id="rId1" Type="http://schemas.openxmlformats.org/officeDocument/2006/relationships/tags" Target="../tags/tag603.xml"/><Relationship Id="rId6" Type="http://schemas.openxmlformats.org/officeDocument/2006/relationships/tags" Target="../tags/tag608.xml"/><Relationship Id="rId11" Type="http://schemas.openxmlformats.org/officeDocument/2006/relationships/tags" Target="../tags/tag613.xml"/><Relationship Id="rId24" Type="http://schemas.openxmlformats.org/officeDocument/2006/relationships/tags" Target="../tags/tag626.xml"/><Relationship Id="rId32" Type="http://schemas.microsoft.com/office/2007/relationships/hdphoto" Target="../media/hdphoto1.wdp"/><Relationship Id="rId5" Type="http://schemas.openxmlformats.org/officeDocument/2006/relationships/tags" Target="../tags/tag607.xml"/><Relationship Id="rId15" Type="http://schemas.openxmlformats.org/officeDocument/2006/relationships/tags" Target="../tags/tag617.xml"/><Relationship Id="rId23" Type="http://schemas.openxmlformats.org/officeDocument/2006/relationships/tags" Target="../tags/tag625.xml"/><Relationship Id="rId28" Type="http://schemas.openxmlformats.org/officeDocument/2006/relationships/tags" Target="../tags/tag630.xml"/><Relationship Id="rId10" Type="http://schemas.openxmlformats.org/officeDocument/2006/relationships/tags" Target="../tags/tag612.xml"/><Relationship Id="rId19" Type="http://schemas.openxmlformats.org/officeDocument/2006/relationships/tags" Target="../tags/tag621.xml"/><Relationship Id="rId31" Type="http://schemas.openxmlformats.org/officeDocument/2006/relationships/image" Target="../media/image1.png"/><Relationship Id="rId4" Type="http://schemas.openxmlformats.org/officeDocument/2006/relationships/tags" Target="../tags/tag606.xml"/><Relationship Id="rId9" Type="http://schemas.openxmlformats.org/officeDocument/2006/relationships/tags" Target="../tags/tag611.xml"/><Relationship Id="rId14" Type="http://schemas.openxmlformats.org/officeDocument/2006/relationships/tags" Target="../tags/tag616.xml"/><Relationship Id="rId22" Type="http://schemas.openxmlformats.org/officeDocument/2006/relationships/tags" Target="../tags/tag624.xml"/><Relationship Id="rId27" Type="http://schemas.openxmlformats.org/officeDocument/2006/relationships/tags" Target="../tags/tag629.xml"/><Relationship Id="rId30"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3.xml"/><Relationship Id="rId4" Type="http://schemas.microsoft.com/office/2007/relationships/hdphoto" Target="../media/hdphoto1.wdp"/></Relationships>
</file>

<file path=ppt/slides/_rels/slide89.xml.rels><?xml version="1.0" encoding="UTF-8" standalone="yes"?>
<Relationships xmlns="http://schemas.openxmlformats.org/package/2006/relationships"><Relationship Id="rId8" Type="http://schemas.openxmlformats.org/officeDocument/2006/relationships/tags" Target="../tags/tag638.xml"/><Relationship Id="rId13" Type="http://schemas.openxmlformats.org/officeDocument/2006/relationships/tags" Target="../tags/tag643.xml"/><Relationship Id="rId18" Type="http://schemas.openxmlformats.org/officeDocument/2006/relationships/tags" Target="../tags/tag648.xml"/><Relationship Id="rId26" Type="http://schemas.openxmlformats.org/officeDocument/2006/relationships/tags" Target="../tags/tag656.xml"/><Relationship Id="rId3" Type="http://schemas.openxmlformats.org/officeDocument/2006/relationships/tags" Target="../tags/tag633.xml"/><Relationship Id="rId21" Type="http://schemas.openxmlformats.org/officeDocument/2006/relationships/tags" Target="../tags/tag651.xml"/><Relationship Id="rId7" Type="http://schemas.openxmlformats.org/officeDocument/2006/relationships/tags" Target="../tags/tag637.xml"/><Relationship Id="rId12" Type="http://schemas.openxmlformats.org/officeDocument/2006/relationships/tags" Target="../tags/tag642.xml"/><Relationship Id="rId17" Type="http://schemas.openxmlformats.org/officeDocument/2006/relationships/tags" Target="../tags/tag647.xml"/><Relationship Id="rId25" Type="http://schemas.openxmlformats.org/officeDocument/2006/relationships/tags" Target="../tags/tag655.xml"/><Relationship Id="rId2" Type="http://schemas.openxmlformats.org/officeDocument/2006/relationships/tags" Target="../tags/tag632.xml"/><Relationship Id="rId16" Type="http://schemas.openxmlformats.org/officeDocument/2006/relationships/tags" Target="../tags/tag646.xml"/><Relationship Id="rId20" Type="http://schemas.openxmlformats.org/officeDocument/2006/relationships/tags" Target="../tags/tag650.xml"/><Relationship Id="rId29" Type="http://schemas.openxmlformats.org/officeDocument/2006/relationships/slideLayout" Target="../slideLayouts/slideLayout18.xml"/><Relationship Id="rId1" Type="http://schemas.openxmlformats.org/officeDocument/2006/relationships/tags" Target="../tags/tag631.xml"/><Relationship Id="rId6" Type="http://schemas.openxmlformats.org/officeDocument/2006/relationships/tags" Target="../tags/tag636.xml"/><Relationship Id="rId11" Type="http://schemas.openxmlformats.org/officeDocument/2006/relationships/tags" Target="../tags/tag641.xml"/><Relationship Id="rId24" Type="http://schemas.openxmlformats.org/officeDocument/2006/relationships/tags" Target="../tags/tag654.xml"/><Relationship Id="rId32" Type="http://schemas.microsoft.com/office/2007/relationships/hdphoto" Target="../media/hdphoto1.wdp"/><Relationship Id="rId5" Type="http://schemas.openxmlformats.org/officeDocument/2006/relationships/tags" Target="../tags/tag635.xml"/><Relationship Id="rId15" Type="http://schemas.openxmlformats.org/officeDocument/2006/relationships/tags" Target="../tags/tag645.xml"/><Relationship Id="rId23" Type="http://schemas.openxmlformats.org/officeDocument/2006/relationships/tags" Target="../tags/tag653.xml"/><Relationship Id="rId28" Type="http://schemas.openxmlformats.org/officeDocument/2006/relationships/tags" Target="../tags/tag658.xml"/><Relationship Id="rId10" Type="http://schemas.openxmlformats.org/officeDocument/2006/relationships/tags" Target="../tags/tag640.xml"/><Relationship Id="rId19" Type="http://schemas.openxmlformats.org/officeDocument/2006/relationships/tags" Target="../tags/tag649.xml"/><Relationship Id="rId31" Type="http://schemas.openxmlformats.org/officeDocument/2006/relationships/image" Target="../media/image1.png"/><Relationship Id="rId4" Type="http://schemas.openxmlformats.org/officeDocument/2006/relationships/tags" Target="../tags/tag634.xml"/><Relationship Id="rId9" Type="http://schemas.openxmlformats.org/officeDocument/2006/relationships/tags" Target="../tags/tag639.xml"/><Relationship Id="rId14" Type="http://schemas.openxmlformats.org/officeDocument/2006/relationships/tags" Target="../tags/tag644.xml"/><Relationship Id="rId22" Type="http://schemas.openxmlformats.org/officeDocument/2006/relationships/tags" Target="../tags/tag652.xml"/><Relationship Id="rId27" Type="http://schemas.openxmlformats.org/officeDocument/2006/relationships/tags" Target="../tags/tag657.xml"/><Relationship Id="rId30"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09.xml"/><Relationship Id="rId7" Type="http://schemas.openxmlformats.org/officeDocument/2006/relationships/image" Target="../media/image12.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11.png"/><Relationship Id="rId5" Type="http://schemas.openxmlformats.org/officeDocument/2006/relationships/notesSlide" Target="../notesSlides/notesSlide8.xml"/><Relationship Id="rId4" Type="http://schemas.openxmlformats.org/officeDocument/2006/relationships/slideLayout" Target="../slideLayouts/slideLayout18.xml"/><Relationship Id="rId9" Type="http://schemas.openxmlformats.org/officeDocument/2006/relationships/image" Target="../media/image14.png"/></Relationships>
</file>

<file path=ppt/slides/_rels/slide90.xml.rels><?xml version="1.0" encoding="UTF-8" standalone="yes"?>
<Relationships xmlns="http://schemas.openxmlformats.org/package/2006/relationships"><Relationship Id="rId8" Type="http://schemas.openxmlformats.org/officeDocument/2006/relationships/tags" Target="../tags/tag666.xml"/><Relationship Id="rId13" Type="http://schemas.openxmlformats.org/officeDocument/2006/relationships/tags" Target="../tags/tag671.xml"/><Relationship Id="rId18" Type="http://schemas.openxmlformats.org/officeDocument/2006/relationships/tags" Target="../tags/tag676.xml"/><Relationship Id="rId26" Type="http://schemas.openxmlformats.org/officeDocument/2006/relationships/tags" Target="../tags/tag684.xml"/><Relationship Id="rId3" Type="http://schemas.openxmlformats.org/officeDocument/2006/relationships/tags" Target="../tags/tag661.xml"/><Relationship Id="rId21" Type="http://schemas.openxmlformats.org/officeDocument/2006/relationships/tags" Target="../tags/tag679.xml"/><Relationship Id="rId7" Type="http://schemas.openxmlformats.org/officeDocument/2006/relationships/tags" Target="../tags/tag665.xml"/><Relationship Id="rId12" Type="http://schemas.openxmlformats.org/officeDocument/2006/relationships/tags" Target="../tags/tag670.xml"/><Relationship Id="rId17" Type="http://schemas.openxmlformats.org/officeDocument/2006/relationships/tags" Target="../tags/tag675.xml"/><Relationship Id="rId25" Type="http://schemas.openxmlformats.org/officeDocument/2006/relationships/tags" Target="../tags/tag683.xml"/><Relationship Id="rId2" Type="http://schemas.openxmlformats.org/officeDocument/2006/relationships/tags" Target="../tags/tag660.xml"/><Relationship Id="rId16" Type="http://schemas.openxmlformats.org/officeDocument/2006/relationships/tags" Target="../tags/tag674.xml"/><Relationship Id="rId20" Type="http://schemas.openxmlformats.org/officeDocument/2006/relationships/tags" Target="../tags/tag678.xml"/><Relationship Id="rId29" Type="http://schemas.openxmlformats.org/officeDocument/2006/relationships/slideLayout" Target="../slideLayouts/slideLayout18.xml"/><Relationship Id="rId1" Type="http://schemas.openxmlformats.org/officeDocument/2006/relationships/tags" Target="../tags/tag659.xml"/><Relationship Id="rId6" Type="http://schemas.openxmlformats.org/officeDocument/2006/relationships/tags" Target="../tags/tag664.xml"/><Relationship Id="rId11" Type="http://schemas.openxmlformats.org/officeDocument/2006/relationships/tags" Target="../tags/tag669.xml"/><Relationship Id="rId24" Type="http://schemas.openxmlformats.org/officeDocument/2006/relationships/tags" Target="../tags/tag682.xml"/><Relationship Id="rId32" Type="http://schemas.microsoft.com/office/2007/relationships/hdphoto" Target="../media/hdphoto1.wdp"/><Relationship Id="rId5" Type="http://schemas.openxmlformats.org/officeDocument/2006/relationships/tags" Target="../tags/tag663.xml"/><Relationship Id="rId15" Type="http://schemas.openxmlformats.org/officeDocument/2006/relationships/tags" Target="../tags/tag673.xml"/><Relationship Id="rId23" Type="http://schemas.openxmlformats.org/officeDocument/2006/relationships/tags" Target="../tags/tag681.xml"/><Relationship Id="rId28" Type="http://schemas.openxmlformats.org/officeDocument/2006/relationships/tags" Target="../tags/tag686.xml"/><Relationship Id="rId10" Type="http://schemas.openxmlformats.org/officeDocument/2006/relationships/tags" Target="../tags/tag668.xml"/><Relationship Id="rId19" Type="http://schemas.openxmlformats.org/officeDocument/2006/relationships/tags" Target="../tags/tag677.xml"/><Relationship Id="rId31" Type="http://schemas.openxmlformats.org/officeDocument/2006/relationships/image" Target="../media/image1.png"/><Relationship Id="rId4" Type="http://schemas.openxmlformats.org/officeDocument/2006/relationships/tags" Target="../tags/tag662.xml"/><Relationship Id="rId9" Type="http://schemas.openxmlformats.org/officeDocument/2006/relationships/tags" Target="../tags/tag667.xml"/><Relationship Id="rId14" Type="http://schemas.openxmlformats.org/officeDocument/2006/relationships/tags" Target="../tags/tag672.xml"/><Relationship Id="rId22" Type="http://schemas.openxmlformats.org/officeDocument/2006/relationships/tags" Target="../tags/tag680.xml"/><Relationship Id="rId27" Type="http://schemas.openxmlformats.org/officeDocument/2006/relationships/tags" Target="../tags/tag685.xml"/><Relationship Id="rId30" Type="http://schemas.openxmlformats.org/officeDocument/2006/relationships/notesSlide" Target="../notesSlides/notesSlide8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8" Type="http://schemas.openxmlformats.org/officeDocument/2006/relationships/tags" Target="../tags/tag694.xml"/><Relationship Id="rId13" Type="http://schemas.openxmlformats.org/officeDocument/2006/relationships/tags" Target="../tags/tag699.xml"/><Relationship Id="rId18" Type="http://schemas.openxmlformats.org/officeDocument/2006/relationships/tags" Target="../tags/tag704.xml"/><Relationship Id="rId26" Type="http://schemas.openxmlformats.org/officeDocument/2006/relationships/tags" Target="../tags/tag712.xml"/><Relationship Id="rId3" Type="http://schemas.openxmlformats.org/officeDocument/2006/relationships/tags" Target="../tags/tag689.xml"/><Relationship Id="rId21" Type="http://schemas.openxmlformats.org/officeDocument/2006/relationships/tags" Target="../tags/tag707.xml"/><Relationship Id="rId7" Type="http://schemas.openxmlformats.org/officeDocument/2006/relationships/tags" Target="../tags/tag693.xml"/><Relationship Id="rId12" Type="http://schemas.openxmlformats.org/officeDocument/2006/relationships/tags" Target="../tags/tag698.xml"/><Relationship Id="rId17" Type="http://schemas.openxmlformats.org/officeDocument/2006/relationships/tags" Target="../tags/tag703.xml"/><Relationship Id="rId25" Type="http://schemas.openxmlformats.org/officeDocument/2006/relationships/tags" Target="../tags/tag711.xml"/><Relationship Id="rId2" Type="http://schemas.openxmlformats.org/officeDocument/2006/relationships/tags" Target="../tags/tag688.xml"/><Relationship Id="rId16" Type="http://schemas.openxmlformats.org/officeDocument/2006/relationships/tags" Target="../tags/tag702.xml"/><Relationship Id="rId20" Type="http://schemas.openxmlformats.org/officeDocument/2006/relationships/tags" Target="../tags/tag706.xml"/><Relationship Id="rId29" Type="http://schemas.openxmlformats.org/officeDocument/2006/relationships/slideLayout" Target="../slideLayouts/slideLayout18.xml"/><Relationship Id="rId1" Type="http://schemas.openxmlformats.org/officeDocument/2006/relationships/tags" Target="../tags/tag687.xml"/><Relationship Id="rId6" Type="http://schemas.openxmlformats.org/officeDocument/2006/relationships/tags" Target="../tags/tag692.xml"/><Relationship Id="rId11" Type="http://schemas.openxmlformats.org/officeDocument/2006/relationships/tags" Target="../tags/tag697.xml"/><Relationship Id="rId24" Type="http://schemas.openxmlformats.org/officeDocument/2006/relationships/tags" Target="../tags/tag710.xml"/><Relationship Id="rId32" Type="http://schemas.microsoft.com/office/2007/relationships/hdphoto" Target="../media/hdphoto1.wdp"/><Relationship Id="rId5" Type="http://schemas.openxmlformats.org/officeDocument/2006/relationships/tags" Target="../tags/tag691.xml"/><Relationship Id="rId15" Type="http://schemas.openxmlformats.org/officeDocument/2006/relationships/tags" Target="../tags/tag701.xml"/><Relationship Id="rId23" Type="http://schemas.openxmlformats.org/officeDocument/2006/relationships/tags" Target="../tags/tag709.xml"/><Relationship Id="rId28" Type="http://schemas.openxmlformats.org/officeDocument/2006/relationships/tags" Target="../tags/tag714.xml"/><Relationship Id="rId10" Type="http://schemas.openxmlformats.org/officeDocument/2006/relationships/tags" Target="../tags/tag696.xml"/><Relationship Id="rId19" Type="http://schemas.openxmlformats.org/officeDocument/2006/relationships/tags" Target="../tags/tag705.xml"/><Relationship Id="rId31" Type="http://schemas.openxmlformats.org/officeDocument/2006/relationships/image" Target="../media/image1.png"/><Relationship Id="rId4" Type="http://schemas.openxmlformats.org/officeDocument/2006/relationships/tags" Target="../tags/tag690.xml"/><Relationship Id="rId9" Type="http://schemas.openxmlformats.org/officeDocument/2006/relationships/tags" Target="../tags/tag695.xml"/><Relationship Id="rId14" Type="http://schemas.openxmlformats.org/officeDocument/2006/relationships/tags" Target="../tags/tag700.xml"/><Relationship Id="rId22" Type="http://schemas.openxmlformats.org/officeDocument/2006/relationships/tags" Target="../tags/tag708.xml"/><Relationship Id="rId27" Type="http://schemas.openxmlformats.org/officeDocument/2006/relationships/tags" Target="../tags/tag713.xml"/><Relationship Id="rId30" Type="http://schemas.openxmlformats.org/officeDocument/2006/relationships/notesSlide" Target="../notesSlides/notesSlide91.xml"/></Relationships>
</file>

<file path=ppt/slides/_rels/slide93.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3.png"/><Relationship Id="rId3" Type="http://schemas.openxmlformats.org/officeDocument/2006/relationships/slideLayout" Target="../slideLayouts/slideLayout18.xml"/><Relationship Id="rId7" Type="http://schemas.openxmlformats.org/officeDocument/2006/relationships/image" Target="../media/image187.png"/><Relationship Id="rId12" Type="http://schemas.openxmlformats.org/officeDocument/2006/relationships/image" Target="../media/image192.png"/><Relationship Id="rId2" Type="http://schemas.openxmlformats.org/officeDocument/2006/relationships/tags" Target="../tags/tag716.xml"/><Relationship Id="rId1" Type="http://schemas.openxmlformats.org/officeDocument/2006/relationships/tags" Target="../tags/tag715.xml"/><Relationship Id="rId6" Type="http://schemas.openxmlformats.org/officeDocument/2006/relationships/image" Target="../media/image184.png"/><Relationship Id="rId11" Type="http://schemas.openxmlformats.org/officeDocument/2006/relationships/image" Target="../media/image191.png"/><Relationship Id="rId5" Type="http://schemas.openxmlformats.org/officeDocument/2006/relationships/image" Target="../media/image182.png"/><Relationship Id="rId10" Type="http://schemas.openxmlformats.org/officeDocument/2006/relationships/image" Target="../media/image190.png"/><Relationship Id="rId4" Type="http://schemas.openxmlformats.org/officeDocument/2006/relationships/notesSlide" Target="../notesSlides/notesSlide92.xml"/><Relationship Id="rId9" Type="http://schemas.openxmlformats.org/officeDocument/2006/relationships/image" Target="../media/image189.png"/><Relationship Id="rId14" Type="http://schemas.openxmlformats.org/officeDocument/2006/relationships/image" Target="../media/image194.png"/></Relationships>
</file>

<file path=ppt/slides/_rels/slide94.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slideLayout" Target="../slideLayouts/slideLayout18.xml"/><Relationship Id="rId7" Type="http://schemas.openxmlformats.org/officeDocument/2006/relationships/image" Target="../media/image199.png"/><Relationship Id="rId12" Type="http://schemas.openxmlformats.org/officeDocument/2006/relationships/image" Target="../media/image205.png"/><Relationship Id="rId2" Type="http://schemas.openxmlformats.org/officeDocument/2006/relationships/tags" Target="../tags/tag718.xml"/><Relationship Id="rId1" Type="http://schemas.openxmlformats.org/officeDocument/2006/relationships/tags" Target="../tags/tag717.xml"/><Relationship Id="rId6" Type="http://schemas.openxmlformats.org/officeDocument/2006/relationships/image" Target="../media/image198.png"/><Relationship Id="rId11" Type="http://schemas.openxmlformats.org/officeDocument/2006/relationships/image" Target="../media/image204.png"/><Relationship Id="rId5" Type="http://schemas.openxmlformats.org/officeDocument/2006/relationships/image" Target="../media/image196.png"/><Relationship Id="rId10" Type="http://schemas.openxmlformats.org/officeDocument/2006/relationships/image" Target="../media/image202.png"/><Relationship Id="rId4" Type="http://schemas.openxmlformats.org/officeDocument/2006/relationships/notesSlide" Target="../notesSlides/notesSlide93.xml"/><Relationship Id="rId9" Type="http://schemas.openxmlformats.org/officeDocument/2006/relationships/image" Target="../media/image201.png"/></Relationships>
</file>

<file path=ppt/slides/_rels/slide95.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tags" Target="../tags/tag721.xml"/><Relationship Id="rId7" Type="http://schemas.openxmlformats.org/officeDocument/2006/relationships/image" Target="../media/image207.png"/><Relationship Id="rId2" Type="http://schemas.openxmlformats.org/officeDocument/2006/relationships/tags" Target="../tags/tag720.xml"/><Relationship Id="rId1" Type="http://schemas.openxmlformats.org/officeDocument/2006/relationships/tags" Target="../tags/tag719.xml"/><Relationship Id="rId6" Type="http://schemas.openxmlformats.org/officeDocument/2006/relationships/image" Target="../media/image206.png"/><Relationship Id="rId5" Type="http://schemas.openxmlformats.org/officeDocument/2006/relationships/notesSlide" Target="../notesSlides/notesSlide94.xml"/><Relationship Id="rId4"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95.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6.xml"/><Relationship Id="rId1" Type="http://schemas.openxmlformats.org/officeDocument/2006/relationships/slideLayout" Target="../slideLayouts/slideLayout18.xml"/><Relationship Id="rId4" Type="http://schemas.openxmlformats.org/officeDocument/2006/relationships/image" Target="../media/image211.png"/></Relationships>
</file>

<file path=ppt/slides/_rels/slide9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97.xml"/><Relationship Id="rId1" Type="http://schemas.openxmlformats.org/officeDocument/2006/relationships/slideLayout" Target="../slideLayouts/slideLayout18.xml"/><Relationship Id="rId5" Type="http://schemas.openxmlformats.org/officeDocument/2006/relationships/image" Target="../media/image222.png"/><Relationship Id="rId4" Type="http://schemas.openxmlformats.org/officeDocument/2006/relationships/image" Target="../media/image221.png"/></Relationships>
</file>

<file path=ppt/slides/_rels/slide99.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98.xml"/><Relationship Id="rId1" Type="http://schemas.openxmlformats.org/officeDocument/2006/relationships/slideLayout" Target="../slideLayouts/slideLayout18.xml"/><Relationship Id="rId4" Type="http://schemas.openxmlformats.org/officeDocument/2006/relationships/image" Target="../media/image2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17" name="文本框 16"/>
          <p:cNvSpPr txBox="1"/>
          <p:nvPr/>
        </p:nvSpPr>
        <p:spPr>
          <a:xfrm>
            <a:off x="502862" y="578823"/>
            <a:ext cx="11186276" cy="829945"/>
          </a:xfrm>
          <a:prstGeom prst="rect">
            <a:avLst/>
          </a:prstGeom>
          <a:noFill/>
        </p:spPr>
        <p:txBody>
          <a:bodyPr wrap="square" rtlCol="0" anchor="t">
            <a:spAutoFit/>
          </a:bodyPr>
          <a:lstStyle/>
          <a:p>
            <a:pPr algn="ctr">
              <a:lnSpc>
                <a:spcPct val="150000"/>
              </a:lnSpc>
            </a:pPr>
            <a:r>
              <a:rPr lang="en-US" altLang="zh-CN" sz="3200" b="1" dirty="0">
                <a:solidFill>
                  <a:schemeClr val="bg1"/>
                </a:solidFill>
              </a:rPr>
              <a:t>Design of Distributed Filter Based on Linear Matrix Inequality.</a:t>
            </a:r>
            <a:endParaRPr lang="zh-CN" altLang="en-US" sz="3200" b="1" dirty="0">
              <a:solidFill>
                <a:schemeClr val="bg1"/>
              </a:solidFill>
            </a:endParaRPr>
          </a:p>
        </p:txBody>
      </p:sp>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a:t>
            </a:fld>
            <a:endParaRPr lang="zh-HK" altLang="en-US" sz="1600" dirty="0">
              <a:solidFill>
                <a:schemeClr val="bg1"/>
              </a:solidFill>
            </a:endParaRPr>
          </a:p>
        </p:txBody>
      </p:sp>
      <p:sp>
        <p:nvSpPr>
          <p:cNvPr id="37" name="圆角矩形 3"/>
          <p:cNvSpPr/>
          <p:nvPr>
            <p:custDataLst>
              <p:tags r:id="rId2"/>
            </p:custDataLst>
          </p:nvPr>
        </p:nvSpPr>
        <p:spPr>
          <a:xfrm>
            <a:off x="328809" y="2930115"/>
            <a:ext cx="2614571" cy="1195201"/>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a:solidFill>
                  <a:schemeClr val="bg1"/>
                </a:solidFill>
                <a:latin typeface="Arial" panose="020B0604020202020204" pitchFamily="34" charset="0"/>
                <a:ea typeface="微软雅黑" panose="020B0503020204020204" charset="-122"/>
                <a:cs typeface="Arial" panose="020B0604020202020204" pitchFamily="34" charset="0"/>
              </a:rPr>
              <a:t>Distributed Kalman filter for low obvservability</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38" name="圆角矩形 4"/>
          <p:cNvSpPr/>
          <p:nvPr>
            <p:custDataLst>
              <p:tags r:id="rId3"/>
            </p:custDataLst>
          </p:nvPr>
        </p:nvSpPr>
        <p:spPr>
          <a:xfrm>
            <a:off x="4597278" y="2940450"/>
            <a:ext cx="2997444" cy="120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a:solidFill>
                  <a:schemeClr val="bg1"/>
                </a:solidFill>
                <a:latin typeface="Arial" panose="020B0604020202020204" pitchFamily="34" charset="0"/>
                <a:ea typeface="微软雅黑" panose="020B0503020204020204" charset="-122"/>
                <a:cs typeface="Arial" panose="020B0604020202020204" pitchFamily="34" charset="0"/>
              </a:rPr>
              <a:t>Distributed Kalman filter for sensor heterogeneity</a:t>
            </a:r>
            <a:endParaRPr lang="en-US" altLang="zh-CN" sz="1400" b="1" dirty="0">
              <a:latin typeface="Arial" panose="020B0604020202020204" pitchFamily="34" charset="0"/>
              <a:cs typeface="Arial" panose="020B0604020202020204" pitchFamily="34" charset="0"/>
            </a:endParaRPr>
          </a:p>
        </p:txBody>
      </p:sp>
      <p:sp>
        <p:nvSpPr>
          <p:cNvPr id="39" name="圆角矩形 5"/>
          <p:cNvSpPr/>
          <p:nvPr>
            <p:custDataLst>
              <p:tags r:id="rId4"/>
            </p:custDataLst>
          </p:nvPr>
        </p:nvSpPr>
        <p:spPr>
          <a:xfrm>
            <a:off x="8832000" y="2928425"/>
            <a:ext cx="3168000"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endParaRPr lang="en-US" altLang="zh-CN" sz="1400" b="1">
              <a:solidFill>
                <a:schemeClr val="bg1"/>
              </a:solidFill>
              <a:latin typeface="Arial" panose="020B0604020202020204" pitchFamily="34" charset="0"/>
              <a:ea typeface="微软雅黑" panose="020B0503020204020204" charset="-122"/>
              <a:cs typeface="Arial" panose="020B0604020202020204" pitchFamily="34" charset="0"/>
            </a:endParaRPr>
          </a:p>
          <a:p>
            <a:pPr algn="ctr">
              <a:lnSpc>
                <a:spcPct val="150000"/>
              </a:lnSpc>
            </a:pPr>
            <a:r>
              <a:rPr lang="en-US" altLang="zh-CN" sz="1400" b="1">
                <a:solidFill>
                  <a:schemeClr val="bg1"/>
                </a:solidFill>
                <a:latin typeface="Arial" panose="020B0604020202020204" pitchFamily="34" charset="0"/>
                <a:ea typeface="微软雅黑" panose="020B0503020204020204" charset="-122"/>
                <a:cs typeface="Arial" panose="020B0604020202020204" pitchFamily="34" charset="0"/>
              </a:rPr>
              <a:t>Distributed Kalman filter with linear/nonlinear fusion estimation</a:t>
            </a:r>
          </a:p>
          <a:p>
            <a:pPr algn="ctr">
              <a:lnSpc>
                <a:spcPct val="150000"/>
              </a:lnSpc>
            </a:pPr>
            <a:endParaRPr lang="en-US" altLang="zh-CN" sz="1400" b="1" dirty="0">
              <a:latin typeface="Arial" panose="020B0604020202020204" pitchFamily="34" charset="0"/>
              <a:cs typeface="Arial" panose="020B0604020202020204" pitchFamily="34" charset="0"/>
            </a:endParaRPr>
          </a:p>
        </p:txBody>
      </p:sp>
      <p:sp>
        <p:nvSpPr>
          <p:cNvPr id="40" name="圆角矩形 6"/>
          <p:cNvSpPr/>
          <p:nvPr>
            <p:custDataLst>
              <p:tags r:id="rId5"/>
            </p:custDataLst>
          </p:nvPr>
        </p:nvSpPr>
        <p:spPr>
          <a:xfrm>
            <a:off x="6724681" y="4812210"/>
            <a:ext cx="3953629" cy="1191588"/>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endParaRPr lang="en-US" altLang="zh-CN" sz="1400" b="1">
              <a:latin typeface="Arial" panose="020B0604020202020204" pitchFamily="34" charset="0"/>
              <a:cs typeface="Arial" panose="020B0604020202020204" pitchFamily="34" charset="0"/>
            </a:endParaRPr>
          </a:p>
          <a:p>
            <a:pPr algn="ctr">
              <a:lnSpc>
                <a:spcPct val="150000"/>
              </a:lnSpc>
            </a:pPr>
            <a:r>
              <a:rPr lang="en-US" altLang="zh-CN" sz="1400" b="1">
                <a:latin typeface="Arial" panose="020B0604020202020204" pitchFamily="34" charset="0"/>
                <a:cs typeface="Arial" panose="020B0604020202020204" pitchFamily="34" charset="0"/>
              </a:rPr>
              <a:t>Robust observer for external perturbations and nonlinear unmodeled dynamics</a:t>
            </a:r>
          </a:p>
          <a:p>
            <a:pPr algn="ctr">
              <a:lnSpc>
                <a:spcPct val="150000"/>
              </a:lnSpc>
            </a:pP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mc:AlternateContent xmlns:mc="http://schemas.openxmlformats.org/markup-compatibility/2006">
        <mc:Choice xmlns:a14="http://schemas.microsoft.com/office/drawing/2010/main" Requires="a14">
          <p:sp>
            <p:nvSpPr>
              <p:cNvPr id="41" name="圆角矩形 7"/>
              <p:cNvSpPr/>
              <p:nvPr>
                <p:custDataLst>
                  <p:tags r:id="rId6"/>
                </p:custDataLst>
              </p:nvPr>
            </p:nvSpPr>
            <p:spPr>
              <a:xfrm>
                <a:off x="1636095" y="4850204"/>
                <a:ext cx="3547319"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14:m>
                  <m:oMath xmlns:m="http://schemas.openxmlformats.org/officeDocument/2006/math">
                    <m:sSub>
                      <m:sSubPr>
                        <m:ctrlPr>
                          <a:rPr lang="en-US" altLang="zh-CN" sz="1400" b="1" i="1" smtClean="0">
                            <a:solidFill>
                              <a:schemeClr val="bg1"/>
                            </a:solidFill>
                            <a:latin typeface="Cambria Math" panose="02040503050406030204" pitchFamily="18" charset="0"/>
                            <a:ea typeface="微软雅黑" panose="020B0503020204020204" charset="-122"/>
                            <a:cs typeface="Arial" panose="020B0604020202020204" pitchFamily="34" charset="0"/>
                          </a:rPr>
                        </m:ctrlPr>
                      </m:sSubPr>
                      <m:e>
                        <m:r>
                          <a:rPr lang="en-US" altLang="zh-CN" sz="1400" b="1" i="1">
                            <a:solidFill>
                              <a:schemeClr val="bg1"/>
                            </a:solidFill>
                            <a:latin typeface="Cambria Math" panose="02040503050406030204" pitchFamily="18" charset="0"/>
                            <a:ea typeface="微软雅黑" panose="020B0503020204020204" charset="-122"/>
                            <a:cs typeface="Arial" panose="020B0604020202020204" pitchFamily="34" charset="0"/>
                          </a:rPr>
                          <m:t>𝑯</m:t>
                        </m:r>
                      </m:e>
                      <m:sub>
                        <m:r>
                          <a:rPr lang="en-US" altLang="zh-CN" sz="1400" b="1"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ub>
                    </m:sSub>
                  </m:oMath>
                </a14:m>
                <a:r>
                  <a:rPr lang="en-US" altLang="zh-CN" sz="1400" b="1">
                    <a:solidFill>
                      <a:schemeClr val="bg1"/>
                    </a:solidFill>
                    <a:latin typeface="Arial" panose="020B0604020202020204" pitchFamily="34" charset="0"/>
                    <a:ea typeface="微软雅黑" panose="020B0503020204020204" charset="-122"/>
                    <a:cs typeface="Arial" panose="020B0604020202020204" pitchFamily="34" charset="0"/>
                  </a:rPr>
                  <a:t>observer design for Predefined performance</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mc:Choice>
        <mc:Fallback>
          <p:sp>
            <p:nvSpPr>
              <p:cNvPr id="41" name="圆角矩形 7"/>
              <p:cNvSpPr>
                <a:spLocks noRot="1" noChangeAspect="1" noMove="1" noResize="1" noEditPoints="1" noAdjustHandles="1" noChangeArrowheads="1" noChangeShapeType="1" noTextEdit="1"/>
              </p:cNvSpPr>
              <p:nvPr>
                <p:custDataLst>
                  <p:tags r:id="rId6"/>
                </p:custDataLst>
              </p:nvPr>
            </p:nvSpPr>
            <p:spPr>
              <a:xfrm>
                <a:off x="1636095" y="4850204"/>
                <a:ext cx="3547319" cy="1154977"/>
              </a:xfrm>
              <a:prstGeom prst="roundRect">
                <a:avLst/>
              </a:prstGeom>
              <a:blipFill>
                <a:blip r:embed="rId14"/>
                <a:stretch>
                  <a:fillRect/>
                </a:stretch>
              </a:blipFill>
            </p:spPr>
            <p:txBody>
              <a:bodyPr/>
              <a:lstStyle/>
              <a:p>
                <a:r>
                  <a:rPr lang="zh-CN" altLang="en-US">
                    <a:noFill/>
                  </a:rPr>
                  <a:t> </a:t>
                </a:r>
              </a:p>
            </p:txBody>
          </p:sp>
        </mc:Fallback>
      </mc:AlternateContent>
      <p:sp>
        <p:nvSpPr>
          <p:cNvPr id="42" name="文本框 41"/>
          <p:cNvSpPr txBox="1"/>
          <p:nvPr>
            <p:custDataLst>
              <p:tags r:id="rId7"/>
            </p:custDataLst>
          </p:nvPr>
        </p:nvSpPr>
        <p:spPr>
          <a:xfrm>
            <a:off x="1507230" y="2449538"/>
            <a:ext cx="421958" cy="330518"/>
          </a:xfrm>
          <a:prstGeom prst="rect">
            <a:avLst/>
          </a:prstGeom>
          <a:noFill/>
        </p:spPr>
        <p:txBody>
          <a:bodyPr wrap="none" rtlCol="0" anchor="t">
            <a:noAutofit/>
          </a:bodyPr>
          <a:lstStyle/>
          <a:p>
            <a:r>
              <a:rPr lang="zh-CN" altLang="en-US" b="1" dirty="0">
                <a:latin typeface="Calibri" panose="020F0502020204030204" charset="0"/>
              </a:rPr>
              <a:t>①</a:t>
            </a:r>
          </a:p>
        </p:txBody>
      </p:sp>
      <p:sp>
        <p:nvSpPr>
          <p:cNvPr id="43" name="文本框 42"/>
          <p:cNvSpPr txBox="1"/>
          <p:nvPr>
            <p:custDataLst>
              <p:tags r:id="rId8"/>
            </p:custDataLst>
          </p:nvPr>
        </p:nvSpPr>
        <p:spPr>
          <a:xfrm>
            <a:off x="5888251" y="2431387"/>
            <a:ext cx="415498" cy="369332"/>
          </a:xfrm>
          <a:prstGeom prst="rect">
            <a:avLst/>
          </a:prstGeom>
          <a:noFill/>
        </p:spPr>
        <p:txBody>
          <a:bodyPr wrap="none" rtlCol="0" anchor="t">
            <a:spAutoFit/>
          </a:bodyPr>
          <a:lstStyle/>
          <a:p>
            <a:r>
              <a:rPr lang="zh-CN" altLang="en-US" b="1" dirty="0">
                <a:latin typeface="Calibri" panose="020F0502020204030204" charset="0"/>
              </a:rPr>
              <a:t>②</a:t>
            </a:r>
          </a:p>
        </p:txBody>
      </p:sp>
      <p:sp>
        <p:nvSpPr>
          <p:cNvPr id="44" name="文本框 43"/>
          <p:cNvSpPr txBox="1"/>
          <p:nvPr>
            <p:custDataLst>
              <p:tags r:id="rId9"/>
            </p:custDataLst>
          </p:nvPr>
        </p:nvSpPr>
        <p:spPr>
          <a:xfrm>
            <a:off x="10262812" y="2431387"/>
            <a:ext cx="415498" cy="369332"/>
          </a:xfrm>
          <a:prstGeom prst="rect">
            <a:avLst/>
          </a:prstGeom>
          <a:noFill/>
        </p:spPr>
        <p:txBody>
          <a:bodyPr wrap="none" rtlCol="0" anchor="t">
            <a:spAutoFit/>
          </a:bodyPr>
          <a:lstStyle/>
          <a:p>
            <a:r>
              <a:rPr lang="zh-CN" altLang="en-US" b="1" dirty="0">
                <a:latin typeface="Calibri" panose="020F0502020204030204" charset="0"/>
              </a:rPr>
              <a:t>③</a:t>
            </a:r>
          </a:p>
        </p:txBody>
      </p:sp>
      <p:sp>
        <p:nvSpPr>
          <p:cNvPr id="45" name="文本框 44"/>
          <p:cNvSpPr txBox="1"/>
          <p:nvPr>
            <p:custDataLst>
              <p:tags r:id="rId10"/>
            </p:custDataLst>
          </p:nvPr>
        </p:nvSpPr>
        <p:spPr>
          <a:xfrm>
            <a:off x="3202005" y="4383869"/>
            <a:ext cx="415498" cy="369332"/>
          </a:xfrm>
          <a:prstGeom prst="rect">
            <a:avLst/>
          </a:prstGeom>
          <a:noFill/>
        </p:spPr>
        <p:txBody>
          <a:bodyPr wrap="none" rtlCol="0" anchor="t">
            <a:spAutoFit/>
          </a:bodyPr>
          <a:lstStyle/>
          <a:p>
            <a:r>
              <a:rPr lang="zh-CN" altLang="en-US" b="1" dirty="0">
                <a:latin typeface="Calibri" panose="020F0502020204030204" charset="0"/>
              </a:rPr>
              <a:t>④</a:t>
            </a:r>
          </a:p>
        </p:txBody>
      </p:sp>
      <p:sp>
        <p:nvSpPr>
          <p:cNvPr id="46" name="文本框 45"/>
          <p:cNvSpPr txBox="1"/>
          <p:nvPr>
            <p:custDataLst>
              <p:tags r:id="rId11"/>
            </p:custDataLst>
          </p:nvPr>
        </p:nvSpPr>
        <p:spPr>
          <a:xfrm>
            <a:off x="8624251" y="4356555"/>
            <a:ext cx="415498" cy="369332"/>
          </a:xfrm>
          <a:prstGeom prst="rect">
            <a:avLst/>
          </a:prstGeom>
          <a:noFill/>
        </p:spPr>
        <p:txBody>
          <a:bodyPr wrap="none" rtlCol="0" anchor="t">
            <a:spAutoFit/>
          </a:bodyPr>
          <a:lstStyle/>
          <a:p>
            <a:r>
              <a:rPr lang="zh-CN" altLang="en-US" b="1" dirty="0">
                <a:latin typeface="Calibri" panose="020F0502020204030204" charset="0"/>
              </a:rPr>
              <a:t>⑤</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Rectangle 2"/>
          <p:cNvSpPr>
            <a:spLocks noChangeArrowheads="1"/>
          </p:cNvSpPr>
          <p:nvPr/>
        </p:nvSpPr>
        <p:spPr bwMode="auto">
          <a:xfrm>
            <a:off x="437789" y="1528946"/>
            <a:ext cx="27782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a:t>
            </a:fld>
            <a:endParaRPr lang="zh-HK" altLang="en-US" sz="1600" dirty="0">
              <a:solidFill>
                <a:schemeClr val="bg1"/>
              </a:solidFill>
            </a:endParaRPr>
          </a:p>
        </p:txBody>
      </p:sp>
      <p:sp>
        <p:nvSpPr>
          <p:cNvPr id="4" name="文本框 3"/>
          <p:cNvSpPr txBox="1"/>
          <p:nvPr/>
        </p:nvSpPr>
        <p:spPr>
          <a:xfrm>
            <a:off x="163669" y="3059668"/>
            <a:ext cx="1876125" cy="369332"/>
          </a:xfrm>
          <a:prstGeom prst="rect">
            <a:avLst/>
          </a:prstGeom>
          <a:noFill/>
        </p:spPr>
        <p:txBody>
          <a:bodyPr wrap="square">
            <a:spAutoFit/>
          </a:bodyPr>
          <a:lstStyle/>
          <a:p>
            <a:r>
              <a:rPr lang="zh-CN" altLang="en-US">
                <a:latin typeface="Times New Roman" panose="02020603050405020304" pitchFamily="18" charset="0"/>
                <a:cs typeface="Times New Roman" panose="02020603050405020304" pitchFamily="18" charset="0"/>
              </a:rPr>
              <a:t>Among them:</a:t>
            </a:r>
          </a:p>
        </p:txBody>
      </p:sp>
      <p:pic>
        <p:nvPicPr>
          <p:cNvPr id="6" name="图片 5"/>
          <p:cNvPicPr>
            <a:picLocks noChangeAspect="1"/>
          </p:cNvPicPr>
          <p:nvPr/>
        </p:nvPicPr>
        <p:blipFill>
          <a:blip r:embed="rId3"/>
          <a:stretch>
            <a:fillRect/>
          </a:stretch>
        </p:blipFill>
        <p:spPr>
          <a:xfrm>
            <a:off x="264000" y="3469030"/>
            <a:ext cx="5167340" cy="1556688"/>
          </a:xfrm>
          <a:prstGeom prst="rect">
            <a:avLst/>
          </a:prstGeom>
        </p:spPr>
      </p:pic>
      <p:pic>
        <p:nvPicPr>
          <p:cNvPr id="7" name="图片 6"/>
          <p:cNvPicPr>
            <a:picLocks noChangeAspect="1"/>
          </p:cNvPicPr>
          <p:nvPr/>
        </p:nvPicPr>
        <p:blipFill>
          <a:blip r:embed="rId4"/>
          <a:srcRect b="55243"/>
          <a:stretch>
            <a:fillRect/>
          </a:stretch>
        </p:blipFill>
        <p:spPr>
          <a:xfrm>
            <a:off x="143344" y="775940"/>
            <a:ext cx="5359996" cy="2266423"/>
          </a:xfrm>
          <a:prstGeom prst="rect">
            <a:avLst/>
          </a:prstGeom>
        </p:spPr>
      </p:pic>
      <p:pic>
        <p:nvPicPr>
          <p:cNvPr id="13" name="图片 12"/>
          <p:cNvPicPr>
            <a:picLocks noChangeAspect="1"/>
          </p:cNvPicPr>
          <p:nvPr/>
        </p:nvPicPr>
        <p:blipFill>
          <a:blip r:embed="rId5"/>
          <a:stretch>
            <a:fillRect/>
          </a:stretch>
        </p:blipFill>
        <p:spPr>
          <a:xfrm>
            <a:off x="406064" y="5117458"/>
            <a:ext cx="2460412" cy="353289"/>
          </a:xfrm>
          <a:prstGeom prst="rect">
            <a:avLst/>
          </a:prstGeom>
        </p:spPr>
      </p:pic>
      <mc:AlternateContent xmlns:mc="http://schemas.openxmlformats.org/markup-compatibility/2006" xmlns:a14="http://schemas.microsoft.com/office/drawing/2010/main">
        <mc:Choice Requires="a14">
          <p:sp>
            <p:nvSpPr>
              <p:cNvPr id="16" name="文本框 15"/>
              <p:cNvSpPr txBox="1"/>
              <p:nvPr/>
            </p:nvSpPr>
            <p:spPr>
              <a:xfrm>
                <a:off x="367964" y="5603751"/>
                <a:ext cx="4216036" cy="400110"/>
              </a:xfrm>
              <a:prstGeom prst="rect">
                <a:avLst/>
              </a:prstGeom>
              <a:noFill/>
            </p:spPr>
            <p:txBody>
              <a:bodyPr wrap="square">
                <a:spAutoFit/>
              </a:bodyPr>
              <a:lstStyle/>
              <a:p>
                <a14:m>
                  <m:oMath xmlns:m="http://schemas.openxmlformats.org/officeDocument/2006/math">
                    <m:sSub>
                      <m:sSubPr>
                        <m:ctrlPr>
                          <a:rPr lang="en-US" altLang="zh-CN" sz="2000" i="1" smtClean="0">
                            <a:solidFill>
                              <a:srgbClr val="000000"/>
                            </a:solidFill>
                            <a:effectLst/>
                            <a:latin typeface="Cambria Math" panose="02040503050406030204" pitchFamily="18" charset="0"/>
                            <a:cs typeface="Times New Roman" panose="02020603050405020304" pitchFamily="18" charset="0"/>
                          </a:rPr>
                        </m:ctrlPr>
                      </m:sSubPr>
                      <m:e>
                        <m:r>
                          <a:rPr lang="en-US" altLang="zh-CN" sz="2000" b="0" i="1" smtClean="0">
                            <a:solidFill>
                              <a:srgbClr val="000000"/>
                            </a:solidFill>
                            <a:effectLst/>
                            <a:latin typeface="Cambria Math" panose="02040503050406030204" pitchFamily="18" charset="0"/>
                            <a:cs typeface="Times New Roman" panose="02020603050405020304" pitchFamily="18" charset="0"/>
                          </a:rPr>
                          <m:t>𝑁</m:t>
                        </m:r>
                      </m:e>
                      <m:sub>
                        <m:r>
                          <a:rPr lang="en-US" altLang="zh-CN" sz="2000" b="0" i="1" smtClean="0">
                            <a:solidFill>
                              <a:srgbClr val="000000"/>
                            </a:solidFill>
                            <a:effectLst/>
                            <a:latin typeface="Cambria Math" panose="02040503050406030204" pitchFamily="18" charset="0"/>
                            <a:cs typeface="Times New Roman" panose="02020603050405020304" pitchFamily="18" charset="0"/>
                          </a:rPr>
                          <m:t>𝑖</m:t>
                        </m:r>
                      </m:sub>
                    </m:sSub>
                    <m:r>
                      <a:rPr lang="en-US" altLang="zh-CN" sz="2000" b="0" i="1" smtClean="0">
                        <a:solidFill>
                          <a:srgbClr val="000000"/>
                        </a:solidFill>
                        <a:effectLst/>
                        <a:latin typeface="Cambria Math" panose="02040503050406030204" pitchFamily="18" charset="0"/>
                        <a:cs typeface="Times New Roman" panose="02020603050405020304" pitchFamily="18" charset="0"/>
                      </a:rPr>
                      <m:t>(</m:t>
                    </m:r>
                    <m:r>
                      <a:rPr lang="en-US" altLang="zh-CN" sz="2000" b="0" i="1" smtClean="0">
                        <a:solidFill>
                          <a:srgbClr val="000000"/>
                        </a:solidFill>
                        <a:effectLst/>
                        <a:latin typeface="Cambria Math" panose="02040503050406030204" pitchFamily="18" charset="0"/>
                        <a:cs typeface="Times New Roman" panose="02020603050405020304" pitchFamily="18" charset="0"/>
                      </a:rPr>
                      <m:t>𝑟</m:t>
                    </m:r>
                    <m:r>
                      <a:rPr lang="en-US" altLang="zh-CN" sz="2000" b="0" i="1" smtClean="0">
                        <a:solidFill>
                          <a:srgbClr val="000000"/>
                        </a:solidFill>
                        <a:effectLst/>
                        <a:latin typeface="Cambria Math" panose="02040503050406030204" pitchFamily="18" charset="0"/>
                        <a:cs typeface="Times New Roman" panose="02020603050405020304" pitchFamily="18" charset="0"/>
                      </a:rPr>
                      <m:t>)</m:t>
                    </m:r>
                  </m:oMath>
                </a14:m>
                <a:r>
                  <a:rPr lang="en-US" altLang="zh-CN" sz="2000" i="1">
                    <a:solidFill>
                      <a:srgbClr val="000000"/>
                    </a:solidFill>
                    <a:effectLst/>
                    <a:latin typeface="Times New Roman" panose="02020603050405020304" pitchFamily="18" charset="0"/>
                    <a:cs typeface="Times New Roman" panose="02020603050405020304" pitchFamily="18" charset="0"/>
                  </a:rPr>
                  <a:t> is the r-th element of the set </a:t>
                </a:r>
                <a14:m>
                  <m:oMath xmlns:m="http://schemas.openxmlformats.org/officeDocument/2006/math">
                    <m:sSub>
                      <m:sSubPr>
                        <m:ctrlPr>
                          <a:rPr lang="en-US" altLang="zh-CN" sz="2000" i="1" smtClean="0">
                            <a:solidFill>
                              <a:srgbClr val="000000"/>
                            </a:solidFill>
                            <a:effectLst/>
                            <a:latin typeface="Cambria Math" panose="02040503050406030204" pitchFamily="18" charset="0"/>
                            <a:cs typeface="Times New Roman" panose="02020603050405020304" pitchFamily="18" charset="0"/>
                          </a:rPr>
                        </m:ctrlPr>
                      </m:sSubPr>
                      <m:e>
                        <m:r>
                          <a:rPr lang="en-US" altLang="zh-CN" sz="2000" b="0" i="1" smtClean="0">
                            <a:solidFill>
                              <a:srgbClr val="000000"/>
                            </a:solidFill>
                            <a:effectLst/>
                            <a:latin typeface="Cambria Math" panose="02040503050406030204" pitchFamily="18" charset="0"/>
                            <a:cs typeface="Times New Roman" panose="02020603050405020304" pitchFamily="18" charset="0"/>
                          </a:rPr>
                          <m:t>𝑁</m:t>
                        </m:r>
                      </m:e>
                      <m:sub>
                        <m:r>
                          <a:rPr lang="en-US" altLang="zh-CN" sz="2000" b="0" i="1" smtClean="0">
                            <a:solidFill>
                              <a:srgbClr val="000000"/>
                            </a:solidFill>
                            <a:effectLst/>
                            <a:latin typeface="Cambria Math" panose="02040503050406030204" pitchFamily="18" charset="0"/>
                            <a:cs typeface="Times New Roman" panose="02020603050405020304" pitchFamily="18" charset="0"/>
                          </a:rPr>
                          <m:t>𝑖</m:t>
                        </m:r>
                      </m:sub>
                    </m:sSub>
                  </m:oMath>
                </a14:m>
                <a:endParaRPr lang="zh-CN" altLang="en-US" sz="2000" i="1">
                  <a:latin typeface="Times New Roman" panose="02020603050405020304" pitchFamily="18" charset="0"/>
                  <a:cs typeface="Times New Roman" panose="02020603050405020304" pitchFamily="18" charset="0"/>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367964" y="5603751"/>
                <a:ext cx="4216036" cy="400110"/>
              </a:xfrm>
              <a:prstGeom prst="rect">
                <a:avLst/>
              </a:prstGeom>
              <a:blipFill rotWithShape="1">
                <a:blip r:embed="rId6"/>
                <a:stretch>
                  <a:fillRect l="-7" t="-128" r="14" b="143"/>
                </a:stretch>
              </a:blipFill>
            </p:spPr>
            <p:txBody>
              <a:bodyPr/>
              <a:lstStyle/>
              <a:p>
                <a:r>
                  <a:rPr lang="zh-CN" altLang="en-US">
                    <a:noFill/>
                  </a:rPr>
                  <a:t> </a:t>
                </a:r>
              </a:p>
            </p:txBody>
          </p:sp>
        </mc:Fallback>
      </mc:AlternateContent>
      <p:sp>
        <p:nvSpPr>
          <p:cNvPr id="17" name="文本框 16"/>
          <p:cNvSpPr txBox="1"/>
          <p:nvPr/>
        </p:nvSpPr>
        <p:spPr>
          <a:xfrm>
            <a:off x="6075306" y="693000"/>
            <a:ext cx="697627" cy="400110"/>
          </a:xfrm>
          <a:prstGeom prst="rect">
            <a:avLst/>
          </a:prstGeom>
          <a:noFill/>
        </p:spPr>
        <p:txBody>
          <a:bodyPr wrap="none" rtlCol="0">
            <a:spAutoFit/>
          </a:bodyPr>
          <a:lstStyle/>
          <a:p>
            <a:r>
              <a:rPr lang="zh-CN" altLang="en-US" sz="2000" b="1">
                <a:latin typeface="微软雅黑" panose="020B0503020204020204" charset="-122"/>
                <a:ea typeface="微软雅黑" panose="020B0503020204020204" charset="-122"/>
              </a:rPr>
              <a:t>注：</a:t>
            </a:r>
          </a:p>
        </p:txBody>
      </p:sp>
      <p:pic>
        <p:nvPicPr>
          <p:cNvPr id="22" name="图片 21"/>
          <p:cNvPicPr>
            <a:picLocks noChangeAspect="1"/>
          </p:cNvPicPr>
          <p:nvPr/>
        </p:nvPicPr>
        <p:blipFill>
          <a:blip r:embed="rId7"/>
          <a:stretch>
            <a:fillRect/>
          </a:stretch>
        </p:blipFill>
        <p:spPr>
          <a:xfrm>
            <a:off x="6312000" y="1193721"/>
            <a:ext cx="1121647" cy="1656849"/>
          </a:xfrm>
          <a:prstGeom prst="rect">
            <a:avLst/>
          </a:prstGeom>
        </p:spPr>
      </p:pic>
      <p:sp>
        <p:nvSpPr>
          <p:cNvPr id="23" name="文本框 22"/>
          <p:cNvSpPr txBox="1"/>
          <p:nvPr/>
        </p:nvSpPr>
        <p:spPr>
          <a:xfrm>
            <a:off x="7594446" y="1798965"/>
            <a:ext cx="4288353" cy="400110"/>
          </a:xfrm>
          <a:prstGeom prst="rect">
            <a:avLst/>
          </a:prstGeom>
          <a:noFill/>
        </p:spPr>
        <p:txBody>
          <a:bodyPr wrap="none" rtlCol="0">
            <a:spAutoFit/>
          </a:bodyPr>
          <a:lstStyle/>
          <a:p>
            <a:r>
              <a:rPr lang="zh-CN" altLang="en-US" sz="2000" b="1">
                <a:latin typeface="微软雅黑" panose="020B0503020204020204" charset="-122"/>
                <a:ea typeface="微软雅黑" panose="020B0503020204020204" charset="-122"/>
              </a:rPr>
              <a:t>表示各分布式滤波器的</a:t>
            </a:r>
            <a:r>
              <a:rPr lang="zh-CN" altLang="en-US" sz="2000" b="1">
                <a:solidFill>
                  <a:srgbClr val="FF0000"/>
                </a:solidFill>
                <a:latin typeface="微软雅黑" panose="020B0503020204020204" charset="-122"/>
                <a:ea typeface="微软雅黑" panose="020B0503020204020204" charset="-122"/>
              </a:rPr>
              <a:t>共识增益</a:t>
            </a:r>
            <a:r>
              <a:rPr lang="zh-CN" altLang="en-US" sz="2000" b="1">
                <a:latin typeface="微软雅黑" panose="020B0503020204020204" charset="-122"/>
                <a:ea typeface="微软雅黑" panose="020B0503020204020204" charset="-122"/>
              </a:rPr>
              <a:t>集合</a:t>
            </a:r>
          </a:p>
        </p:txBody>
      </p:sp>
      <p:pic>
        <p:nvPicPr>
          <p:cNvPr id="25" name="图片 24"/>
          <p:cNvPicPr>
            <a:picLocks noChangeAspect="1"/>
          </p:cNvPicPr>
          <p:nvPr/>
        </p:nvPicPr>
        <p:blipFill>
          <a:blip r:embed="rId8"/>
          <a:stretch>
            <a:fillRect/>
          </a:stretch>
        </p:blipFill>
        <p:spPr>
          <a:xfrm>
            <a:off x="6312000" y="3128997"/>
            <a:ext cx="355294" cy="368453"/>
          </a:xfrm>
          <a:prstGeom prst="rect">
            <a:avLst/>
          </a:prstGeom>
        </p:spPr>
      </p:pic>
      <mc:AlternateContent xmlns:mc="http://schemas.openxmlformats.org/markup-compatibility/2006" xmlns:a14="http://schemas.microsoft.com/office/drawing/2010/main">
        <mc:Choice Requires="a14">
          <p:sp>
            <p:nvSpPr>
              <p:cNvPr id="26" name="文本框 25"/>
              <p:cNvSpPr txBox="1"/>
              <p:nvPr/>
            </p:nvSpPr>
            <p:spPr>
              <a:xfrm>
                <a:off x="6689359" y="3032371"/>
                <a:ext cx="5502641" cy="961097"/>
              </a:xfrm>
              <a:prstGeom prst="rect">
                <a:avLst/>
              </a:prstGeom>
              <a:noFill/>
            </p:spPr>
            <p:txBody>
              <a:bodyPr wrap="square" rtlCol="0">
                <a:spAutoFit/>
              </a:bodyPr>
              <a:lstStyle/>
              <a:p>
                <a:pPr>
                  <a:lnSpc>
                    <a:spcPct val="150000"/>
                  </a:lnSpc>
                </a:pPr>
                <a:r>
                  <a:rPr lang="zh-CN" altLang="en-US" sz="2000" b="1">
                    <a:latin typeface="Times New Roman" panose="02020603050405020304" pitchFamily="18" charset="0"/>
                    <a:ea typeface="微软雅黑" panose="020B0503020204020204" charset="-122"/>
                    <a:cs typeface="Times New Roman" panose="02020603050405020304" pitchFamily="18" charset="0"/>
                  </a:rPr>
                  <a:t>表示对于分布式滤波器</a:t>
                </a:r>
                <a:r>
                  <a:rPr lang="en-US" altLang="zh-CN" sz="2000" b="1">
                    <a:latin typeface="Times New Roman" panose="02020603050405020304" pitchFamily="18" charset="0"/>
                    <a:ea typeface="微软雅黑" panose="020B0503020204020204" charset="-122"/>
                    <a:cs typeface="Times New Roman" panose="02020603050405020304" pitchFamily="18" charset="0"/>
                  </a:rPr>
                  <a:t>i</a:t>
                </a:r>
                <a:r>
                  <a:rPr lang="zh-CN" altLang="en-US" sz="2000" b="1">
                    <a:latin typeface="Times New Roman" panose="02020603050405020304" pitchFamily="18" charset="0"/>
                    <a:ea typeface="微软雅黑" panose="020B0503020204020204" charset="-122"/>
                    <a:cs typeface="Times New Roman" panose="02020603050405020304" pitchFamily="18" charset="0"/>
                  </a:rPr>
                  <a:t>，在</a:t>
                </a:r>
                <a:r>
                  <a:rPr lang="en-US" altLang="zh-CN" sz="2000" b="1">
                    <a:latin typeface="Times New Roman" panose="02020603050405020304" pitchFamily="18" charset="0"/>
                    <a:ea typeface="微软雅黑" panose="020B0503020204020204" charset="-122"/>
                    <a:cs typeface="Times New Roman" panose="02020603050405020304" pitchFamily="18" charset="0"/>
                  </a:rPr>
                  <a:t>i</a:t>
                </a:r>
                <a:r>
                  <a:rPr lang="zh-CN" altLang="en-US" sz="2000" b="1">
                    <a:latin typeface="Times New Roman" panose="02020603050405020304" pitchFamily="18" charset="0"/>
                    <a:ea typeface="微软雅黑" panose="020B0503020204020204" charset="-122"/>
                    <a:cs typeface="Times New Roman" panose="02020603050405020304" pitchFamily="18" charset="0"/>
                  </a:rPr>
                  <a:t>的</a:t>
                </a:r>
                <a:r>
                  <a:rPr lang="zh-CN" altLang="en-US" sz="2000" b="1">
                    <a:solidFill>
                      <a:srgbClr val="FF0000"/>
                    </a:solidFill>
                    <a:latin typeface="Times New Roman" panose="02020603050405020304" pitchFamily="18" charset="0"/>
                    <a:ea typeface="微软雅黑" panose="020B0503020204020204" charset="-122"/>
                    <a:cs typeface="Times New Roman" panose="02020603050405020304" pitchFamily="18" charset="0"/>
                  </a:rPr>
                  <a:t>邻居集</a:t>
                </a:r>
                <a14:m>
                  <m:oMath xmlns:m="http://schemas.openxmlformats.org/officeDocument/2006/math">
                    <m:sSub>
                      <m:sSubPr>
                        <m:ctrlPr>
                          <a:rPr lang="en-US" altLang="zh-CN" sz="2000" b="1" i="1" smtClean="0">
                            <a:latin typeface="Cambria Math" panose="02040503050406030204" pitchFamily="18" charset="0"/>
                            <a:ea typeface="微软雅黑" panose="020B0503020204020204" charset="-122"/>
                          </a:rPr>
                        </m:ctrlPr>
                      </m:sSubPr>
                      <m:e>
                        <m:r>
                          <a:rPr lang="en-US" altLang="zh-CN" sz="2000" b="1" i="1" smtClean="0">
                            <a:latin typeface="Cambria Math" panose="02040503050406030204" pitchFamily="18" charset="0"/>
                            <a:ea typeface="微软雅黑" panose="020B0503020204020204" charset="-122"/>
                          </a:rPr>
                          <m:t>𝑵</m:t>
                        </m:r>
                      </m:e>
                      <m:sub>
                        <m:r>
                          <a:rPr lang="en-US" altLang="zh-CN" sz="2000" b="1" i="1" smtClean="0">
                            <a:latin typeface="Cambria Math" panose="02040503050406030204" pitchFamily="18" charset="0"/>
                            <a:ea typeface="微软雅黑" panose="020B0503020204020204" charset="-122"/>
                          </a:rPr>
                          <m:t>𝒊</m:t>
                        </m:r>
                      </m:sub>
                    </m:sSub>
                  </m:oMath>
                </a14:m>
                <a:r>
                  <a:rPr lang="zh-CN" altLang="en-US" sz="2000" b="1">
                    <a:latin typeface="Times New Roman" panose="02020603050405020304" pitchFamily="18" charset="0"/>
                    <a:ea typeface="微软雅黑" panose="020B0503020204020204" charset="-122"/>
                    <a:cs typeface="Times New Roman" panose="02020603050405020304" pitchFamily="18" charset="0"/>
                  </a:rPr>
                  <a:t>中的</a:t>
                </a:r>
                <a:endParaRPr lang="en-US" altLang="zh-CN" sz="2000" b="1">
                  <a:latin typeface="Times New Roman" panose="02020603050405020304" pitchFamily="18" charset="0"/>
                  <a:ea typeface="微软雅黑" panose="020B0503020204020204" charset="-122"/>
                  <a:cs typeface="Times New Roman" panose="02020603050405020304" pitchFamily="18" charset="0"/>
                </a:endParaRPr>
              </a:p>
              <a:p>
                <a:pPr>
                  <a:lnSpc>
                    <a:spcPct val="150000"/>
                  </a:lnSpc>
                </a:pPr>
                <a:r>
                  <a:rPr lang="zh-CN" altLang="en-US" sz="2000" b="1">
                    <a:latin typeface="Times New Roman" panose="02020603050405020304" pitchFamily="18" charset="0"/>
                    <a:ea typeface="微软雅黑" panose="020B0503020204020204" charset="-122"/>
                    <a:cs typeface="Times New Roman" panose="02020603050405020304" pitchFamily="18" charset="0"/>
                  </a:rPr>
                  <a:t>第</a:t>
                </a:r>
                <a:r>
                  <a:rPr lang="en-US" altLang="zh-CN" sz="2000" b="1">
                    <a:latin typeface="Times New Roman" panose="02020603050405020304" pitchFamily="18" charset="0"/>
                    <a:ea typeface="微软雅黑" panose="020B0503020204020204" charset="-122"/>
                    <a:cs typeface="Times New Roman" panose="02020603050405020304" pitchFamily="18" charset="0"/>
                  </a:rPr>
                  <a:t>r</a:t>
                </a:r>
                <a:r>
                  <a:rPr lang="zh-CN" altLang="en-US" sz="2000" b="1">
                    <a:latin typeface="Times New Roman" panose="02020603050405020304" pitchFamily="18" charset="0"/>
                    <a:ea typeface="微软雅黑" panose="020B0503020204020204" charset="-122"/>
                    <a:cs typeface="Times New Roman" panose="02020603050405020304" pitchFamily="18" charset="0"/>
                  </a:rPr>
                  <a:t>个分布式滤波器对</a:t>
                </a:r>
                <a:r>
                  <a:rPr lang="en-US" altLang="zh-CN" sz="2000" b="1">
                    <a:latin typeface="Times New Roman" panose="02020603050405020304" pitchFamily="18" charset="0"/>
                    <a:ea typeface="微软雅黑" panose="020B0503020204020204" charset="-122"/>
                    <a:cs typeface="Times New Roman" panose="02020603050405020304" pitchFamily="18" charset="0"/>
                  </a:rPr>
                  <a:t>i</a:t>
                </a:r>
                <a:r>
                  <a:rPr lang="zh-CN" altLang="en-US" sz="2000" b="1">
                    <a:latin typeface="Times New Roman" panose="02020603050405020304" pitchFamily="18" charset="0"/>
                    <a:ea typeface="微软雅黑" panose="020B0503020204020204" charset="-122"/>
                    <a:cs typeface="Times New Roman" panose="02020603050405020304" pitchFamily="18" charset="0"/>
                  </a:rPr>
                  <a:t>提供估计信息的</a:t>
                </a:r>
                <a:r>
                  <a:rPr lang="zh-CN" altLang="en-US" sz="2000" b="1">
                    <a:solidFill>
                      <a:srgbClr val="FF0000"/>
                    </a:solidFill>
                    <a:latin typeface="Times New Roman" panose="02020603050405020304" pitchFamily="18" charset="0"/>
                    <a:ea typeface="微软雅黑" panose="020B0503020204020204" charset="-122"/>
                    <a:cs typeface="Times New Roman" panose="02020603050405020304" pitchFamily="18" charset="0"/>
                  </a:rPr>
                  <a:t>贡献</a:t>
                </a:r>
              </a:p>
            </p:txBody>
          </p:sp>
        </mc:Choice>
        <mc:Fallback xmlns="">
          <p:sp>
            <p:nvSpPr>
              <p:cNvPr id="26" name="文本框 25"/>
              <p:cNvSpPr txBox="1">
                <a:spLocks noRot="1" noChangeAspect="1" noMove="1" noResize="1" noEditPoints="1" noAdjustHandles="1" noChangeArrowheads="1" noChangeShapeType="1" noTextEdit="1"/>
              </p:cNvSpPr>
              <p:nvPr/>
            </p:nvSpPr>
            <p:spPr>
              <a:xfrm>
                <a:off x="6689359" y="3032371"/>
                <a:ext cx="5502641" cy="961097"/>
              </a:xfrm>
              <a:prstGeom prst="rect">
                <a:avLst/>
              </a:prstGeom>
              <a:blipFill>
                <a:blip r:embed="rId9"/>
                <a:stretch>
                  <a:fillRect l="-1107" b="-10127"/>
                </a:stretch>
              </a:blipFill>
            </p:spPr>
            <p:txBody>
              <a:bodyPr/>
              <a:lstStyle/>
              <a:p>
                <a:r>
                  <a:rPr lang="zh-CN" altLang="en-US">
                    <a:noFill/>
                  </a:rPr>
                  <a:t> </a:t>
                </a:r>
              </a:p>
            </p:txBody>
          </p:sp>
        </mc:Fallback>
      </mc:AlternateContent>
      <p:pic>
        <p:nvPicPr>
          <p:cNvPr id="28" name="图片 27"/>
          <p:cNvPicPr>
            <a:picLocks noChangeAspect="1"/>
          </p:cNvPicPr>
          <p:nvPr/>
        </p:nvPicPr>
        <p:blipFill>
          <a:blip r:embed="rId10"/>
          <a:stretch>
            <a:fillRect/>
          </a:stretch>
        </p:blipFill>
        <p:spPr>
          <a:xfrm>
            <a:off x="6382299" y="4282465"/>
            <a:ext cx="358171" cy="411516"/>
          </a:xfrm>
          <a:prstGeom prst="rect">
            <a:avLst/>
          </a:prstGeom>
        </p:spPr>
      </p:pic>
      <p:sp>
        <p:nvSpPr>
          <p:cNvPr id="29" name="文本框 28"/>
          <p:cNvSpPr txBox="1"/>
          <p:nvPr/>
        </p:nvSpPr>
        <p:spPr>
          <a:xfrm>
            <a:off x="6694306" y="4154548"/>
            <a:ext cx="5502641" cy="1422762"/>
          </a:xfrm>
          <a:prstGeom prst="rect">
            <a:avLst/>
          </a:prstGeom>
          <a:noFill/>
        </p:spPr>
        <p:txBody>
          <a:bodyPr wrap="square" rtlCol="0">
            <a:spAutoFit/>
          </a:bodyPr>
          <a:lstStyle/>
          <a:p>
            <a:pPr>
              <a:lnSpc>
                <a:spcPct val="150000"/>
              </a:lnSpc>
            </a:pPr>
            <a:r>
              <a:rPr lang="zh-CN" altLang="en-US" sz="2000" b="1">
                <a:latin typeface="Times New Roman" panose="02020603050405020304" pitchFamily="18" charset="0"/>
                <a:ea typeface="微软雅黑" panose="020B0503020204020204" charset="-122"/>
                <a:cs typeface="Times New Roman" panose="02020603050405020304" pitchFamily="18" charset="0"/>
              </a:rPr>
              <a:t>表示在对分布式滤波器</a:t>
            </a:r>
            <a:r>
              <a:rPr lang="en-US" altLang="zh-CN" sz="2000" b="1">
                <a:latin typeface="Times New Roman" panose="02020603050405020304" pitchFamily="18" charset="0"/>
                <a:ea typeface="微软雅黑" panose="020B0503020204020204" charset="-122"/>
                <a:cs typeface="Times New Roman" panose="02020603050405020304" pitchFamily="18" charset="0"/>
              </a:rPr>
              <a:t>i</a:t>
            </a:r>
            <a:r>
              <a:rPr lang="zh-CN" altLang="en-US" sz="2000" b="1">
                <a:latin typeface="Times New Roman" panose="02020603050405020304" pitchFamily="18" charset="0"/>
                <a:ea typeface="微软雅黑" panose="020B0503020204020204" charset="-122"/>
                <a:cs typeface="Times New Roman" panose="02020603050405020304" pitchFamily="18" charset="0"/>
              </a:rPr>
              <a:t>计算后验状态估计时的</a:t>
            </a:r>
            <a:r>
              <a:rPr lang="zh-CN" altLang="en-US" sz="2000" b="1">
                <a:solidFill>
                  <a:srgbClr val="FF0000"/>
                </a:solidFill>
                <a:latin typeface="Times New Roman" panose="02020603050405020304" pitchFamily="18" charset="0"/>
                <a:ea typeface="微软雅黑" panose="020B0503020204020204" charset="-122"/>
                <a:cs typeface="Times New Roman" panose="02020603050405020304" pitchFamily="18" charset="0"/>
              </a:rPr>
              <a:t>总不确定度</a:t>
            </a:r>
            <a:r>
              <a:rPr lang="zh-CN" altLang="en-US" sz="2000" b="1">
                <a:latin typeface="Times New Roman" panose="02020603050405020304" pitchFamily="18" charset="0"/>
                <a:ea typeface="微软雅黑" panose="020B0503020204020204" charset="-122"/>
                <a:cs typeface="Times New Roman" panose="02020603050405020304" pitchFamily="18" charset="0"/>
              </a:rPr>
              <a:t>（</a:t>
            </a:r>
            <a:r>
              <a:rPr lang="zh-CN" altLang="en-US" sz="2000" b="1">
                <a:solidFill>
                  <a:srgbClr val="FF0000"/>
                </a:solidFill>
                <a:latin typeface="Times New Roman" panose="02020603050405020304" pitchFamily="18" charset="0"/>
                <a:ea typeface="微软雅黑" panose="020B0503020204020204" charset="-122"/>
                <a:cs typeface="Times New Roman" panose="02020603050405020304" pitchFamily="18" charset="0"/>
              </a:rPr>
              <a:t>先验协方差</a:t>
            </a:r>
            <a:r>
              <a:rPr lang="zh-CN" altLang="en-US" sz="2000" b="1">
                <a:latin typeface="Times New Roman" panose="02020603050405020304" pitchFamily="18" charset="0"/>
                <a:ea typeface="微软雅黑" panose="020B0503020204020204" charset="-122"/>
                <a:cs typeface="Times New Roman" panose="02020603050405020304" pitchFamily="18" charset="0"/>
              </a:rPr>
              <a:t>与</a:t>
            </a:r>
            <a:r>
              <a:rPr lang="zh-CN" altLang="en-US" sz="2000" b="1">
                <a:solidFill>
                  <a:srgbClr val="FF0000"/>
                </a:solidFill>
                <a:latin typeface="Times New Roman" panose="02020603050405020304" pitchFamily="18" charset="0"/>
                <a:ea typeface="微软雅黑" panose="020B0503020204020204" charset="-122"/>
                <a:cs typeface="Times New Roman" panose="02020603050405020304" pitchFamily="18" charset="0"/>
              </a:rPr>
              <a:t>观测噪声</a:t>
            </a:r>
            <a:r>
              <a:rPr lang="zh-CN" altLang="en-US" sz="2000" b="1">
                <a:latin typeface="Times New Roman" panose="02020603050405020304" pitchFamily="18" charset="0"/>
                <a:ea typeface="微软雅黑" panose="020B0503020204020204" charset="-122"/>
                <a:cs typeface="Times New Roman" panose="02020603050405020304" pitchFamily="18" charset="0"/>
              </a:rPr>
              <a:t>共同的影响）</a:t>
            </a:r>
            <a:endParaRPr lang="en-US" altLang="zh-CN" sz="2000" b="1">
              <a:latin typeface="Times New Roman" panose="02020603050405020304" pitchFamily="18" charset="0"/>
              <a:ea typeface="微软雅黑" panose="020B0503020204020204" charset="-122"/>
              <a:cs typeface="Times New Roman" panose="02020603050405020304" pitchFamily="18" charset="0"/>
            </a:endParaRPr>
          </a:p>
        </p:txBody>
      </p:sp>
      <p:pic>
        <p:nvPicPr>
          <p:cNvPr id="12" name="图片 11">
            <a:extLst>
              <a:ext uri="{FF2B5EF4-FFF2-40B4-BE49-F238E27FC236}">
                <a16:creationId xmlns:a16="http://schemas.microsoft.com/office/drawing/2014/main" id="{09B805E6-4F40-E438-8F8C-FDC9C7768024}"/>
              </a:ext>
            </a:extLst>
          </p:cNvPr>
          <p:cNvPicPr>
            <a:picLocks noChangeAspect="1"/>
          </p:cNvPicPr>
          <p:nvPr/>
        </p:nvPicPr>
        <p:blipFill>
          <a:blip r:embed="rId11"/>
          <a:stretch>
            <a:fillRect/>
          </a:stretch>
        </p:blipFill>
        <p:spPr>
          <a:xfrm>
            <a:off x="6424119" y="5664279"/>
            <a:ext cx="1296000" cy="708480"/>
          </a:xfrm>
          <a:prstGeom prst="rect">
            <a:avLst/>
          </a:prstGeom>
        </p:spPr>
      </p:pic>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0B0AF-3725-74BF-6A00-DE657C0E6FD9}"/>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6BE188D7-DC94-511F-F6BA-9A6B6FB3D4A1}"/>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21CB3063-1867-62DF-5DBA-1C7FAEDAB423}"/>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F31B5C4-D177-30BC-19F4-BD0A37982102}"/>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100</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91BBB080-4D7F-4D16-CE0B-C067C5CA3245}"/>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985F4801-F370-E05D-5AD0-02F8B6103E5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5C4A7D49-6299-11C1-27BB-D97A6E8C022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977F34FA-98B1-5FD6-1804-E88085C75E74}"/>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100</a:t>
            </a:fld>
            <a:endParaRPr lang="zh-HK" altLang="en-US" sz="1600" dirty="0">
              <a:solidFill>
                <a:schemeClr val="bg1"/>
              </a:solidFill>
            </a:endParaRPr>
          </a:p>
        </p:txBody>
      </p:sp>
      <p:pic>
        <p:nvPicPr>
          <p:cNvPr id="3" name="图片 2">
            <a:extLst>
              <a:ext uri="{FF2B5EF4-FFF2-40B4-BE49-F238E27FC236}">
                <a16:creationId xmlns:a16="http://schemas.microsoft.com/office/drawing/2014/main" id="{11383AAF-EC7C-BE5D-117D-F10268D4B048}"/>
              </a:ext>
            </a:extLst>
          </p:cNvPr>
          <p:cNvPicPr>
            <a:picLocks noChangeAspect="1"/>
          </p:cNvPicPr>
          <p:nvPr/>
        </p:nvPicPr>
        <p:blipFill>
          <a:blip r:embed="rId3"/>
          <a:stretch>
            <a:fillRect/>
          </a:stretch>
        </p:blipFill>
        <p:spPr>
          <a:xfrm>
            <a:off x="912000" y="859175"/>
            <a:ext cx="6048000" cy="5139650"/>
          </a:xfrm>
          <a:prstGeom prst="rect">
            <a:avLst/>
          </a:prstGeom>
        </p:spPr>
      </p:pic>
    </p:spTree>
    <p:extLst>
      <p:ext uri="{BB962C8B-B14F-4D97-AF65-F5344CB8AC3E}">
        <p14:creationId xmlns:p14="http://schemas.microsoft.com/office/powerpoint/2010/main" val="3002077784"/>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101</a:t>
            </a:fld>
            <a:endParaRPr lang="zh-HK" altLang="en-US" sz="1600" dirty="0">
              <a:solidFill>
                <a:schemeClr val="bg1"/>
              </a:solidFill>
            </a:endParaRPr>
          </a:p>
        </p:txBody>
      </p:sp>
      <p:pic>
        <p:nvPicPr>
          <p:cNvPr id="21" name="图片 20"/>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p:cNvGrpSpPr/>
          <p:nvPr>
            <p:custDataLst>
              <p:tags r:id="rId1"/>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2"/>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3"/>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3" name="矩形 102"/>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t>102</a:t>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sp>
        <p:nvSpPr>
          <p:cNvPr id="3" name="文本框 2">
            <a:extLst>
              <a:ext uri="{FF2B5EF4-FFF2-40B4-BE49-F238E27FC236}">
                <a16:creationId xmlns:a16="http://schemas.microsoft.com/office/drawing/2014/main" id="{E8DF161F-A1B6-E686-1176-58A6C309E1B4}"/>
              </a:ext>
            </a:extLst>
          </p:cNvPr>
          <p:cNvSpPr txBox="1"/>
          <p:nvPr/>
        </p:nvSpPr>
        <p:spPr>
          <a:xfrm>
            <a:off x="95999" y="909000"/>
            <a:ext cx="11613725" cy="400110"/>
          </a:xfrm>
          <a:prstGeom prst="rect">
            <a:avLst/>
          </a:prstGeom>
          <a:noFill/>
        </p:spPr>
        <p:txBody>
          <a:bodyPr wrap="square">
            <a:spAutoFit/>
          </a:bodyPr>
          <a:lstStyle/>
          <a:p>
            <a:r>
              <a:rPr lang="en-US" altLang="zh-CN" sz="2000" b="1">
                <a:solidFill>
                  <a:srgbClr val="231F20"/>
                </a:solidFill>
                <a:latin typeface="Times-Roman"/>
              </a:rPr>
              <a:t>T</a:t>
            </a:r>
            <a:r>
              <a:rPr lang="en-US" altLang="zh-CN" sz="2000" b="1">
                <a:solidFill>
                  <a:srgbClr val="231F20"/>
                </a:solidFill>
                <a:effectLst/>
                <a:latin typeface="Times-Roman"/>
              </a:rPr>
              <a:t>he solution to the given LMIs is obtained by means of SDPT3 solver, among YALMIP in MATLAB.</a:t>
            </a:r>
            <a:endParaRPr lang="zh-CN" altLang="en-US" sz="2000" b="1"/>
          </a:p>
        </p:txBody>
      </p:sp>
      <p:pic>
        <p:nvPicPr>
          <p:cNvPr id="5" name="图片 4">
            <a:extLst>
              <a:ext uri="{FF2B5EF4-FFF2-40B4-BE49-F238E27FC236}">
                <a16:creationId xmlns:a16="http://schemas.microsoft.com/office/drawing/2014/main" id="{787774E0-D01D-7F76-DBD2-3FA5F226B764}"/>
              </a:ext>
            </a:extLst>
          </p:cNvPr>
          <p:cNvPicPr>
            <a:picLocks noChangeAspect="1"/>
          </p:cNvPicPr>
          <p:nvPr/>
        </p:nvPicPr>
        <p:blipFill>
          <a:blip r:embed="rId6"/>
          <a:stretch>
            <a:fillRect/>
          </a:stretch>
        </p:blipFill>
        <p:spPr>
          <a:xfrm>
            <a:off x="192000" y="1498109"/>
            <a:ext cx="4977040" cy="1302584"/>
          </a:xfrm>
          <a:prstGeom prst="rect">
            <a:avLst/>
          </a:prstGeom>
        </p:spPr>
      </p:pic>
      <p:pic>
        <p:nvPicPr>
          <p:cNvPr id="7" name="图片 6">
            <a:extLst>
              <a:ext uri="{FF2B5EF4-FFF2-40B4-BE49-F238E27FC236}">
                <a16:creationId xmlns:a16="http://schemas.microsoft.com/office/drawing/2014/main" id="{69F5CD16-0435-2149-CB5A-EF7FD0763369}"/>
              </a:ext>
            </a:extLst>
          </p:cNvPr>
          <p:cNvPicPr>
            <a:picLocks noChangeAspect="1"/>
          </p:cNvPicPr>
          <p:nvPr/>
        </p:nvPicPr>
        <p:blipFill>
          <a:blip r:embed="rId7"/>
          <a:srcRect l="4187" t="7120" r="2168"/>
          <a:stretch/>
        </p:blipFill>
        <p:spPr>
          <a:xfrm>
            <a:off x="79657" y="2925000"/>
            <a:ext cx="6016343" cy="2136616"/>
          </a:xfrm>
          <a:prstGeom prst="rect">
            <a:avLst/>
          </a:prstGeom>
        </p:spPr>
      </p:pic>
      <p:pic>
        <p:nvPicPr>
          <p:cNvPr id="9" name="图片 8">
            <a:extLst>
              <a:ext uri="{FF2B5EF4-FFF2-40B4-BE49-F238E27FC236}">
                <a16:creationId xmlns:a16="http://schemas.microsoft.com/office/drawing/2014/main" id="{93580FC6-1A18-45AA-662D-D98F7D68D90D}"/>
              </a:ext>
            </a:extLst>
          </p:cNvPr>
          <p:cNvPicPr>
            <a:picLocks noChangeAspect="1"/>
          </p:cNvPicPr>
          <p:nvPr/>
        </p:nvPicPr>
        <p:blipFill>
          <a:blip r:embed="rId8"/>
          <a:stretch>
            <a:fillRect/>
          </a:stretch>
        </p:blipFill>
        <p:spPr>
          <a:xfrm>
            <a:off x="7392000" y="1812255"/>
            <a:ext cx="1229035" cy="304800"/>
          </a:xfrm>
          <a:prstGeom prst="rect">
            <a:avLst/>
          </a:prstGeom>
        </p:spPr>
      </p:pic>
      <p:pic>
        <p:nvPicPr>
          <p:cNvPr id="14" name="图片 13">
            <a:extLst>
              <a:ext uri="{FF2B5EF4-FFF2-40B4-BE49-F238E27FC236}">
                <a16:creationId xmlns:a16="http://schemas.microsoft.com/office/drawing/2014/main" id="{4586ACC9-8C51-E316-06F3-A4CBAFE4F65C}"/>
              </a:ext>
            </a:extLst>
          </p:cNvPr>
          <p:cNvPicPr>
            <a:picLocks noChangeAspect="1"/>
          </p:cNvPicPr>
          <p:nvPr/>
        </p:nvPicPr>
        <p:blipFill>
          <a:blip r:embed="rId9"/>
          <a:stretch>
            <a:fillRect/>
          </a:stretch>
        </p:blipFill>
        <p:spPr>
          <a:xfrm>
            <a:off x="8760000" y="1823002"/>
            <a:ext cx="1008000" cy="326400"/>
          </a:xfrm>
          <a:prstGeom prst="rect">
            <a:avLst/>
          </a:prstGeom>
        </p:spPr>
      </p:pic>
      <p:pic>
        <p:nvPicPr>
          <p:cNvPr id="16" name="图片 15">
            <a:extLst>
              <a:ext uri="{FF2B5EF4-FFF2-40B4-BE49-F238E27FC236}">
                <a16:creationId xmlns:a16="http://schemas.microsoft.com/office/drawing/2014/main" id="{CD0462AF-B4B1-03E1-66F4-DBE5B1BDECD2}"/>
              </a:ext>
            </a:extLst>
          </p:cNvPr>
          <p:cNvPicPr>
            <a:picLocks noChangeAspect="1"/>
          </p:cNvPicPr>
          <p:nvPr/>
        </p:nvPicPr>
        <p:blipFill>
          <a:blip r:embed="rId10"/>
          <a:stretch>
            <a:fillRect/>
          </a:stretch>
        </p:blipFill>
        <p:spPr>
          <a:xfrm>
            <a:off x="6607486" y="2211585"/>
            <a:ext cx="4027097" cy="293949"/>
          </a:xfrm>
          <a:prstGeom prst="rect">
            <a:avLst/>
          </a:prstGeom>
        </p:spPr>
      </p:pic>
      <p:pic>
        <p:nvPicPr>
          <p:cNvPr id="18" name="图片 17">
            <a:extLst>
              <a:ext uri="{FF2B5EF4-FFF2-40B4-BE49-F238E27FC236}">
                <a16:creationId xmlns:a16="http://schemas.microsoft.com/office/drawing/2014/main" id="{A8AA7057-F08A-4AA0-DC84-9E29D8C07BA4}"/>
              </a:ext>
            </a:extLst>
          </p:cNvPr>
          <p:cNvPicPr>
            <a:picLocks noChangeAspect="1"/>
          </p:cNvPicPr>
          <p:nvPr/>
        </p:nvPicPr>
        <p:blipFill>
          <a:blip r:embed="rId11"/>
          <a:stretch>
            <a:fillRect/>
          </a:stretch>
        </p:blipFill>
        <p:spPr>
          <a:xfrm>
            <a:off x="6890584" y="2600064"/>
            <a:ext cx="3460899" cy="313001"/>
          </a:xfrm>
          <a:prstGeom prst="rect">
            <a:avLst/>
          </a:prstGeom>
        </p:spPr>
      </p:pic>
      <p:pic>
        <p:nvPicPr>
          <p:cNvPr id="21" name="图片 20">
            <a:extLst>
              <a:ext uri="{FF2B5EF4-FFF2-40B4-BE49-F238E27FC236}">
                <a16:creationId xmlns:a16="http://schemas.microsoft.com/office/drawing/2014/main" id="{7F386C18-2AFE-59E8-A113-C79E23AA0506}"/>
              </a:ext>
            </a:extLst>
          </p:cNvPr>
          <p:cNvPicPr>
            <a:picLocks noChangeAspect="1"/>
          </p:cNvPicPr>
          <p:nvPr/>
        </p:nvPicPr>
        <p:blipFill>
          <a:blip r:embed="rId12"/>
          <a:stretch>
            <a:fillRect/>
          </a:stretch>
        </p:blipFill>
        <p:spPr>
          <a:xfrm>
            <a:off x="7536000" y="2948376"/>
            <a:ext cx="1894337" cy="293949"/>
          </a:xfrm>
          <a:prstGeom prst="rect">
            <a:avLst/>
          </a:prstGeom>
        </p:spPr>
      </p:pic>
      <p:pic>
        <p:nvPicPr>
          <p:cNvPr id="23" name="图片 22">
            <a:extLst>
              <a:ext uri="{FF2B5EF4-FFF2-40B4-BE49-F238E27FC236}">
                <a16:creationId xmlns:a16="http://schemas.microsoft.com/office/drawing/2014/main" id="{772F5459-3DA9-CBA0-DDC5-9CE1C5F8EC0A}"/>
              </a:ext>
            </a:extLst>
          </p:cNvPr>
          <p:cNvPicPr>
            <a:picLocks noChangeAspect="1"/>
          </p:cNvPicPr>
          <p:nvPr/>
        </p:nvPicPr>
        <p:blipFill>
          <a:blip r:embed="rId13"/>
          <a:stretch>
            <a:fillRect/>
          </a:stretch>
        </p:blipFill>
        <p:spPr>
          <a:xfrm>
            <a:off x="6411041" y="3357768"/>
            <a:ext cx="5702721" cy="304800"/>
          </a:xfrm>
          <a:prstGeom prst="rect">
            <a:avLst/>
          </a:prstGeom>
        </p:spPr>
      </p:pic>
      <p:pic>
        <p:nvPicPr>
          <p:cNvPr id="25" name="图片 24">
            <a:extLst>
              <a:ext uri="{FF2B5EF4-FFF2-40B4-BE49-F238E27FC236}">
                <a16:creationId xmlns:a16="http://schemas.microsoft.com/office/drawing/2014/main" id="{E72FC615-C523-686A-F44C-FAF77EE67BF8}"/>
              </a:ext>
            </a:extLst>
          </p:cNvPr>
          <p:cNvPicPr>
            <a:picLocks noChangeAspect="1"/>
          </p:cNvPicPr>
          <p:nvPr/>
        </p:nvPicPr>
        <p:blipFill>
          <a:blip r:embed="rId14"/>
          <a:stretch>
            <a:fillRect/>
          </a:stretch>
        </p:blipFill>
        <p:spPr>
          <a:xfrm>
            <a:off x="6422012" y="3757951"/>
            <a:ext cx="5209304" cy="304800"/>
          </a:xfrm>
          <a:prstGeom prst="rect">
            <a:avLst/>
          </a:prstGeom>
        </p:spPr>
      </p:pic>
      <p:grpSp>
        <p:nvGrpSpPr>
          <p:cNvPr id="34" name="组合 33">
            <a:extLst>
              <a:ext uri="{FF2B5EF4-FFF2-40B4-BE49-F238E27FC236}">
                <a16:creationId xmlns:a16="http://schemas.microsoft.com/office/drawing/2014/main" id="{60666B74-AEA6-0DA2-7237-B998629B727B}"/>
              </a:ext>
            </a:extLst>
          </p:cNvPr>
          <p:cNvGrpSpPr/>
          <p:nvPr/>
        </p:nvGrpSpPr>
        <p:grpSpPr>
          <a:xfrm>
            <a:off x="8031521" y="4130740"/>
            <a:ext cx="1596072" cy="293444"/>
            <a:chOff x="6722679" y="4152028"/>
            <a:chExt cx="1596072" cy="293444"/>
          </a:xfrm>
        </p:grpSpPr>
        <p:pic>
          <p:nvPicPr>
            <p:cNvPr id="27" name="图片 26">
              <a:extLst>
                <a:ext uri="{FF2B5EF4-FFF2-40B4-BE49-F238E27FC236}">
                  <a16:creationId xmlns:a16="http://schemas.microsoft.com/office/drawing/2014/main" id="{319DA541-F1D0-2D5F-3ED2-355B7F589AA5}"/>
                </a:ext>
              </a:extLst>
            </p:cNvPr>
            <p:cNvPicPr>
              <a:picLocks noChangeAspect="1"/>
            </p:cNvPicPr>
            <p:nvPr/>
          </p:nvPicPr>
          <p:blipFill>
            <a:blip r:embed="rId15"/>
            <a:stretch>
              <a:fillRect/>
            </a:stretch>
          </p:blipFill>
          <p:spPr>
            <a:xfrm>
              <a:off x="6722679" y="4157150"/>
              <a:ext cx="669321" cy="288322"/>
            </a:xfrm>
            <a:prstGeom prst="rect">
              <a:avLst/>
            </a:prstGeom>
          </p:spPr>
        </p:pic>
        <p:pic>
          <p:nvPicPr>
            <p:cNvPr id="30" name="图片 29">
              <a:extLst>
                <a:ext uri="{FF2B5EF4-FFF2-40B4-BE49-F238E27FC236}">
                  <a16:creationId xmlns:a16="http://schemas.microsoft.com/office/drawing/2014/main" id="{A207E535-4822-E822-D59C-45B69363C656}"/>
                </a:ext>
              </a:extLst>
            </p:cNvPr>
            <p:cNvPicPr>
              <a:picLocks noChangeAspect="1"/>
            </p:cNvPicPr>
            <p:nvPr/>
          </p:nvPicPr>
          <p:blipFill>
            <a:blip r:embed="rId16"/>
            <a:stretch>
              <a:fillRect/>
            </a:stretch>
          </p:blipFill>
          <p:spPr>
            <a:xfrm>
              <a:off x="7392000" y="4152028"/>
              <a:ext cx="926751" cy="288322"/>
            </a:xfrm>
            <a:prstGeom prst="rect">
              <a:avLst/>
            </a:prstGeom>
          </p:spPr>
        </p:pic>
      </p:grpSp>
      <p:sp>
        <p:nvSpPr>
          <p:cNvPr id="36" name="文本框 35">
            <a:extLst>
              <a:ext uri="{FF2B5EF4-FFF2-40B4-BE49-F238E27FC236}">
                <a16:creationId xmlns:a16="http://schemas.microsoft.com/office/drawing/2014/main" id="{5BEC1CD9-2184-A8A0-28CE-E311B6F8BFEC}"/>
              </a:ext>
            </a:extLst>
          </p:cNvPr>
          <p:cNvSpPr txBox="1"/>
          <p:nvPr/>
        </p:nvSpPr>
        <p:spPr>
          <a:xfrm>
            <a:off x="6250470" y="1350439"/>
            <a:ext cx="6181530" cy="369332"/>
          </a:xfrm>
          <a:prstGeom prst="rect">
            <a:avLst/>
          </a:prstGeom>
          <a:noFill/>
        </p:spPr>
        <p:txBody>
          <a:bodyPr wrap="square">
            <a:spAutoFit/>
          </a:bodyPr>
          <a:lstStyle/>
          <a:p>
            <a:r>
              <a:rPr lang="en-US" altLang="zh-CN" sz="1800">
                <a:solidFill>
                  <a:srgbClr val="231F20"/>
                </a:solidFill>
                <a:effectLst/>
                <a:latin typeface="Times-Roman"/>
              </a:rPr>
              <a:t>(1)The time-varying parameters satisfy Assumption </a:t>
            </a:r>
            <a:r>
              <a:rPr lang="en-US" altLang="zh-CN" sz="1800">
                <a:solidFill>
                  <a:srgbClr val="0000FF"/>
                </a:solidFill>
                <a:effectLst/>
                <a:latin typeface="Times-Roman"/>
              </a:rPr>
              <a:t>1:</a:t>
            </a:r>
            <a:endParaRPr lang="zh-CN" altLang="en-US"/>
          </a:p>
        </p:txBody>
      </p:sp>
      <p:sp>
        <p:nvSpPr>
          <p:cNvPr id="39" name="文本框 38">
            <a:extLst>
              <a:ext uri="{FF2B5EF4-FFF2-40B4-BE49-F238E27FC236}">
                <a16:creationId xmlns:a16="http://schemas.microsoft.com/office/drawing/2014/main" id="{534B5BBA-3552-9F49-3A9A-21A743EB58C9}"/>
              </a:ext>
            </a:extLst>
          </p:cNvPr>
          <p:cNvSpPr txBox="1"/>
          <p:nvPr/>
        </p:nvSpPr>
        <p:spPr>
          <a:xfrm>
            <a:off x="6250470" y="4492173"/>
            <a:ext cx="6181530" cy="369332"/>
          </a:xfrm>
          <a:prstGeom prst="rect">
            <a:avLst/>
          </a:prstGeom>
          <a:noFill/>
        </p:spPr>
        <p:txBody>
          <a:bodyPr wrap="square">
            <a:spAutoFit/>
          </a:bodyPr>
          <a:lstStyle/>
          <a:p>
            <a:r>
              <a:rPr lang="en-US" altLang="zh-CN">
                <a:solidFill>
                  <a:srgbClr val="231F20"/>
                </a:solidFill>
                <a:latin typeface="Times-Roman"/>
              </a:rPr>
              <a:t>(2)F</a:t>
            </a:r>
            <a:r>
              <a:rPr lang="en-US" altLang="zh-CN" sz="1800">
                <a:solidFill>
                  <a:srgbClr val="231F20"/>
                </a:solidFill>
                <a:effectLst/>
                <a:latin typeface="Times-Roman"/>
              </a:rPr>
              <a:t>ollow the Algorithm </a:t>
            </a:r>
            <a:r>
              <a:rPr lang="en-US" altLang="zh-CN" sz="1800">
                <a:solidFill>
                  <a:srgbClr val="0000FF"/>
                </a:solidFill>
                <a:effectLst/>
                <a:latin typeface="Times-Roman"/>
              </a:rPr>
              <a:t>1 </a:t>
            </a:r>
            <a:r>
              <a:rPr lang="en-US" altLang="zh-CN" sz="1800">
                <a:solidFill>
                  <a:srgbClr val="231F20"/>
                </a:solidFill>
                <a:effectLst/>
                <a:latin typeface="Times-Roman"/>
              </a:rPr>
              <a:t>to compute the observer parameters:</a:t>
            </a:r>
            <a:endParaRPr lang="zh-CN" altLang="en-US"/>
          </a:p>
        </p:txBody>
      </p:sp>
      <p:pic>
        <p:nvPicPr>
          <p:cNvPr id="41" name="图片 40">
            <a:extLst>
              <a:ext uri="{FF2B5EF4-FFF2-40B4-BE49-F238E27FC236}">
                <a16:creationId xmlns:a16="http://schemas.microsoft.com/office/drawing/2014/main" id="{68A7E62A-2645-0D4F-F5DF-5A859C8BB8CC}"/>
              </a:ext>
            </a:extLst>
          </p:cNvPr>
          <p:cNvPicPr>
            <a:picLocks noChangeAspect="1"/>
          </p:cNvPicPr>
          <p:nvPr/>
        </p:nvPicPr>
        <p:blipFill>
          <a:blip r:embed="rId17"/>
          <a:stretch>
            <a:fillRect/>
          </a:stretch>
        </p:blipFill>
        <p:spPr>
          <a:xfrm>
            <a:off x="6648773" y="4867958"/>
            <a:ext cx="5239218" cy="293949"/>
          </a:xfrm>
          <a:prstGeom prst="rect">
            <a:avLst/>
          </a:prstGeom>
        </p:spPr>
      </p:pic>
      <p:pic>
        <p:nvPicPr>
          <p:cNvPr id="43" name="图片 42">
            <a:extLst>
              <a:ext uri="{FF2B5EF4-FFF2-40B4-BE49-F238E27FC236}">
                <a16:creationId xmlns:a16="http://schemas.microsoft.com/office/drawing/2014/main" id="{7474B3F0-C527-AE9D-1775-03CFBCAB9AD3}"/>
              </a:ext>
            </a:extLst>
          </p:cNvPr>
          <p:cNvPicPr>
            <a:picLocks noChangeAspect="1"/>
          </p:cNvPicPr>
          <p:nvPr/>
        </p:nvPicPr>
        <p:blipFill>
          <a:blip r:embed="rId18"/>
          <a:stretch>
            <a:fillRect/>
          </a:stretch>
        </p:blipFill>
        <p:spPr>
          <a:xfrm>
            <a:off x="7752000" y="5489956"/>
            <a:ext cx="2341693" cy="263322"/>
          </a:xfrm>
          <a:prstGeom prst="rect">
            <a:avLst/>
          </a:prstGeom>
        </p:spPr>
      </p:pic>
      <p:sp>
        <p:nvSpPr>
          <p:cNvPr id="44" name="箭头: 下 43">
            <a:extLst>
              <a:ext uri="{FF2B5EF4-FFF2-40B4-BE49-F238E27FC236}">
                <a16:creationId xmlns:a16="http://schemas.microsoft.com/office/drawing/2014/main" id="{D798854D-D932-A2EF-F10A-ACE7AC78E0E0}"/>
              </a:ext>
            </a:extLst>
          </p:cNvPr>
          <p:cNvSpPr/>
          <p:nvPr>
            <p:custDataLst>
              <p:tags r:id="rId3"/>
            </p:custDataLst>
          </p:nvPr>
        </p:nvSpPr>
        <p:spPr>
          <a:xfrm>
            <a:off x="8904409" y="5141580"/>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0FF8DD08-EDA2-5942-6257-A775B216C039}"/>
              </a:ext>
            </a:extLst>
          </p:cNvPr>
          <p:cNvSpPr txBox="1"/>
          <p:nvPr/>
        </p:nvSpPr>
        <p:spPr>
          <a:xfrm>
            <a:off x="101901" y="5156405"/>
            <a:ext cx="6181530" cy="369332"/>
          </a:xfrm>
          <a:prstGeom prst="rect">
            <a:avLst/>
          </a:prstGeom>
          <a:noFill/>
        </p:spPr>
        <p:txBody>
          <a:bodyPr wrap="square">
            <a:spAutoFit/>
          </a:bodyPr>
          <a:lstStyle/>
          <a:p>
            <a:r>
              <a:rPr lang="en-US" altLang="zh-CN">
                <a:solidFill>
                  <a:srgbClr val="231F20"/>
                </a:solidFill>
                <a:latin typeface="Times-Roman"/>
              </a:rPr>
              <a:t>(3)F</a:t>
            </a:r>
            <a:r>
              <a:rPr lang="en-US" altLang="zh-CN" sz="1800">
                <a:solidFill>
                  <a:srgbClr val="231F20"/>
                </a:solidFill>
                <a:effectLst/>
                <a:latin typeface="Times-Roman"/>
              </a:rPr>
              <a:t>ollow the LMI parameters:</a:t>
            </a:r>
            <a:endParaRPr lang="zh-CN" altLang="en-US"/>
          </a:p>
        </p:txBody>
      </p:sp>
      <p:pic>
        <p:nvPicPr>
          <p:cNvPr id="47" name="图片 46">
            <a:extLst>
              <a:ext uri="{FF2B5EF4-FFF2-40B4-BE49-F238E27FC236}">
                <a16:creationId xmlns:a16="http://schemas.microsoft.com/office/drawing/2014/main" id="{A87F9FF2-B837-3DE2-2A43-7BB9932EE4F2}"/>
              </a:ext>
            </a:extLst>
          </p:cNvPr>
          <p:cNvPicPr>
            <a:picLocks noChangeAspect="1"/>
          </p:cNvPicPr>
          <p:nvPr/>
        </p:nvPicPr>
        <p:blipFill>
          <a:blip r:embed="rId19"/>
          <a:stretch>
            <a:fillRect/>
          </a:stretch>
        </p:blipFill>
        <p:spPr>
          <a:xfrm>
            <a:off x="192000" y="5579570"/>
            <a:ext cx="5395160" cy="347415"/>
          </a:xfrm>
          <a:prstGeom prst="rect">
            <a:avLst/>
          </a:prstGeom>
        </p:spPr>
      </p:pic>
      <p:grpSp>
        <p:nvGrpSpPr>
          <p:cNvPr id="52" name="组合 51">
            <a:extLst>
              <a:ext uri="{FF2B5EF4-FFF2-40B4-BE49-F238E27FC236}">
                <a16:creationId xmlns:a16="http://schemas.microsoft.com/office/drawing/2014/main" id="{871B4D50-9BFC-0ED5-AE48-5C0F61D15DA9}"/>
              </a:ext>
            </a:extLst>
          </p:cNvPr>
          <p:cNvGrpSpPr/>
          <p:nvPr/>
        </p:nvGrpSpPr>
        <p:grpSpPr>
          <a:xfrm>
            <a:off x="5587160" y="5600877"/>
            <a:ext cx="1430556" cy="319391"/>
            <a:chOff x="5587160" y="5600877"/>
            <a:chExt cx="1430556" cy="319391"/>
          </a:xfrm>
        </p:grpSpPr>
        <p:pic>
          <p:nvPicPr>
            <p:cNvPr id="49" name="图片 48">
              <a:extLst>
                <a:ext uri="{FF2B5EF4-FFF2-40B4-BE49-F238E27FC236}">
                  <a16:creationId xmlns:a16="http://schemas.microsoft.com/office/drawing/2014/main" id="{244B9739-26E0-6605-A2DA-C9A8D549ADD9}"/>
                </a:ext>
              </a:extLst>
            </p:cNvPr>
            <p:cNvPicPr>
              <a:picLocks noChangeAspect="1"/>
            </p:cNvPicPr>
            <p:nvPr/>
          </p:nvPicPr>
          <p:blipFill>
            <a:blip r:embed="rId20"/>
            <a:stretch>
              <a:fillRect/>
            </a:stretch>
          </p:blipFill>
          <p:spPr>
            <a:xfrm>
              <a:off x="5587160" y="5600877"/>
              <a:ext cx="511630" cy="304800"/>
            </a:xfrm>
            <a:prstGeom prst="rect">
              <a:avLst/>
            </a:prstGeom>
          </p:spPr>
        </p:pic>
        <p:pic>
          <p:nvPicPr>
            <p:cNvPr id="51" name="图片 50">
              <a:extLst>
                <a:ext uri="{FF2B5EF4-FFF2-40B4-BE49-F238E27FC236}">
                  <a16:creationId xmlns:a16="http://schemas.microsoft.com/office/drawing/2014/main" id="{B7401A02-7020-2C62-6F34-D001D9257D9E}"/>
                </a:ext>
              </a:extLst>
            </p:cNvPr>
            <p:cNvPicPr>
              <a:picLocks noChangeAspect="1"/>
            </p:cNvPicPr>
            <p:nvPr/>
          </p:nvPicPr>
          <p:blipFill>
            <a:blip r:embed="rId21"/>
            <a:stretch>
              <a:fillRect/>
            </a:stretch>
          </p:blipFill>
          <p:spPr>
            <a:xfrm>
              <a:off x="6126072" y="5626319"/>
              <a:ext cx="891644" cy="293949"/>
            </a:xfrm>
            <a:prstGeom prst="rect">
              <a:avLst/>
            </a:prstGeom>
          </p:spPr>
        </p:pic>
      </p:grpSp>
      <p:pic>
        <p:nvPicPr>
          <p:cNvPr id="54" name="图片 53">
            <a:extLst>
              <a:ext uri="{FF2B5EF4-FFF2-40B4-BE49-F238E27FC236}">
                <a16:creationId xmlns:a16="http://schemas.microsoft.com/office/drawing/2014/main" id="{345BD151-E280-9527-77EC-106DB6C35ED1}"/>
              </a:ext>
            </a:extLst>
          </p:cNvPr>
          <p:cNvPicPr>
            <a:picLocks noChangeAspect="1"/>
          </p:cNvPicPr>
          <p:nvPr/>
        </p:nvPicPr>
        <p:blipFill>
          <a:blip r:embed="rId22"/>
          <a:stretch>
            <a:fillRect/>
          </a:stretch>
        </p:blipFill>
        <p:spPr>
          <a:xfrm>
            <a:off x="192000" y="6031730"/>
            <a:ext cx="5197272" cy="240443"/>
          </a:xfrm>
          <a:prstGeom prst="rect">
            <a:avLst/>
          </a:prstGeom>
        </p:spPr>
      </p:pic>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0C84A-5B39-3451-EC38-837293BBC054}"/>
            </a:ext>
          </a:extLst>
        </p:cNvPr>
        <p:cNvGrpSpPr/>
        <p:nvPr/>
      </p:nvGrpSpPr>
      <p:grpSpPr>
        <a:xfrm>
          <a:off x="0" y="0"/>
          <a:ext cx="0" cy="0"/>
          <a:chOff x="0" y="0"/>
          <a:chExt cx="0" cy="0"/>
        </a:xfrm>
      </p:grpSpPr>
      <p:pic>
        <p:nvPicPr>
          <p:cNvPr id="17" name="图片 16">
            <a:extLst>
              <a:ext uri="{FF2B5EF4-FFF2-40B4-BE49-F238E27FC236}">
                <a16:creationId xmlns:a16="http://schemas.microsoft.com/office/drawing/2014/main" id="{A5E38CAE-AAAF-E1D6-A18F-C8F82D848003}"/>
              </a:ext>
            </a:extLst>
          </p:cNvPr>
          <p:cNvPicPr>
            <a:picLocks noChangeAspect="1"/>
          </p:cNvPicPr>
          <p:nvPr/>
        </p:nvPicPr>
        <p:blipFill>
          <a:blip r:embed="rId5"/>
          <a:stretch>
            <a:fillRect/>
          </a:stretch>
        </p:blipFill>
        <p:spPr>
          <a:xfrm>
            <a:off x="6816000" y="477000"/>
            <a:ext cx="4913758" cy="2957355"/>
          </a:xfrm>
          <a:prstGeom prst="rect">
            <a:avLst/>
          </a:prstGeom>
        </p:spPr>
      </p:pic>
      <p:pic>
        <p:nvPicPr>
          <p:cNvPr id="13" name="图片 12">
            <a:extLst>
              <a:ext uri="{FF2B5EF4-FFF2-40B4-BE49-F238E27FC236}">
                <a16:creationId xmlns:a16="http://schemas.microsoft.com/office/drawing/2014/main" id="{7D23F993-1B2B-402F-6411-480F7FE5A376}"/>
              </a:ext>
            </a:extLst>
          </p:cNvPr>
          <p:cNvPicPr>
            <a:picLocks noChangeAspect="1"/>
          </p:cNvPicPr>
          <p:nvPr/>
        </p:nvPicPr>
        <p:blipFill>
          <a:blip r:embed="rId6"/>
          <a:stretch>
            <a:fillRect/>
          </a:stretch>
        </p:blipFill>
        <p:spPr>
          <a:xfrm>
            <a:off x="484269" y="3132622"/>
            <a:ext cx="5313179" cy="3351016"/>
          </a:xfrm>
          <a:prstGeom prst="rect">
            <a:avLst/>
          </a:prstGeom>
        </p:spPr>
      </p:pic>
      <p:sp>
        <p:nvSpPr>
          <p:cNvPr id="19" name="矩形 18">
            <a:extLst>
              <a:ext uri="{FF2B5EF4-FFF2-40B4-BE49-F238E27FC236}">
                <a16:creationId xmlns:a16="http://schemas.microsoft.com/office/drawing/2014/main" id="{3FF68BEF-F846-9418-D45C-141F6E9C4B96}"/>
              </a:ext>
            </a:extLst>
          </p:cNvPr>
          <p:cNvSpPr/>
          <p:nvPr>
            <p:custDataLst>
              <p:tags r:id="rId1"/>
            </p:custDataLst>
          </p:nvPr>
        </p:nvSpPr>
        <p:spPr>
          <a:xfrm>
            <a:off x="0" y="1"/>
            <a:ext cx="12192000" cy="54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a:extLst>
              <a:ext uri="{FF2B5EF4-FFF2-40B4-BE49-F238E27FC236}">
                <a16:creationId xmlns:a16="http://schemas.microsoft.com/office/drawing/2014/main" id="{376A9DDD-65DD-E49F-77D4-96D5AF6F2CAE}"/>
              </a:ext>
            </a:extLst>
          </p:cNvPr>
          <p:cNvSpPr txBox="1"/>
          <p:nvPr>
            <p:custDataLst>
              <p:tags r:id="rId2"/>
            </p:custDataLst>
          </p:nvPr>
        </p:nvSpPr>
        <p:spPr>
          <a:xfrm>
            <a:off x="0" y="-34565"/>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AF2B819F-C117-CE04-BB69-92EF572D1AE3}"/>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40A0A7DB-BFF8-7A0B-16DF-9637DBEBB132}"/>
                </a:ext>
              </a:extLst>
            </p:cNvPr>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a:extLst>
                <a:ext uri="{FF2B5EF4-FFF2-40B4-BE49-F238E27FC236}">
                  <a16:creationId xmlns:a16="http://schemas.microsoft.com/office/drawing/2014/main" id="{291D01B1-2354-A262-D32B-E52DCB0E0E1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07632356-FB9E-0B44-519B-F82363B768DF}"/>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t>103</a:t>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sp>
        <p:nvSpPr>
          <p:cNvPr id="45" name="文本框 44">
            <a:extLst>
              <a:ext uri="{FF2B5EF4-FFF2-40B4-BE49-F238E27FC236}">
                <a16:creationId xmlns:a16="http://schemas.microsoft.com/office/drawing/2014/main" id="{968526A7-C5C4-B053-EB08-A1D0DA7D9749}"/>
              </a:ext>
            </a:extLst>
          </p:cNvPr>
          <p:cNvSpPr txBox="1"/>
          <p:nvPr/>
        </p:nvSpPr>
        <p:spPr>
          <a:xfrm>
            <a:off x="611743" y="765000"/>
            <a:ext cx="6181530" cy="369332"/>
          </a:xfrm>
          <a:prstGeom prst="rect">
            <a:avLst/>
          </a:prstGeom>
          <a:noFill/>
        </p:spPr>
        <p:txBody>
          <a:bodyPr wrap="square">
            <a:spAutoFit/>
          </a:bodyPr>
          <a:lstStyle/>
          <a:p>
            <a:r>
              <a:rPr lang="en-US" altLang="zh-CN">
                <a:solidFill>
                  <a:srgbClr val="231F20"/>
                </a:solidFill>
                <a:latin typeface="Times-Roman"/>
              </a:rPr>
              <a:t>(3)F</a:t>
            </a:r>
            <a:r>
              <a:rPr lang="en-US" altLang="zh-CN" sz="1800">
                <a:solidFill>
                  <a:srgbClr val="231F20"/>
                </a:solidFill>
                <a:effectLst/>
                <a:latin typeface="Times-Roman"/>
              </a:rPr>
              <a:t>ollow the LMI parameters:</a:t>
            </a:r>
            <a:endParaRPr lang="zh-CN" altLang="en-US"/>
          </a:p>
        </p:txBody>
      </p:sp>
      <p:pic>
        <p:nvPicPr>
          <p:cNvPr id="47" name="图片 46">
            <a:extLst>
              <a:ext uri="{FF2B5EF4-FFF2-40B4-BE49-F238E27FC236}">
                <a16:creationId xmlns:a16="http://schemas.microsoft.com/office/drawing/2014/main" id="{5E5647DE-6B98-C22C-1055-E1E73897F724}"/>
              </a:ext>
            </a:extLst>
          </p:cNvPr>
          <p:cNvPicPr>
            <a:picLocks noChangeAspect="1"/>
          </p:cNvPicPr>
          <p:nvPr/>
        </p:nvPicPr>
        <p:blipFill>
          <a:blip r:embed="rId7"/>
          <a:stretch>
            <a:fillRect/>
          </a:stretch>
        </p:blipFill>
        <p:spPr>
          <a:xfrm>
            <a:off x="701842" y="1188165"/>
            <a:ext cx="5395160" cy="347415"/>
          </a:xfrm>
          <a:prstGeom prst="rect">
            <a:avLst/>
          </a:prstGeom>
        </p:spPr>
      </p:pic>
      <p:pic>
        <p:nvPicPr>
          <p:cNvPr id="54" name="图片 53">
            <a:extLst>
              <a:ext uri="{FF2B5EF4-FFF2-40B4-BE49-F238E27FC236}">
                <a16:creationId xmlns:a16="http://schemas.microsoft.com/office/drawing/2014/main" id="{8FF61AF4-BE65-EEF9-CC6B-37532502016F}"/>
              </a:ext>
            </a:extLst>
          </p:cNvPr>
          <p:cNvPicPr>
            <a:picLocks noChangeAspect="1"/>
          </p:cNvPicPr>
          <p:nvPr/>
        </p:nvPicPr>
        <p:blipFill>
          <a:blip r:embed="rId8"/>
          <a:stretch>
            <a:fillRect/>
          </a:stretch>
        </p:blipFill>
        <p:spPr>
          <a:xfrm>
            <a:off x="701842" y="1640325"/>
            <a:ext cx="5197272" cy="240443"/>
          </a:xfrm>
          <a:prstGeom prst="rect">
            <a:avLst/>
          </a:prstGeom>
        </p:spPr>
      </p:pic>
      <p:sp>
        <p:nvSpPr>
          <p:cNvPr id="4" name="文本框 3">
            <a:extLst>
              <a:ext uri="{FF2B5EF4-FFF2-40B4-BE49-F238E27FC236}">
                <a16:creationId xmlns:a16="http://schemas.microsoft.com/office/drawing/2014/main" id="{7E9264C1-67AB-CBB8-CDEF-DC9666B9209D}"/>
              </a:ext>
            </a:extLst>
          </p:cNvPr>
          <p:cNvSpPr txBox="1"/>
          <p:nvPr/>
        </p:nvSpPr>
        <p:spPr>
          <a:xfrm>
            <a:off x="634470" y="1962286"/>
            <a:ext cx="6181530" cy="369332"/>
          </a:xfrm>
          <a:prstGeom prst="rect">
            <a:avLst/>
          </a:prstGeom>
          <a:noFill/>
        </p:spPr>
        <p:txBody>
          <a:bodyPr wrap="square">
            <a:spAutoFit/>
          </a:bodyPr>
          <a:lstStyle/>
          <a:p>
            <a:r>
              <a:rPr lang="en-US" altLang="zh-CN" sz="1800">
                <a:solidFill>
                  <a:srgbClr val="231F20"/>
                </a:solidFill>
                <a:effectLst/>
                <a:latin typeface="Times-Roman"/>
              </a:rPr>
              <a:t>(4)Consider the initial conditions</a:t>
            </a:r>
            <a:endParaRPr lang="zh-CN" altLang="en-US"/>
          </a:p>
        </p:txBody>
      </p:sp>
      <p:pic>
        <p:nvPicPr>
          <p:cNvPr id="8" name="图片 7">
            <a:extLst>
              <a:ext uri="{FF2B5EF4-FFF2-40B4-BE49-F238E27FC236}">
                <a16:creationId xmlns:a16="http://schemas.microsoft.com/office/drawing/2014/main" id="{5C0AA713-24C7-9A4B-D68C-76442FD75E59}"/>
              </a:ext>
            </a:extLst>
          </p:cNvPr>
          <p:cNvPicPr>
            <a:picLocks noChangeAspect="1"/>
          </p:cNvPicPr>
          <p:nvPr/>
        </p:nvPicPr>
        <p:blipFill>
          <a:blip r:embed="rId9"/>
          <a:stretch>
            <a:fillRect/>
          </a:stretch>
        </p:blipFill>
        <p:spPr>
          <a:xfrm>
            <a:off x="1115743" y="2322084"/>
            <a:ext cx="2831543" cy="369332"/>
          </a:xfrm>
          <a:prstGeom prst="rect">
            <a:avLst/>
          </a:prstGeom>
        </p:spPr>
      </p:pic>
      <p:pic>
        <p:nvPicPr>
          <p:cNvPr id="11" name="图片 10">
            <a:extLst>
              <a:ext uri="{FF2B5EF4-FFF2-40B4-BE49-F238E27FC236}">
                <a16:creationId xmlns:a16="http://schemas.microsoft.com/office/drawing/2014/main" id="{125A7CA4-1390-7658-26BA-AE1D611DE4ED}"/>
              </a:ext>
            </a:extLst>
          </p:cNvPr>
          <p:cNvPicPr>
            <a:picLocks noChangeAspect="1"/>
          </p:cNvPicPr>
          <p:nvPr/>
        </p:nvPicPr>
        <p:blipFill>
          <a:blip r:embed="rId10"/>
          <a:srcRect t="23264"/>
          <a:stretch/>
        </p:blipFill>
        <p:spPr>
          <a:xfrm>
            <a:off x="1187743" y="2676233"/>
            <a:ext cx="1080000" cy="346724"/>
          </a:xfrm>
          <a:prstGeom prst="rect">
            <a:avLst/>
          </a:prstGeom>
        </p:spPr>
      </p:pic>
      <p:pic>
        <p:nvPicPr>
          <p:cNvPr id="22" name="图片 21">
            <a:extLst>
              <a:ext uri="{FF2B5EF4-FFF2-40B4-BE49-F238E27FC236}">
                <a16:creationId xmlns:a16="http://schemas.microsoft.com/office/drawing/2014/main" id="{FAFEBF9C-2A84-0812-90BF-939B1EFF4BAF}"/>
              </a:ext>
            </a:extLst>
          </p:cNvPr>
          <p:cNvPicPr>
            <a:picLocks noChangeAspect="1"/>
          </p:cNvPicPr>
          <p:nvPr/>
        </p:nvPicPr>
        <p:blipFill>
          <a:blip r:embed="rId11"/>
          <a:srcRect b="7273"/>
          <a:stretch/>
        </p:blipFill>
        <p:spPr>
          <a:xfrm>
            <a:off x="6672000" y="3413202"/>
            <a:ext cx="5215991" cy="3120873"/>
          </a:xfrm>
          <a:prstGeom prst="rect">
            <a:avLst/>
          </a:prstGeom>
        </p:spPr>
      </p:pic>
    </p:spTree>
    <p:extLst>
      <p:ext uri="{BB962C8B-B14F-4D97-AF65-F5344CB8AC3E}">
        <p14:creationId xmlns:p14="http://schemas.microsoft.com/office/powerpoint/2010/main" val="2593690383"/>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t>104</a:t>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pic>
        <p:nvPicPr>
          <p:cNvPr id="4" name="图片 3">
            <a:extLst>
              <a:ext uri="{FF2B5EF4-FFF2-40B4-BE49-F238E27FC236}">
                <a16:creationId xmlns:a16="http://schemas.microsoft.com/office/drawing/2014/main" id="{8EFD5EC3-FC2F-726D-FF66-8C951EF2D1C3}"/>
              </a:ext>
            </a:extLst>
          </p:cNvPr>
          <p:cNvPicPr>
            <a:picLocks noChangeAspect="1"/>
          </p:cNvPicPr>
          <p:nvPr/>
        </p:nvPicPr>
        <p:blipFill>
          <a:blip r:embed="rId5"/>
          <a:srcRect t="5788"/>
          <a:stretch/>
        </p:blipFill>
        <p:spPr>
          <a:xfrm>
            <a:off x="912000" y="804352"/>
            <a:ext cx="4276313" cy="2715555"/>
          </a:xfrm>
          <a:prstGeom prst="rect">
            <a:avLst/>
          </a:prstGeom>
        </p:spPr>
      </p:pic>
      <p:pic>
        <p:nvPicPr>
          <p:cNvPr id="6" name="图片 5">
            <a:extLst>
              <a:ext uri="{FF2B5EF4-FFF2-40B4-BE49-F238E27FC236}">
                <a16:creationId xmlns:a16="http://schemas.microsoft.com/office/drawing/2014/main" id="{675F3CF9-AC3A-3701-7D92-C63A4CC7CBA8}"/>
              </a:ext>
            </a:extLst>
          </p:cNvPr>
          <p:cNvPicPr>
            <a:picLocks noChangeAspect="1"/>
          </p:cNvPicPr>
          <p:nvPr/>
        </p:nvPicPr>
        <p:blipFill>
          <a:blip r:embed="rId6"/>
          <a:srcRect t="1999"/>
          <a:stretch/>
        </p:blipFill>
        <p:spPr>
          <a:xfrm>
            <a:off x="814041" y="3589470"/>
            <a:ext cx="4493471" cy="2933567"/>
          </a:xfrm>
          <a:prstGeom prst="rect">
            <a:avLst/>
          </a:prstGeom>
        </p:spPr>
      </p:pic>
      <p:pic>
        <p:nvPicPr>
          <p:cNvPr id="8" name="图片 7">
            <a:extLst>
              <a:ext uri="{FF2B5EF4-FFF2-40B4-BE49-F238E27FC236}">
                <a16:creationId xmlns:a16="http://schemas.microsoft.com/office/drawing/2014/main" id="{1BD140C4-5B94-F902-4EA8-1D390022F9C6}"/>
              </a:ext>
            </a:extLst>
          </p:cNvPr>
          <p:cNvPicPr>
            <a:picLocks noChangeAspect="1"/>
          </p:cNvPicPr>
          <p:nvPr/>
        </p:nvPicPr>
        <p:blipFill>
          <a:blip r:embed="rId7"/>
          <a:stretch>
            <a:fillRect/>
          </a:stretch>
        </p:blipFill>
        <p:spPr>
          <a:xfrm>
            <a:off x="6165427" y="1751914"/>
            <a:ext cx="5212532" cy="3535986"/>
          </a:xfrm>
          <a:prstGeom prst="rect">
            <a:avLst/>
          </a:prstGeom>
        </p:spPr>
      </p:pic>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105</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105</a:t>
            </a:fld>
            <a:endParaRPr lang="zh-HK" altLang="en-US" sz="1600" dirty="0">
              <a:solidFill>
                <a:schemeClr val="bg1"/>
              </a:solidFill>
            </a:endParaRPr>
          </a:p>
        </p:txBody>
      </p:sp>
      <p:pic>
        <p:nvPicPr>
          <p:cNvPr id="24" name="图片 23"/>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p:cNvGrpSpPr/>
          <p:nvPr>
            <p:custDataLst>
              <p:tags r:id="rId1"/>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2"/>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3"/>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112" name="矩形 111"/>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Future Work</a:t>
            </a:r>
          </a:p>
        </p:txBody>
      </p:sp>
      <p:sp>
        <p:nvSpPr>
          <p:cNvPr id="2" name="矩形 1"/>
          <p:cNvSpPr/>
          <p:nvPr/>
        </p:nvSpPr>
        <p:spPr>
          <a:xfrm>
            <a:off x="264000" y="1999061"/>
            <a:ext cx="11736000" cy="322993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p:cNvSpPr/>
          <p:nvPr/>
        </p:nvSpPr>
        <p:spPr>
          <a:xfrm>
            <a:off x="631210" y="1770950"/>
            <a:ext cx="1864789"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Contributions</a:t>
            </a:r>
          </a:p>
        </p:txBody>
      </p:sp>
      <p:sp>
        <p:nvSpPr>
          <p:cNvPr id="14" name="文本框 13"/>
          <p:cNvSpPr txBox="1"/>
          <p:nvPr/>
        </p:nvSpPr>
        <p:spPr>
          <a:xfrm>
            <a:off x="313270" y="2251716"/>
            <a:ext cx="11910170" cy="2535566"/>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nSpc>
                <a:spcPct val="150000"/>
              </a:lnSpc>
            </a:pPr>
            <a:r>
              <a:rPr lang="en-US" altLang="zh-CN" sz="1800">
                <a:solidFill>
                  <a:srgbClr val="231F20"/>
                </a:solidFill>
                <a:effectLst/>
                <a:latin typeface="Times-Roman"/>
              </a:rPr>
              <a:t>1.This algorithm counteracts the effects of the disturbances comprising time-dependent external perturbations and </a:t>
            </a:r>
            <a:endParaRPr lang="en-US" altLang="zh-CN"/>
          </a:p>
          <a:p>
            <a:pPr>
              <a:lnSpc>
                <a:spcPct val="150000"/>
              </a:lnSpc>
            </a:pPr>
            <a:r>
              <a:rPr lang="en-US" altLang="zh-CN" sz="1800">
                <a:solidFill>
                  <a:srgbClr val="231F20"/>
                </a:solidFill>
                <a:effectLst/>
                <a:latin typeface="Times-Roman"/>
              </a:rPr>
              <a:t>nonlinear unmodeled dynamics;</a:t>
            </a:r>
          </a:p>
          <a:p>
            <a:pPr>
              <a:lnSpc>
                <a:spcPct val="150000"/>
              </a:lnSpc>
            </a:pPr>
            <a:r>
              <a:rPr lang="en-US" altLang="zh-CN">
                <a:solidFill>
                  <a:srgbClr val="231F20"/>
                </a:solidFill>
                <a:latin typeface="Times-Roman"/>
                <a:cs typeface="Times New Roman" panose="02020603050405020304" pitchFamily="18" charset="0"/>
              </a:rPr>
              <a:t>2.</a:t>
            </a:r>
            <a:r>
              <a:rPr lang="en-US" altLang="zh-CN" sz="1800">
                <a:solidFill>
                  <a:srgbClr val="231F20"/>
                </a:solidFill>
                <a:effectLst/>
                <a:latin typeface="Times-Roman"/>
              </a:rPr>
              <a:t> The parameter identification error converges asymptotically to a region around the origin, which can be made acceptably small by a proper tuning of design parameters</a:t>
            </a:r>
            <a:r>
              <a:rPr lang="en-US" altLang="zh-CN">
                <a:solidFill>
                  <a:srgbClr val="231F20"/>
                </a:solidFill>
                <a:latin typeface="Times-Roman"/>
              </a:rPr>
              <a:t>;</a:t>
            </a:r>
          </a:p>
          <a:p>
            <a:pPr>
              <a:lnSpc>
                <a:spcPct val="150000"/>
              </a:lnSpc>
            </a:pPr>
            <a:r>
              <a:rPr lang="en-US" altLang="zh-CN">
                <a:solidFill>
                  <a:srgbClr val="231F20"/>
                </a:solidFill>
                <a:latin typeface="Times-Roman"/>
                <a:cs typeface="Times New Roman" panose="02020603050405020304" pitchFamily="18" charset="0"/>
              </a:rPr>
              <a:t>3.</a:t>
            </a:r>
            <a:r>
              <a:rPr lang="en-US" altLang="zh-CN" sz="1800">
                <a:solidFill>
                  <a:srgbClr val="231F20"/>
                </a:solidFill>
                <a:effectLst/>
                <a:latin typeface="Times-Roman"/>
              </a:rPr>
              <a:t> The gains synthesis of the algorithm is </a:t>
            </a:r>
            <a:r>
              <a:rPr lang="en-US" altLang="zh-CN" sz="1800">
                <a:solidFill>
                  <a:srgbClr val="FF0000"/>
                </a:solidFill>
                <a:effectLst/>
                <a:latin typeface="Times-Roman"/>
              </a:rPr>
              <a:t>constructive</a:t>
            </a:r>
            <a:r>
              <a:rPr lang="en-US" altLang="zh-CN" sz="1800">
                <a:solidFill>
                  <a:srgbClr val="231F20"/>
                </a:solidFill>
                <a:effectLst/>
                <a:latin typeface="Times-Roman"/>
              </a:rPr>
              <a:t> since it is based on the solution of a set of linear matrix inequalities (LMIs).</a:t>
            </a:r>
            <a:endParaRPr lang="en-US" altLang="zh-CN" dirty="0">
              <a:latin typeface="Times New Roman" panose="02020603050405020304" pitchFamily="18" charset="0"/>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106</a:t>
            </a:fld>
            <a:endParaRPr lang="zh-HK" altLang="en-US" sz="1600" dirty="0">
              <a:solidFill>
                <a:schemeClr val="bg1"/>
              </a:solidFill>
            </a:endParaRP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52196" y="2564905"/>
            <a:ext cx="7887608" cy="1311449"/>
          </a:xfrm>
          <a:prstGeom prst="rect">
            <a:avLst/>
          </a:prstGeom>
        </p:spPr>
        <p:txBody>
          <a:bodyPr wrap="none" anchor="ctr">
            <a:spAutoFit/>
          </a:bodyPr>
          <a:lstStyle/>
          <a:p>
            <a:pPr algn="ctr">
              <a:lnSpc>
                <a:spcPct val="150000"/>
              </a:lnSpc>
              <a:defRPr/>
            </a:pPr>
            <a:r>
              <a:rPr lang="en-US" altLang="zh-CN"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rPr>
              <a:t>Thank you for listening</a:t>
            </a:r>
            <a:endParaRPr lang="zh-CN" altLang="en-US"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107</a:t>
            </a:fld>
            <a:endParaRPr lang="zh-HK" altLang="en-US">
              <a:solidFill>
                <a:prstClr val="black">
                  <a:tint val="75000"/>
                </a:prstClr>
              </a:solidFill>
            </a:endParaRPr>
          </a:p>
        </p:txBody>
      </p:sp>
      <p:pic>
        <p:nvPicPr>
          <p:cNvPr id="4" name="图片 3"/>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Rectangle 2"/>
          <p:cNvSpPr>
            <a:spLocks noChangeArrowheads="1"/>
          </p:cNvSpPr>
          <p:nvPr/>
        </p:nvSpPr>
        <p:spPr bwMode="auto">
          <a:xfrm>
            <a:off x="7104000" y="1993905"/>
            <a:ext cx="25070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11</a:t>
            </a:fld>
            <a:endParaRPr lang="zh-HK" altLang="en-US" sz="1600" dirty="0">
              <a:solidFill>
                <a:schemeClr val="bg1"/>
              </a:solidFill>
            </a:endParaRPr>
          </a:p>
        </p:txBody>
      </p:sp>
      <p:pic>
        <p:nvPicPr>
          <p:cNvPr id="4" name="图片 3"/>
          <p:cNvPicPr>
            <a:picLocks noChangeAspect="1"/>
          </p:cNvPicPr>
          <p:nvPr/>
        </p:nvPicPr>
        <p:blipFill>
          <a:blip r:embed="rId5"/>
          <a:stretch>
            <a:fillRect/>
          </a:stretch>
        </p:blipFill>
        <p:spPr>
          <a:xfrm>
            <a:off x="45146" y="913394"/>
            <a:ext cx="5875041" cy="5383712"/>
          </a:xfrm>
          <a:prstGeom prst="rect">
            <a:avLst/>
          </a:prstGeom>
        </p:spPr>
      </p:pic>
      <p:sp>
        <p:nvSpPr>
          <p:cNvPr id="5" name="文本框 4"/>
          <p:cNvSpPr txBox="1"/>
          <p:nvPr/>
        </p:nvSpPr>
        <p:spPr>
          <a:xfrm>
            <a:off x="6528000" y="1976035"/>
            <a:ext cx="1095907" cy="646331"/>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MMSE</a:t>
            </a:r>
          </a:p>
          <a:p>
            <a:r>
              <a:rPr lang="en-US" altLang="zh-CN" b="1">
                <a:latin typeface="Times New Roman" panose="02020603050405020304" pitchFamily="18" charset="0"/>
                <a:cs typeface="Times New Roman" panose="02020603050405020304" pitchFamily="18" charset="0"/>
              </a:rPr>
              <a:t>criterion</a:t>
            </a:r>
            <a:endParaRPr lang="zh-CN" altLang="en-US" b="1">
              <a:latin typeface="Times New Roman" panose="02020603050405020304" pitchFamily="18" charset="0"/>
              <a:cs typeface="Times New Roman" panose="02020603050405020304" pitchFamily="18" charset="0"/>
            </a:endParaRPr>
          </a:p>
        </p:txBody>
      </p:sp>
      <p:sp>
        <p:nvSpPr>
          <p:cNvPr id="6" name="箭头: 下 5"/>
          <p:cNvSpPr/>
          <p:nvPr>
            <p:custDataLst>
              <p:tags r:id="rId1"/>
            </p:custDataLst>
          </p:nvPr>
        </p:nvSpPr>
        <p:spPr>
          <a:xfrm rot="16200000">
            <a:off x="7676446" y="2106798"/>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下 14"/>
          <p:cNvSpPr/>
          <p:nvPr>
            <p:custDataLst>
              <p:tags r:id="rId2"/>
            </p:custDataLst>
          </p:nvPr>
        </p:nvSpPr>
        <p:spPr>
          <a:xfrm rot="16200000">
            <a:off x="9982147" y="2106798"/>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6"/>
          <a:stretch>
            <a:fillRect/>
          </a:stretch>
        </p:blipFill>
        <p:spPr>
          <a:xfrm>
            <a:off x="10351427" y="2085629"/>
            <a:ext cx="1087770" cy="555216"/>
          </a:xfrm>
          <a:prstGeom prst="rect">
            <a:avLst/>
          </a:prstGeom>
        </p:spPr>
      </p:pic>
      <p:sp>
        <p:nvSpPr>
          <p:cNvPr id="20" name="文本框 19"/>
          <p:cNvSpPr txBox="1"/>
          <p:nvPr/>
        </p:nvSpPr>
        <p:spPr>
          <a:xfrm>
            <a:off x="6242132" y="2885202"/>
            <a:ext cx="6172200" cy="646331"/>
          </a:xfrm>
          <a:prstGeom prst="rect">
            <a:avLst/>
          </a:prstGeom>
          <a:noFill/>
        </p:spPr>
        <p:txBody>
          <a:bodyPr wrap="square">
            <a:spAutoFit/>
          </a:bodyPr>
          <a:lstStyle/>
          <a:p>
            <a:r>
              <a:rPr lang="en-US" altLang="zh-CN" sz="1800">
                <a:solidFill>
                  <a:srgbClr val="FF0000"/>
                </a:solidFill>
                <a:effectLst/>
                <a:latin typeface="Times New Roman" panose="02020603050405020304" pitchFamily="18" charset="0"/>
                <a:cs typeface="Times New Roman" panose="02020603050405020304" pitchFamily="18" charset="0"/>
              </a:rPr>
              <a:t>         </a:t>
            </a:r>
            <a:r>
              <a:rPr lang="en-US" altLang="zh-CN" sz="1800" b="1">
                <a:solidFill>
                  <a:srgbClr val="FF0000"/>
                </a:solidFill>
                <a:effectLst/>
                <a:latin typeface="Times New Roman" panose="02020603050405020304" pitchFamily="18" charset="0"/>
                <a:cs typeface="Times New Roman" panose="02020603050405020304" pitchFamily="18" charset="0"/>
              </a:rPr>
              <a:t>Substituting the outer product terms </a:t>
            </a:r>
            <a:r>
              <a:rPr lang="en-US" altLang="zh-CN" sz="1800">
                <a:solidFill>
                  <a:srgbClr val="000000"/>
                </a:solidFill>
                <a:effectLst/>
                <a:latin typeface="Times New Roman" panose="02020603050405020304" pitchFamily="18" charset="0"/>
                <a:cs typeface="Times New Roman" panose="02020603050405020304" pitchFamily="18" charset="0"/>
              </a:rPr>
              <a:t>with the corresponding covariance matrices</a:t>
            </a:r>
            <a:r>
              <a:rPr lang="zh-CN" altLang="en-US" sz="1800">
                <a:solidFill>
                  <a:srgbClr val="000000"/>
                </a:solidFill>
                <a:effectLst/>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pic>
        <p:nvPicPr>
          <p:cNvPr id="22" name="图片 21"/>
          <p:cNvPicPr>
            <a:picLocks noChangeAspect="1"/>
          </p:cNvPicPr>
          <p:nvPr/>
        </p:nvPicPr>
        <p:blipFill>
          <a:blip r:embed="rId7"/>
          <a:stretch>
            <a:fillRect/>
          </a:stretch>
        </p:blipFill>
        <p:spPr>
          <a:xfrm>
            <a:off x="8185876" y="1883465"/>
            <a:ext cx="1516495" cy="836687"/>
          </a:xfrm>
          <a:prstGeom prst="rect">
            <a:avLst/>
          </a:prstGeom>
        </p:spPr>
      </p:pic>
      <p:sp>
        <p:nvSpPr>
          <p:cNvPr id="23" name="矩形 22"/>
          <p:cNvSpPr/>
          <p:nvPr/>
        </p:nvSpPr>
        <p:spPr>
          <a:xfrm>
            <a:off x="6480804" y="1701000"/>
            <a:ext cx="5121008" cy="1184202"/>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8"/>
          <a:stretch>
            <a:fillRect/>
          </a:stretch>
        </p:blipFill>
        <p:spPr>
          <a:xfrm>
            <a:off x="6597176" y="3503692"/>
            <a:ext cx="5462112" cy="1953756"/>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12</a:t>
            </a:fld>
            <a:endParaRPr lang="zh-HK" altLang="en-US" sz="1600" dirty="0">
              <a:solidFill>
                <a:schemeClr val="bg1"/>
              </a:solidFill>
            </a:endParaRPr>
          </a:p>
        </p:txBody>
      </p:sp>
      <p:pic>
        <p:nvPicPr>
          <p:cNvPr id="4" name="图片 3"/>
          <p:cNvPicPr>
            <a:picLocks noChangeAspect="1"/>
          </p:cNvPicPr>
          <p:nvPr/>
        </p:nvPicPr>
        <p:blipFill>
          <a:blip r:embed="rId4"/>
          <a:srcRect b="32101"/>
          <a:stretch>
            <a:fillRect/>
          </a:stretch>
        </p:blipFill>
        <p:spPr>
          <a:xfrm>
            <a:off x="6375427" y="2150852"/>
            <a:ext cx="5493725" cy="3168261"/>
          </a:xfrm>
          <a:prstGeom prst="rect">
            <a:avLst/>
          </a:prstGeom>
        </p:spPr>
      </p:pic>
      <p:pic>
        <p:nvPicPr>
          <p:cNvPr id="5" name="图片 4"/>
          <p:cNvPicPr>
            <a:picLocks noChangeAspect="1"/>
          </p:cNvPicPr>
          <p:nvPr/>
        </p:nvPicPr>
        <p:blipFill>
          <a:blip r:embed="rId5"/>
          <a:stretch>
            <a:fillRect/>
          </a:stretch>
        </p:blipFill>
        <p:spPr>
          <a:xfrm>
            <a:off x="192000" y="3131244"/>
            <a:ext cx="5462112" cy="1953756"/>
          </a:xfrm>
          <a:prstGeom prst="rect">
            <a:avLst/>
          </a:prstGeom>
        </p:spPr>
      </p:pic>
      <p:sp>
        <p:nvSpPr>
          <p:cNvPr id="6" name="箭头: 下 5"/>
          <p:cNvSpPr/>
          <p:nvPr>
            <p:custDataLst>
              <p:tags r:id="rId1"/>
            </p:custDataLst>
          </p:nvPr>
        </p:nvSpPr>
        <p:spPr>
          <a:xfrm rot="16200000">
            <a:off x="6023871" y="3834343"/>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696036" y="1257203"/>
            <a:ext cx="6589500" cy="707886"/>
          </a:xfrm>
          <a:prstGeom prst="rect">
            <a:avLst/>
          </a:prstGeom>
          <a:noFill/>
        </p:spPr>
        <p:txBody>
          <a:bodyPr wrap="square">
            <a:spAutoFit/>
          </a:bodyPr>
          <a:lstStyle/>
          <a:p>
            <a:r>
              <a:rPr lang="zh-CN" altLang="en-US" sz="2000">
                <a:latin typeface="Times New Roman" panose="02020603050405020304" pitchFamily="18" charset="0"/>
                <a:cs typeface="Times New Roman" panose="02020603050405020304" pitchFamily="18" charset="0"/>
              </a:rPr>
              <a:t>       </a:t>
            </a:r>
            <a:r>
              <a:rPr lang="en-US" altLang="zh-CN" sz="2000">
                <a:solidFill>
                  <a:srgbClr val="FF0000"/>
                </a:solidFill>
                <a:latin typeface="Times New Roman" panose="02020603050405020304" pitchFamily="18" charset="0"/>
                <a:cs typeface="Times New Roman" panose="02020603050405020304" pitchFamily="18" charset="0"/>
              </a:rPr>
              <a:t>Partial derivative</a:t>
            </a:r>
            <a:r>
              <a:rPr lang="zh-CN" altLang="en-US" sz="2000">
                <a:latin typeface="Times New Roman" panose="02020603050405020304" pitchFamily="18" charset="0"/>
                <a:cs typeface="Times New Roman" panose="02020603050405020304" pitchFamily="18" charset="0"/>
              </a:rPr>
              <a:t> the </a:t>
            </a:r>
            <a:r>
              <a:rPr lang="zh-CN" altLang="en-US" sz="2000">
                <a:solidFill>
                  <a:srgbClr val="FF0000"/>
                </a:solidFill>
                <a:latin typeface="Times New Roman" panose="02020603050405020304" pitchFamily="18" charset="0"/>
                <a:cs typeface="Times New Roman" panose="02020603050405020304" pitchFamily="18" charset="0"/>
              </a:rPr>
              <a:t>trace of the a posteriori covariance matrix</a:t>
            </a:r>
            <a:r>
              <a:rPr lang="zh-CN" altLang="en-US" sz="2000">
                <a:latin typeface="Times New Roman" panose="02020603050405020304" pitchFamily="18" charset="0"/>
                <a:cs typeface="Times New Roman" panose="02020603050405020304" pitchFamily="18" charset="0"/>
              </a:rPr>
              <a:t> for eliminating the outer product</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13</a:t>
            </a:fld>
            <a:endParaRPr lang="zh-HK" altLang="en-US" sz="1600" dirty="0">
              <a:solidFill>
                <a:schemeClr val="bg1"/>
              </a:solidFill>
            </a:endParaRPr>
          </a:p>
        </p:txBody>
      </p:sp>
      <p:pic>
        <p:nvPicPr>
          <p:cNvPr id="7" name="图片 6"/>
          <p:cNvPicPr>
            <a:picLocks noChangeAspect="1"/>
          </p:cNvPicPr>
          <p:nvPr/>
        </p:nvPicPr>
        <p:blipFill>
          <a:blip r:embed="rId4"/>
          <a:stretch>
            <a:fillRect/>
          </a:stretch>
        </p:blipFill>
        <p:spPr>
          <a:xfrm>
            <a:off x="192000" y="799190"/>
            <a:ext cx="5282412" cy="2655482"/>
          </a:xfrm>
          <a:prstGeom prst="rect">
            <a:avLst/>
          </a:prstGeom>
        </p:spPr>
      </p:pic>
      <p:pic>
        <p:nvPicPr>
          <p:cNvPr id="15" name="图片 14"/>
          <p:cNvPicPr>
            <a:picLocks noChangeAspect="1"/>
          </p:cNvPicPr>
          <p:nvPr/>
        </p:nvPicPr>
        <p:blipFill>
          <a:blip r:embed="rId5"/>
          <a:stretch>
            <a:fillRect/>
          </a:stretch>
        </p:blipFill>
        <p:spPr>
          <a:xfrm>
            <a:off x="6319399" y="2018908"/>
            <a:ext cx="5310761" cy="1760364"/>
          </a:xfrm>
          <a:prstGeom prst="rect">
            <a:avLst/>
          </a:prstGeom>
        </p:spPr>
      </p:pic>
      <p:cxnSp>
        <p:nvCxnSpPr>
          <p:cNvPr id="16" name="直接箭头连接符 15"/>
          <p:cNvCxnSpPr/>
          <p:nvPr/>
        </p:nvCxnSpPr>
        <p:spPr>
          <a:xfrm rot="10800000">
            <a:off x="2991040" y="3340739"/>
            <a:ext cx="0" cy="2880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文本框 16"/>
          <p:cNvSpPr txBox="1"/>
          <p:nvPr/>
        </p:nvSpPr>
        <p:spPr>
          <a:xfrm>
            <a:off x="21488" y="3647149"/>
            <a:ext cx="6397653" cy="923330"/>
          </a:xfrm>
          <a:prstGeom prst="rect">
            <a:avLst/>
          </a:prstGeom>
          <a:noFill/>
          <a:ln w="12700">
            <a:solidFill>
              <a:srgbClr val="92D050"/>
            </a:solidFill>
            <a:prstDash val="dash"/>
          </a:ln>
        </p:spPr>
        <p:txBody>
          <a:bodyPr wrap="square" rtlCol="0">
            <a:spAutoFit/>
          </a:bodyPr>
          <a:lstStyle/>
          <a:p>
            <a:r>
              <a:rPr lang="zh-CN" altLang="en-US" b="1">
                <a:latin typeface="微软雅黑" panose="020B0503020204020204" charset="-122"/>
                <a:ea typeface="微软雅黑" panose="020B0503020204020204" charset="-122"/>
              </a:rPr>
              <a:t>注：相比于</a:t>
            </a:r>
            <a:r>
              <a:rPr lang="zh-CN" altLang="en-US" b="1">
                <a:solidFill>
                  <a:srgbClr val="FF0000"/>
                </a:solidFill>
                <a:latin typeface="微软雅黑" panose="020B0503020204020204" charset="-122"/>
                <a:ea typeface="微软雅黑" panose="020B0503020204020204" charset="-122"/>
              </a:rPr>
              <a:t>集中式</a:t>
            </a:r>
            <a:r>
              <a:rPr lang="en-US" altLang="zh-CN" b="1">
                <a:latin typeface="微软雅黑" panose="020B0503020204020204" charset="-122"/>
                <a:ea typeface="微软雅黑" panose="020B0503020204020204" charset="-122"/>
              </a:rPr>
              <a:t>kalman</a:t>
            </a:r>
            <a:r>
              <a:rPr lang="zh-CN" altLang="en-US" b="1">
                <a:latin typeface="微软雅黑" panose="020B0503020204020204" charset="-122"/>
                <a:ea typeface="微软雅黑" panose="020B0503020204020204" charset="-122"/>
              </a:rPr>
              <a:t>滤波器，分布式</a:t>
            </a:r>
            <a:r>
              <a:rPr lang="en-US" altLang="zh-CN" b="1">
                <a:latin typeface="微软雅黑" panose="020B0503020204020204" charset="-122"/>
                <a:ea typeface="微软雅黑" panose="020B0503020204020204" charset="-122"/>
              </a:rPr>
              <a:t>kalman</a:t>
            </a:r>
            <a:r>
              <a:rPr lang="zh-CN" altLang="en-US" b="1">
                <a:latin typeface="微软雅黑" panose="020B0503020204020204" charset="-122"/>
                <a:ea typeface="微软雅黑" panose="020B0503020204020204" charset="-122"/>
              </a:rPr>
              <a:t>滤波器的卡尔曼增益增加了由于</a:t>
            </a:r>
            <a:r>
              <a:rPr lang="zh-CN" altLang="en-US" b="1">
                <a:solidFill>
                  <a:srgbClr val="FF0000"/>
                </a:solidFill>
                <a:latin typeface="微软雅黑" panose="020B0503020204020204" charset="-122"/>
                <a:ea typeface="微软雅黑" panose="020B0503020204020204" charset="-122"/>
              </a:rPr>
              <a:t>共识滤波器</a:t>
            </a:r>
            <a:r>
              <a:rPr lang="zh-CN" altLang="en-US" b="1">
                <a:latin typeface="微软雅黑" panose="020B0503020204020204" charset="-122"/>
                <a:ea typeface="微软雅黑" panose="020B0503020204020204" charset="-122"/>
              </a:rPr>
              <a:t>引入的协方差矩阵，由此说明引入分布式滤波器有助于后验状态估计更加</a:t>
            </a:r>
            <a:r>
              <a:rPr lang="zh-CN" altLang="en-US" b="1">
                <a:solidFill>
                  <a:srgbClr val="FF0000"/>
                </a:solidFill>
                <a:latin typeface="微软雅黑" panose="020B0503020204020204" charset="-122"/>
                <a:ea typeface="微软雅黑" panose="020B0503020204020204" charset="-122"/>
              </a:rPr>
              <a:t>趋向于真值逼近</a:t>
            </a:r>
            <a:r>
              <a:rPr lang="zh-CN" altLang="en-US" b="1">
                <a:latin typeface="微软雅黑" panose="020B0503020204020204" charset="-122"/>
                <a:ea typeface="微软雅黑" panose="020B0503020204020204" charset="-122"/>
              </a:rPr>
              <a:t>。</a:t>
            </a:r>
          </a:p>
        </p:txBody>
      </p:sp>
      <p:sp>
        <p:nvSpPr>
          <p:cNvPr id="4" name="文本框 3">
            <a:extLst>
              <a:ext uri="{FF2B5EF4-FFF2-40B4-BE49-F238E27FC236}">
                <a16:creationId xmlns:a16="http://schemas.microsoft.com/office/drawing/2014/main" id="{B3A187BF-800D-468D-5B64-A75D4D75E4B0}"/>
              </a:ext>
            </a:extLst>
          </p:cNvPr>
          <p:cNvSpPr txBox="1"/>
          <p:nvPr/>
        </p:nvSpPr>
        <p:spPr>
          <a:xfrm>
            <a:off x="6096000" y="1636351"/>
            <a:ext cx="7429500" cy="369332"/>
          </a:xfrm>
          <a:prstGeom prst="rect">
            <a:avLst/>
          </a:prstGeom>
          <a:noFill/>
        </p:spPr>
        <p:txBody>
          <a:bodyPr wrap="square">
            <a:spAutoFit/>
          </a:bodyPr>
          <a:lstStyle/>
          <a:p>
            <a:r>
              <a:rPr lang="zh-CN" altLang="en-US">
                <a:latin typeface="Times New Roman" panose="02020603050405020304" pitchFamily="18" charset="0"/>
                <a:cs typeface="Times New Roman" panose="02020603050405020304" pitchFamily="18" charset="0"/>
              </a:rPr>
              <a:t>Bringing Eq. (16) into Eq. (12) gives：</a:t>
            </a:r>
          </a:p>
        </p:txBody>
      </p:sp>
      <p:pic>
        <p:nvPicPr>
          <p:cNvPr id="6" name="图片 5">
            <a:extLst>
              <a:ext uri="{FF2B5EF4-FFF2-40B4-BE49-F238E27FC236}">
                <a16:creationId xmlns:a16="http://schemas.microsoft.com/office/drawing/2014/main" id="{9C590E47-3014-C700-2B2E-C34F4B4C76D1}"/>
              </a:ext>
            </a:extLst>
          </p:cNvPr>
          <p:cNvPicPr>
            <a:picLocks noChangeAspect="1"/>
          </p:cNvPicPr>
          <p:nvPr/>
        </p:nvPicPr>
        <p:blipFill>
          <a:blip r:embed="rId6"/>
          <a:stretch>
            <a:fillRect/>
          </a:stretch>
        </p:blipFill>
        <p:spPr>
          <a:xfrm>
            <a:off x="376399" y="5515302"/>
            <a:ext cx="11805726" cy="644851"/>
          </a:xfrm>
          <a:prstGeom prst="rect">
            <a:avLst/>
          </a:prstGeom>
        </p:spPr>
      </p:pic>
      <p:sp>
        <p:nvSpPr>
          <p:cNvPr id="12" name="箭头: 下 11">
            <a:extLst>
              <a:ext uri="{FF2B5EF4-FFF2-40B4-BE49-F238E27FC236}">
                <a16:creationId xmlns:a16="http://schemas.microsoft.com/office/drawing/2014/main" id="{CB80E400-DD47-75F0-02BE-AB8077932970}"/>
              </a:ext>
            </a:extLst>
          </p:cNvPr>
          <p:cNvSpPr/>
          <p:nvPr>
            <p:custDataLst>
              <p:tags r:id="rId1"/>
            </p:custDataLst>
          </p:nvPr>
        </p:nvSpPr>
        <p:spPr>
          <a:xfrm>
            <a:off x="7968000" y="4108814"/>
            <a:ext cx="244510" cy="972000"/>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BFBE339-D604-DB37-A75C-D6FAAEDCADC6}"/>
              </a:ext>
            </a:extLst>
          </p:cNvPr>
          <p:cNvSpPr/>
          <p:nvPr/>
        </p:nvSpPr>
        <p:spPr>
          <a:xfrm>
            <a:off x="1920004" y="5484300"/>
            <a:ext cx="3256601" cy="644851"/>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7CFD1A8C-1A17-E154-94BA-85A508BE1CD2}"/>
              </a:ext>
            </a:extLst>
          </p:cNvPr>
          <p:cNvCxnSpPr>
            <a:cxnSpLocks/>
          </p:cNvCxnSpPr>
          <p:nvPr/>
        </p:nvCxnSpPr>
        <p:spPr>
          <a:xfrm>
            <a:off x="3512961" y="5196301"/>
            <a:ext cx="0" cy="2880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E376B8C4-2626-B9AB-E8CD-79DC31EF0506}"/>
              </a:ext>
            </a:extLst>
          </p:cNvPr>
          <p:cNvSpPr txBox="1"/>
          <p:nvPr/>
        </p:nvSpPr>
        <p:spPr>
          <a:xfrm>
            <a:off x="3216000" y="4787964"/>
            <a:ext cx="648000" cy="369332"/>
          </a:xfrm>
          <a:prstGeom prst="rect">
            <a:avLst/>
          </a:prstGeom>
          <a:noFill/>
          <a:ln w="12700">
            <a:solidFill>
              <a:srgbClr val="92D050"/>
            </a:solidFill>
            <a:prstDash val="dash"/>
          </a:ln>
        </p:spPr>
        <p:txBody>
          <a:bodyPr wrap="square" rtlCol="0">
            <a:spAutoFit/>
          </a:bodyPr>
          <a:lstStyle/>
          <a:p>
            <a:endParaRPr lang="zh-CN" altLang="en-US" b="1">
              <a:latin typeface="+mn-ea"/>
            </a:endParaRPr>
          </a:p>
        </p:txBody>
      </p:sp>
      <p:sp>
        <p:nvSpPr>
          <p:cNvPr id="20" name="矩形 19">
            <a:extLst>
              <a:ext uri="{FF2B5EF4-FFF2-40B4-BE49-F238E27FC236}">
                <a16:creationId xmlns:a16="http://schemas.microsoft.com/office/drawing/2014/main" id="{85C7D9E6-1B21-3E84-8CEB-7117F8FDFBF3}"/>
              </a:ext>
            </a:extLst>
          </p:cNvPr>
          <p:cNvSpPr/>
          <p:nvPr/>
        </p:nvSpPr>
        <p:spPr>
          <a:xfrm>
            <a:off x="5232000" y="5491552"/>
            <a:ext cx="6942171" cy="644850"/>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a:extLst>
              <a:ext uri="{FF2B5EF4-FFF2-40B4-BE49-F238E27FC236}">
                <a16:creationId xmlns:a16="http://schemas.microsoft.com/office/drawing/2014/main" id="{874285D0-9984-DEE4-29EE-C1C67AF0B03A}"/>
              </a:ext>
            </a:extLst>
          </p:cNvPr>
          <p:cNvCxnSpPr>
            <a:cxnSpLocks/>
          </p:cNvCxnSpPr>
          <p:nvPr/>
        </p:nvCxnSpPr>
        <p:spPr>
          <a:xfrm>
            <a:off x="9512263" y="5196301"/>
            <a:ext cx="0" cy="2880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 name="文本框 21">
            <a:extLst>
              <a:ext uri="{FF2B5EF4-FFF2-40B4-BE49-F238E27FC236}">
                <a16:creationId xmlns:a16="http://schemas.microsoft.com/office/drawing/2014/main" id="{985B6C97-BF0E-30F0-2B53-2B8E8C1FEC01}"/>
              </a:ext>
            </a:extLst>
          </p:cNvPr>
          <p:cNvSpPr txBox="1"/>
          <p:nvPr/>
        </p:nvSpPr>
        <p:spPr>
          <a:xfrm>
            <a:off x="8945223" y="4836199"/>
            <a:ext cx="1134079" cy="369332"/>
          </a:xfrm>
          <a:prstGeom prst="rect">
            <a:avLst/>
          </a:prstGeom>
          <a:noFill/>
          <a:ln w="12700">
            <a:solidFill>
              <a:srgbClr val="92D050"/>
            </a:solidFill>
            <a:prstDash val="dash"/>
          </a:ln>
        </p:spPr>
        <p:txBody>
          <a:bodyPr wrap="square" rtlCol="0">
            <a:spAutoFit/>
          </a:bodyPr>
          <a:lstStyle/>
          <a:p>
            <a:endParaRPr lang="zh-CN" altLang="en-US" b="1">
              <a:latin typeface="+mn-ea"/>
            </a:endParaRPr>
          </a:p>
        </p:txBody>
      </p:sp>
      <p:pic>
        <p:nvPicPr>
          <p:cNvPr id="23" name="图片 22">
            <a:extLst>
              <a:ext uri="{FF2B5EF4-FFF2-40B4-BE49-F238E27FC236}">
                <a16:creationId xmlns:a16="http://schemas.microsoft.com/office/drawing/2014/main" id="{3A2AED6D-E218-62EA-7678-10AC720ECDD7}"/>
              </a:ext>
            </a:extLst>
          </p:cNvPr>
          <p:cNvPicPr>
            <a:picLocks noChangeAspect="1"/>
          </p:cNvPicPr>
          <p:nvPr/>
        </p:nvPicPr>
        <p:blipFill>
          <a:blip r:embed="rId7"/>
          <a:stretch>
            <a:fillRect/>
          </a:stretch>
        </p:blipFill>
        <p:spPr>
          <a:xfrm>
            <a:off x="9373083" y="4844196"/>
            <a:ext cx="384804" cy="384804"/>
          </a:xfrm>
          <a:prstGeom prst="rect">
            <a:avLst/>
          </a:prstGeom>
        </p:spPr>
      </p:pic>
      <p:pic>
        <p:nvPicPr>
          <p:cNvPr id="24" name="图片 23">
            <a:extLst>
              <a:ext uri="{FF2B5EF4-FFF2-40B4-BE49-F238E27FC236}">
                <a16:creationId xmlns:a16="http://schemas.microsoft.com/office/drawing/2014/main" id="{A607C9DB-13C6-9491-B741-A4A32B660C71}"/>
              </a:ext>
            </a:extLst>
          </p:cNvPr>
          <p:cNvPicPr>
            <a:picLocks noChangeAspect="1"/>
          </p:cNvPicPr>
          <p:nvPr/>
        </p:nvPicPr>
        <p:blipFill>
          <a:blip r:embed="rId8"/>
          <a:stretch>
            <a:fillRect/>
          </a:stretch>
        </p:blipFill>
        <p:spPr>
          <a:xfrm>
            <a:off x="3396518" y="4797000"/>
            <a:ext cx="251482" cy="388654"/>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14</a:t>
            </a:fld>
            <a:endParaRPr lang="zh-HK" altLang="en-US" sz="1600" dirty="0">
              <a:solidFill>
                <a:schemeClr val="bg1"/>
              </a:solidFill>
            </a:endParaRPr>
          </a:p>
        </p:txBody>
      </p:sp>
      <p:pic>
        <p:nvPicPr>
          <p:cNvPr id="6" name="图片 5">
            <a:extLst>
              <a:ext uri="{FF2B5EF4-FFF2-40B4-BE49-F238E27FC236}">
                <a16:creationId xmlns:a16="http://schemas.microsoft.com/office/drawing/2014/main" id="{78AFE61C-107C-57DC-584F-36630ACF1398}"/>
              </a:ext>
            </a:extLst>
          </p:cNvPr>
          <p:cNvPicPr>
            <a:picLocks noChangeAspect="1"/>
          </p:cNvPicPr>
          <p:nvPr/>
        </p:nvPicPr>
        <p:blipFill>
          <a:blip r:embed="rId3"/>
          <a:stretch>
            <a:fillRect/>
          </a:stretch>
        </p:blipFill>
        <p:spPr>
          <a:xfrm>
            <a:off x="192000" y="767489"/>
            <a:ext cx="5616000" cy="5503680"/>
          </a:xfrm>
          <a:prstGeom prst="rect">
            <a:avLst/>
          </a:prstGeom>
        </p:spPr>
      </p:pic>
      <p:pic>
        <p:nvPicPr>
          <p:cNvPr id="12" name="图片 11">
            <a:extLst>
              <a:ext uri="{FF2B5EF4-FFF2-40B4-BE49-F238E27FC236}">
                <a16:creationId xmlns:a16="http://schemas.microsoft.com/office/drawing/2014/main" id="{F0646BCB-DBEA-6F0A-AB54-177F7A94DB34}"/>
              </a:ext>
            </a:extLst>
          </p:cNvPr>
          <p:cNvPicPr>
            <a:picLocks noChangeAspect="1"/>
          </p:cNvPicPr>
          <p:nvPr/>
        </p:nvPicPr>
        <p:blipFill>
          <a:blip r:embed="rId4"/>
          <a:stretch>
            <a:fillRect/>
          </a:stretch>
        </p:blipFill>
        <p:spPr>
          <a:xfrm>
            <a:off x="6038558" y="893646"/>
            <a:ext cx="5962642" cy="5301656"/>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15</a:t>
            </a:fld>
            <a:endParaRPr lang="zh-HK" altLang="en-US" sz="1600" dirty="0">
              <a:solidFill>
                <a:schemeClr val="bg1"/>
              </a:solidFill>
            </a:endParaRPr>
          </a:p>
        </p:txBody>
      </p:sp>
      <p:pic>
        <p:nvPicPr>
          <p:cNvPr id="21" name="图片 20"/>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p:cNvGrpSpPr/>
          <p:nvPr>
            <p:custDataLst>
              <p:tags r:id="rId1"/>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2"/>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3"/>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3" name="矩形 102"/>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16</a:t>
            </a:fld>
            <a:endParaRPr lang="zh-HK" altLang="en-US" sz="1600" dirty="0">
              <a:solidFill>
                <a:schemeClr val="bg1"/>
              </a:solidFill>
            </a:endParaRPr>
          </a:p>
        </p:txBody>
      </p:sp>
      <p:sp>
        <p:nvSpPr>
          <p:cNvPr id="5" name="文本框 4">
            <a:extLst>
              <a:ext uri="{FF2B5EF4-FFF2-40B4-BE49-F238E27FC236}">
                <a16:creationId xmlns:a16="http://schemas.microsoft.com/office/drawing/2014/main" id="{EA895DE3-B1E2-653C-348B-A07B86BC13CA}"/>
              </a:ext>
            </a:extLst>
          </p:cNvPr>
          <p:cNvSpPr txBox="1"/>
          <p:nvPr/>
        </p:nvSpPr>
        <p:spPr>
          <a:xfrm>
            <a:off x="53341" y="1418280"/>
            <a:ext cx="6042659" cy="923330"/>
          </a:xfrm>
          <a:prstGeom prst="rect">
            <a:avLst/>
          </a:prstGeom>
          <a:noFill/>
        </p:spPr>
        <p:txBody>
          <a:bodyPr wrap="square">
            <a:spAutoFit/>
          </a:bodyPr>
          <a:lstStyle/>
          <a:p>
            <a:r>
              <a:rPr lang="en-US" altLang="zh-CN">
                <a:solidFill>
                  <a:srgbClr val="000000"/>
                </a:solidFill>
                <a:latin typeface="Times New Roman" panose="02020603050405020304" pitchFamily="18" charset="0"/>
                <a:cs typeface="Times New Roman" panose="02020603050405020304" pitchFamily="18" charset="0"/>
              </a:rPr>
              <a:t>A</a:t>
            </a:r>
            <a:r>
              <a:rPr lang="en-US" altLang="zh-CN">
                <a:solidFill>
                  <a:srgbClr val="000000"/>
                </a:solidFill>
                <a:effectLst/>
                <a:latin typeface="Times New Roman" panose="02020603050405020304" pitchFamily="18" charset="0"/>
                <a:cs typeface="Times New Roman" panose="02020603050405020304" pitchFamily="18" charset="0"/>
              </a:rPr>
              <a:t> target moves in a </a:t>
            </a:r>
            <a:r>
              <a:rPr lang="en-US" altLang="zh-CN">
                <a:solidFill>
                  <a:srgbClr val="FF0000"/>
                </a:solidFill>
                <a:effectLst/>
                <a:latin typeface="Times New Roman" panose="02020603050405020304" pitchFamily="18" charset="0"/>
                <a:cs typeface="Times New Roman" panose="02020603050405020304" pitchFamily="18" charset="0"/>
              </a:rPr>
              <a:t>circular path</a:t>
            </a:r>
            <a:r>
              <a:rPr lang="en-US" altLang="zh-CN">
                <a:solidFill>
                  <a:srgbClr val="000000"/>
                </a:solidFill>
                <a:effectLst/>
                <a:latin typeface="Times New Roman" panose="02020603050405020304" pitchFamily="18" charset="0"/>
                <a:cs typeface="Times New Roman" panose="02020603050405020304" pitchFamily="18" charset="0"/>
              </a:rPr>
              <a:t> over a sensor network. The target is subject to system noise that causes its trajectory to be perturbed. </a:t>
            </a:r>
            <a:r>
              <a:rPr lang="en-US" altLang="zh-CN">
                <a:solidFill>
                  <a:srgbClr val="000000"/>
                </a:solidFill>
                <a:latin typeface="Times New Roman" panose="02020603050405020304" pitchFamily="18" charset="0"/>
                <a:cs typeface="Times New Roman" panose="02020603050405020304" pitchFamily="18" charset="0"/>
              </a:rPr>
              <a:t>The</a:t>
            </a:r>
            <a:r>
              <a:rPr lang="en-US" altLang="zh-CN">
                <a:solidFill>
                  <a:srgbClr val="000000"/>
                </a:solidFill>
                <a:effectLst/>
                <a:latin typeface="Times New Roman" panose="02020603050405020304" pitchFamily="18" charset="0"/>
                <a:cs typeface="Times New Roman" panose="02020603050405020304" pitchFamily="18" charset="0"/>
              </a:rPr>
              <a:t> system with the </a:t>
            </a:r>
            <a:r>
              <a:rPr lang="en-US" altLang="zh-CN">
                <a:solidFill>
                  <a:srgbClr val="000000"/>
                </a:solidFill>
                <a:latin typeface="Times New Roman" panose="02020603050405020304" pitchFamily="18" charset="0"/>
                <a:cs typeface="Times New Roman" panose="02020603050405020304" pitchFamily="18" charset="0"/>
              </a:rPr>
              <a:t>following</a:t>
            </a:r>
            <a:r>
              <a:rPr lang="en-US" altLang="zh-CN">
                <a:solidFill>
                  <a:srgbClr val="000000"/>
                </a:solidFill>
                <a:effectLst/>
                <a:latin typeface="Times New Roman" panose="02020603050405020304" pitchFamily="18" charset="0"/>
                <a:cs typeface="Times New Roman" panose="02020603050405020304" pitchFamily="18" charset="0"/>
              </a:rPr>
              <a:t> matrices:</a:t>
            </a:r>
            <a:endParaRPr lang="zh-CN" altLang="en-US">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60FD71EF-65B4-4445-588F-0C9139580090}"/>
              </a:ext>
            </a:extLst>
          </p:cNvPr>
          <p:cNvPicPr>
            <a:picLocks noChangeAspect="1"/>
          </p:cNvPicPr>
          <p:nvPr/>
        </p:nvPicPr>
        <p:blipFill>
          <a:blip r:embed="rId5"/>
          <a:stretch>
            <a:fillRect/>
          </a:stretch>
        </p:blipFill>
        <p:spPr>
          <a:xfrm>
            <a:off x="110246" y="2358786"/>
            <a:ext cx="5481754" cy="778937"/>
          </a:xfrm>
          <a:prstGeom prst="rect">
            <a:avLst/>
          </a:prstGeom>
        </p:spPr>
      </p:pic>
      <p:pic>
        <p:nvPicPr>
          <p:cNvPr id="15" name="图片 14">
            <a:extLst>
              <a:ext uri="{FF2B5EF4-FFF2-40B4-BE49-F238E27FC236}">
                <a16:creationId xmlns:a16="http://schemas.microsoft.com/office/drawing/2014/main" id="{567FB4B3-ED5D-323D-94FD-C9F6697FF4F2}"/>
              </a:ext>
            </a:extLst>
          </p:cNvPr>
          <p:cNvPicPr>
            <a:picLocks noChangeAspect="1"/>
          </p:cNvPicPr>
          <p:nvPr/>
        </p:nvPicPr>
        <p:blipFill>
          <a:blip r:embed="rId6"/>
          <a:srcRect t="1885"/>
          <a:stretch/>
        </p:blipFill>
        <p:spPr>
          <a:xfrm>
            <a:off x="768000" y="3459163"/>
            <a:ext cx="3930152" cy="2993837"/>
          </a:xfrm>
          <a:prstGeom prst="rect">
            <a:avLst/>
          </a:prstGeom>
        </p:spPr>
      </p:pic>
      <p:pic>
        <p:nvPicPr>
          <p:cNvPr id="17" name="图片 16">
            <a:extLst>
              <a:ext uri="{FF2B5EF4-FFF2-40B4-BE49-F238E27FC236}">
                <a16:creationId xmlns:a16="http://schemas.microsoft.com/office/drawing/2014/main" id="{4F239749-82FB-8822-4ABD-1A381BC98A1C}"/>
              </a:ext>
            </a:extLst>
          </p:cNvPr>
          <p:cNvPicPr>
            <a:picLocks noChangeAspect="1"/>
          </p:cNvPicPr>
          <p:nvPr/>
        </p:nvPicPr>
        <p:blipFill>
          <a:blip r:embed="rId7"/>
          <a:stretch>
            <a:fillRect/>
          </a:stretch>
        </p:blipFill>
        <p:spPr>
          <a:xfrm>
            <a:off x="6145079" y="772290"/>
            <a:ext cx="5951128" cy="2154719"/>
          </a:xfrm>
          <a:prstGeom prst="rect">
            <a:avLst/>
          </a:prstGeom>
        </p:spPr>
      </p:pic>
      <p:pic>
        <p:nvPicPr>
          <p:cNvPr id="20" name="图片 19">
            <a:extLst>
              <a:ext uri="{FF2B5EF4-FFF2-40B4-BE49-F238E27FC236}">
                <a16:creationId xmlns:a16="http://schemas.microsoft.com/office/drawing/2014/main" id="{C4EBD9CA-0398-C703-1701-1BD986D9D557}"/>
              </a:ext>
            </a:extLst>
          </p:cNvPr>
          <p:cNvPicPr>
            <a:picLocks noChangeAspect="1"/>
          </p:cNvPicPr>
          <p:nvPr/>
        </p:nvPicPr>
        <p:blipFill>
          <a:blip r:embed="rId8"/>
          <a:srcRect l="4236" t="5202"/>
          <a:stretch/>
        </p:blipFill>
        <p:spPr>
          <a:xfrm>
            <a:off x="7155566" y="2907601"/>
            <a:ext cx="3930153" cy="3615436"/>
          </a:xfrm>
          <a:prstGeom prst="rect">
            <a:avLst/>
          </a:prstGeom>
        </p:spPr>
      </p:pic>
      <p:sp>
        <p:nvSpPr>
          <p:cNvPr id="21" name="文本框 20">
            <a:extLst>
              <a:ext uri="{FF2B5EF4-FFF2-40B4-BE49-F238E27FC236}">
                <a16:creationId xmlns:a16="http://schemas.microsoft.com/office/drawing/2014/main" id="{04AE6698-E95D-4999-07B1-00A3B35A647A}"/>
              </a:ext>
            </a:extLst>
          </p:cNvPr>
          <p:cNvSpPr txBox="1"/>
          <p:nvPr/>
        </p:nvSpPr>
        <p:spPr>
          <a:xfrm>
            <a:off x="140661" y="931419"/>
            <a:ext cx="5420924" cy="400110"/>
          </a:xfrm>
          <a:prstGeom prst="rect">
            <a:avLst/>
          </a:prstGeom>
          <a:noFill/>
        </p:spPr>
        <p:txBody>
          <a:bodyPr wrap="square" rtlCol="0" anchor="t">
            <a:spAutoFit/>
          </a:bodyPr>
          <a:lstStyle/>
          <a:p>
            <a:r>
              <a:rPr lang="en-US" altLang="zh-CN" sz="2000" b="1">
                <a:solidFill>
                  <a:srgbClr val="0174AB"/>
                </a:solidFill>
                <a:latin typeface="Arial" panose="020B0604020202020204" pitchFamily="34" charset="0"/>
                <a:cs typeface="Arial" panose="020B0604020202020204" pitchFamily="34" charset="0"/>
              </a:rPr>
              <a:t>Setting 1</a:t>
            </a:r>
            <a:r>
              <a:rPr lang="zh-CN" altLang="en-US" sz="2000" b="1">
                <a:solidFill>
                  <a:srgbClr val="0174AB"/>
                </a:solidFill>
                <a:latin typeface="Arial" panose="020B0604020202020204" pitchFamily="34" charset="0"/>
                <a:cs typeface="Arial" panose="020B0604020202020204" pitchFamily="34" charset="0"/>
              </a:rPr>
              <a:t>（</a:t>
            </a:r>
            <a:r>
              <a:rPr lang="en-US" altLang="zh-CN" sz="2000" b="1">
                <a:solidFill>
                  <a:srgbClr val="0174AB"/>
                </a:solidFill>
                <a:latin typeface="Arial" panose="020B0604020202020204" pitchFamily="34" charset="0"/>
                <a:cs typeface="Arial" panose="020B0604020202020204" pitchFamily="34" charset="0"/>
              </a:rPr>
              <a:t>Fully connected topology track</a:t>
            </a:r>
            <a:r>
              <a:rPr lang="zh-CN" altLang="en-US" sz="2000" b="1">
                <a:solidFill>
                  <a:srgbClr val="0174AB"/>
                </a:solidFill>
                <a:latin typeface="Arial" panose="020B0604020202020204" pitchFamily="34" charset="0"/>
                <a:cs typeface="Arial" panose="020B0604020202020204" pitchFamily="34" charset="0"/>
              </a:rPr>
              <a:t>）</a:t>
            </a:r>
            <a:endParaRPr lang="zh-CN" altLang="en-US" sz="2000" b="1" dirty="0">
              <a:solidFill>
                <a:srgbClr val="0174AB"/>
              </a:solidFill>
              <a:latin typeface="Arial" panose="020B0604020202020204" pitchFamily="34" charset="0"/>
              <a:cs typeface="Arial" panose="020B0604020202020204" pitchFamily="34" charset="0"/>
            </a:endParaRPr>
          </a:p>
        </p:txBody>
      </p:sp>
      <p:pic>
        <p:nvPicPr>
          <p:cNvPr id="11" name="图片 10">
            <a:extLst>
              <a:ext uri="{FF2B5EF4-FFF2-40B4-BE49-F238E27FC236}">
                <a16:creationId xmlns:a16="http://schemas.microsoft.com/office/drawing/2014/main" id="{3C2FC21D-9C54-AC86-18FA-4CFDBBE32D9F}"/>
              </a:ext>
            </a:extLst>
          </p:cNvPr>
          <p:cNvPicPr>
            <a:picLocks noChangeAspect="1"/>
          </p:cNvPicPr>
          <p:nvPr/>
        </p:nvPicPr>
        <p:blipFill>
          <a:blip r:embed="rId9"/>
          <a:stretch>
            <a:fillRect/>
          </a:stretch>
        </p:blipFill>
        <p:spPr>
          <a:xfrm>
            <a:off x="480000" y="3159259"/>
            <a:ext cx="3761279" cy="413741"/>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6553200"/>
            <a:ext cx="12192001" cy="304800"/>
            <a:chOff x="0" y="6569404"/>
            <a:chExt cx="9144000" cy="288000"/>
          </a:xfrm>
        </p:grpSpPr>
        <p:sp>
          <p:nvSpPr>
            <p:cNvPr id="11" name="矩形 1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5" name="矩形 1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0"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17</a:t>
            </a:fld>
            <a:endParaRPr lang="zh-HK" altLang="en-US" sz="1600" dirty="0">
              <a:solidFill>
                <a:schemeClr val="bg1"/>
              </a:solidFill>
            </a:endParaRPr>
          </a:p>
        </p:txBody>
      </p:sp>
      <p:sp>
        <p:nvSpPr>
          <p:cNvPr id="21" name="矩形 20"/>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2" name="文本框 2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2" name="文本框 1">
            <a:extLst>
              <a:ext uri="{FF2B5EF4-FFF2-40B4-BE49-F238E27FC236}">
                <a16:creationId xmlns:a16="http://schemas.microsoft.com/office/drawing/2014/main" id="{6D1DEFBE-3CAD-55B8-2BD9-CB04913E8CA5}"/>
              </a:ext>
            </a:extLst>
          </p:cNvPr>
          <p:cNvSpPr txBox="1"/>
          <p:nvPr/>
        </p:nvSpPr>
        <p:spPr>
          <a:xfrm>
            <a:off x="171076" y="837000"/>
            <a:ext cx="4572000" cy="398780"/>
          </a:xfrm>
          <a:prstGeom prst="rect">
            <a:avLst/>
          </a:prstGeom>
          <a:noFill/>
        </p:spPr>
        <p:txBody>
          <a:bodyPr wrap="square" rtlCol="0" anchor="t">
            <a:spAutoFit/>
          </a:bodyPr>
          <a:lstStyle/>
          <a:p>
            <a:r>
              <a:rPr lang="en-US" altLang="zh-CN" sz="2000" b="1">
                <a:solidFill>
                  <a:srgbClr val="0174AB"/>
                </a:solidFill>
                <a:latin typeface="Arial" panose="020B0604020202020204" pitchFamily="34" charset="0"/>
                <a:cs typeface="Arial" panose="020B0604020202020204" pitchFamily="34" charset="0"/>
              </a:rPr>
              <a:t>Setting 2</a:t>
            </a:r>
            <a:endParaRPr lang="zh-CN" altLang="en-US" sz="2000" b="1" dirty="0">
              <a:solidFill>
                <a:srgbClr val="0174AB"/>
              </a:solidFill>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8012E61E-4D82-E2B8-3D89-8BCB95CF897E}"/>
              </a:ext>
            </a:extLst>
          </p:cNvPr>
          <p:cNvSpPr txBox="1"/>
          <p:nvPr/>
        </p:nvSpPr>
        <p:spPr>
          <a:xfrm>
            <a:off x="161476" y="1342581"/>
            <a:ext cx="5551658" cy="1477328"/>
          </a:xfrm>
          <a:prstGeom prst="rect">
            <a:avLst/>
          </a:prstGeom>
          <a:noFill/>
        </p:spPr>
        <p:txBody>
          <a:bodyPr wrap="square">
            <a:spAutoFit/>
          </a:bodyPr>
          <a:lstStyle/>
          <a:p>
            <a:r>
              <a:rPr lang="en-US" altLang="zh-CN" sz="1800">
                <a:solidFill>
                  <a:srgbClr val="000000"/>
                </a:solidFill>
                <a:effectLst/>
                <a:latin typeface="Times New Roman" panose="02020603050405020304" pitchFamily="18" charset="0"/>
                <a:cs typeface="Times New Roman" panose="02020603050405020304" pitchFamily="18" charset="0"/>
              </a:rPr>
              <a:t>In this simulation, the sensor network has a </a:t>
            </a:r>
            <a:r>
              <a:rPr lang="en-US" altLang="zh-CN" sz="1800">
                <a:solidFill>
                  <a:srgbClr val="FF0000"/>
                </a:solidFill>
                <a:effectLst/>
                <a:latin typeface="Times New Roman" panose="02020603050405020304" pitchFamily="18" charset="0"/>
                <a:cs typeface="Times New Roman" panose="02020603050405020304" pitchFamily="18" charset="0"/>
              </a:rPr>
              <a:t>chain topology </a:t>
            </a:r>
            <a:r>
              <a:rPr lang="en-US" altLang="zh-CN" sz="1800">
                <a:solidFill>
                  <a:srgbClr val="000000"/>
                </a:solidFill>
                <a:effectLst/>
                <a:latin typeface="Times New Roman" panose="02020603050405020304" pitchFamily="18" charset="0"/>
                <a:cs typeface="Times New Roman" panose="02020603050405020304" pitchFamily="18" charset="0"/>
              </a:rPr>
              <a:t>(as presented in Fig. 4), in which there are 6 sensors connected in series. The sensors at either end (1 and 6) have only </a:t>
            </a:r>
            <a:r>
              <a:rPr lang="en-US" altLang="zh-CN" sz="1800">
                <a:solidFill>
                  <a:srgbClr val="FF0000"/>
                </a:solidFill>
                <a:effectLst/>
                <a:latin typeface="Times New Roman" panose="02020603050405020304" pitchFamily="18" charset="0"/>
                <a:cs typeface="Times New Roman" panose="02020603050405020304" pitchFamily="18" charset="0"/>
              </a:rPr>
              <a:t>one first-degree neighbor </a:t>
            </a:r>
            <a:r>
              <a:rPr lang="en-US" altLang="zh-CN" sz="1800">
                <a:solidFill>
                  <a:srgbClr val="000000"/>
                </a:solidFill>
                <a:effectLst/>
                <a:latin typeface="Times New Roman" panose="02020603050405020304" pitchFamily="18" charset="0"/>
                <a:cs typeface="Times New Roman" panose="02020603050405020304" pitchFamily="18" charset="0"/>
              </a:rPr>
              <a:t>(2 and 5, respectively)</a:t>
            </a:r>
            <a:endParaRPr lang="zh-CN" altLang="en-US">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F099FC39-FEDD-10F6-CB78-955C969731EA}"/>
              </a:ext>
            </a:extLst>
          </p:cNvPr>
          <p:cNvPicPr>
            <a:picLocks noChangeAspect="1"/>
          </p:cNvPicPr>
          <p:nvPr/>
        </p:nvPicPr>
        <p:blipFill>
          <a:blip r:embed="rId6"/>
          <a:stretch>
            <a:fillRect/>
          </a:stretch>
        </p:blipFill>
        <p:spPr>
          <a:xfrm>
            <a:off x="732741" y="2886061"/>
            <a:ext cx="4409128" cy="1200329"/>
          </a:xfrm>
          <a:prstGeom prst="rect">
            <a:avLst/>
          </a:prstGeom>
        </p:spPr>
      </p:pic>
      <p:sp>
        <p:nvSpPr>
          <p:cNvPr id="17" name="文本框 16">
            <a:extLst>
              <a:ext uri="{FF2B5EF4-FFF2-40B4-BE49-F238E27FC236}">
                <a16:creationId xmlns:a16="http://schemas.microsoft.com/office/drawing/2014/main" id="{562B2801-0B85-19B6-8164-E412D83DFB13}"/>
              </a:ext>
            </a:extLst>
          </p:cNvPr>
          <p:cNvSpPr txBox="1"/>
          <p:nvPr/>
        </p:nvSpPr>
        <p:spPr>
          <a:xfrm>
            <a:off x="6096000" y="1082734"/>
            <a:ext cx="6189784" cy="646331"/>
          </a:xfrm>
          <a:prstGeom prst="rect">
            <a:avLst/>
          </a:prstGeom>
          <a:noFill/>
        </p:spPr>
        <p:txBody>
          <a:bodyPr wrap="square">
            <a:spAutoFit/>
          </a:bodyPr>
          <a:lstStyle/>
          <a:p>
            <a:r>
              <a:rPr lang="en-US" altLang="zh-CN" sz="1800">
                <a:solidFill>
                  <a:srgbClr val="000000"/>
                </a:solidFill>
                <a:effectLst/>
                <a:latin typeface="Times New Roman" panose="02020603050405020304" pitchFamily="18" charset="0"/>
                <a:cs typeface="Times New Roman" panose="02020603050405020304" pitchFamily="18" charset="0"/>
              </a:rPr>
              <a:t>We have performed </a:t>
            </a:r>
            <a:r>
              <a:rPr lang="en-US" altLang="zh-CN" sz="1800">
                <a:solidFill>
                  <a:srgbClr val="FF0000"/>
                </a:solidFill>
                <a:effectLst/>
                <a:latin typeface="Times New Roman" panose="02020603050405020304" pitchFamily="18" charset="0"/>
                <a:cs typeface="Times New Roman" panose="02020603050405020304" pitchFamily="18" charset="0"/>
              </a:rPr>
              <a:t>10,000 Monte Carlo simulations</a:t>
            </a:r>
            <a:r>
              <a:rPr lang="en-US" altLang="zh-CN" sz="1800">
                <a:solidFill>
                  <a:srgbClr val="000000"/>
                </a:solidFill>
                <a:effectLst/>
                <a:latin typeface="Times New Roman" panose="02020603050405020304" pitchFamily="18" charset="0"/>
                <a:cs typeface="Times New Roman" panose="02020603050405020304" pitchFamily="18" charset="0"/>
              </a:rPr>
              <a:t>, and </a:t>
            </a:r>
            <a:endParaRPr lang="en-US" altLang="zh-CN">
              <a:latin typeface="Times New Roman" panose="02020603050405020304" pitchFamily="18" charset="0"/>
              <a:cs typeface="Times New Roman" panose="02020603050405020304" pitchFamily="18" charset="0"/>
            </a:endParaRPr>
          </a:p>
          <a:p>
            <a:r>
              <a:rPr lang="en-US" altLang="zh-CN" sz="1800">
                <a:solidFill>
                  <a:srgbClr val="000000"/>
                </a:solidFill>
                <a:effectLst/>
                <a:latin typeface="Times New Roman" panose="02020603050405020304" pitchFamily="18" charset="0"/>
                <a:cs typeface="Times New Roman" panose="02020603050405020304" pitchFamily="18" charset="0"/>
              </a:rPr>
              <a:t>in Fig. 5, </a:t>
            </a:r>
            <a:r>
              <a:rPr lang="en-US" altLang="zh-CN" sz="1800">
                <a:solidFill>
                  <a:srgbClr val="FF0000"/>
                </a:solidFill>
                <a:effectLst/>
                <a:latin typeface="Times New Roman" panose="02020603050405020304" pitchFamily="18" charset="0"/>
                <a:cs typeface="Times New Roman" panose="02020603050405020304" pitchFamily="18" charset="0"/>
              </a:rPr>
              <a:t>the mean squared estimation error </a:t>
            </a:r>
            <a:r>
              <a:rPr lang="en-US" altLang="zh-CN" sz="1800">
                <a:solidFill>
                  <a:srgbClr val="000000"/>
                </a:solidFill>
                <a:effectLst/>
                <a:latin typeface="Times New Roman" panose="02020603050405020304" pitchFamily="18" charset="0"/>
                <a:cs typeface="Times New Roman" panose="02020603050405020304" pitchFamily="18" charset="0"/>
              </a:rPr>
              <a:t>is plotted for</a:t>
            </a:r>
            <a:r>
              <a:rPr lang="zh-CN" altLang="en-US" sz="1800">
                <a:solidFill>
                  <a:srgbClr val="000000"/>
                </a:solidFill>
                <a:effectLst/>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pic>
        <p:nvPicPr>
          <p:cNvPr id="19" name="图片 18">
            <a:extLst>
              <a:ext uri="{FF2B5EF4-FFF2-40B4-BE49-F238E27FC236}">
                <a16:creationId xmlns:a16="http://schemas.microsoft.com/office/drawing/2014/main" id="{B0E92B74-542B-4CC1-8A45-9796ED758B78}"/>
              </a:ext>
            </a:extLst>
          </p:cNvPr>
          <p:cNvPicPr>
            <a:picLocks noChangeAspect="1"/>
          </p:cNvPicPr>
          <p:nvPr/>
        </p:nvPicPr>
        <p:blipFill>
          <a:blip r:embed="rId7"/>
          <a:stretch>
            <a:fillRect/>
          </a:stretch>
        </p:blipFill>
        <p:spPr>
          <a:xfrm>
            <a:off x="6190262" y="1676291"/>
            <a:ext cx="5357932" cy="4861827"/>
          </a:xfrm>
          <a:prstGeom prst="rect">
            <a:avLst/>
          </a:prstGeom>
        </p:spPr>
      </p:pic>
      <p:sp>
        <p:nvSpPr>
          <p:cNvPr id="24" name="文本框 23">
            <a:extLst>
              <a:ext uri="{FF2B5EF4-FFF2-40B4-BE49-F238E27FC236}">
                <a16:creationId xmlns:a16="http://schemas.microsoft.com/office/drawing/2014/main" id="{D57B7C09-0BF2-FEA0-9790-0D40E433B5CA}"/>
              </a:ext>
            </a:extLst>
          </p:cNvPr>
          <p:cNvSpPr txBox="1"/>
          <p:nvPr/>
        </p:nvSpPr>
        <p:spPr>
          <a:xfrm>
            <a:off x="1128000" y="868890"/>
            <a:ext cx="6229978" cy="400110"/>
          </a:xfrm>
          <a:prstGeom prst="rect">
            <a:avLst/>
          </a:prstGeom>
          <a:noFill/>
        </p:spPr>
        <p:txBody>
          <a:bodyPr wrap="square">
            <a:spAutoFit/>
          </a:bodyPr>
          <a:lstStyle/>
          <a:p>
            <a:r>
              <a:rPr lang="zh-CN" altLang="en-US" sz="2000" b="1">
                <a:solidFill>
                  <a:srgbClr val="0174AB"/>
                </a:solidFill>
                <a:latin typeface="Arial" panose="020B0604020202020204" pitchFamily="34" charset="0"/>
                <a:cs typeface="Arial" panose="020B0604020202020204" pitchFamily="34" charset="0"/>
              </a:rPr>
              <a:t>（</a:t>
            </a:r>
            <a:r>
              <a:rPr lang="en-US" altLang="zh-CN" sz="2000" b="1">
                <a:solidFill>
                  <a:srgbClr val="0174AB"/>
                </a:solidFill>
                <a:latin typeface="Arial" panose="020B0604020202020204" pitchFamily="34" charset="0"/>
                <a:cs typeface="Arial" panose="020B0604020202020204" pitchFamily="34" charset="0"/>
              </a:rPr>
              <a:t>chain topology track</a:t>
            </a:r>
            <a:r>
              <a:rPr lang="zh-CN" altLang="en-US" sz="2000" b="1">
                <a:solidFill>
                  <a:srgbClr val="0174AB"/>
                </a:solidFill>
                <a:latin typeface="Arial" panose="020B0604020202020204" pitchFamily="34" charset="0"/>
                <a:cs typeface="Arial" panose="020B0604020202020204" pitchFamily="34" charset="0"/>
              </a:rPr>
              <a:t>）</a:t>
            </a:r>
            <a:endParaRPr lang="zh-CN" altLang="en-US" sz="2000"/>
          </a:p>
        </p:txBody>
      </p:sp>
      <p:sp>
        <p:nvSpPr>
          <p:cNvPr id="25" name="箭头: 下 24">
            <a:extLst>
              <a:ext uri="{FF2B5EF4-FFF2-40B4-BE49-F238E27FC236}">
                <a16:creationId xmlns:a16="http://schemas.microsoft.com/office/drawing/2014/main" id="{251C7DC4-44A9-07B6-776D-4CB3F7E978CD}"/>
              </a:ext>
            </a:extLst>
          </p:cNvPr>
          <p:cNvSpPr/>
          <p:nvPr>
            <p:custDataLst>
              <p:tags r:id="rId3"/>
            </p:custDataLst>
          </p:nvPr>
        </p:nvSpPr>
        <p:spPr>
          <a:xfrm rot="10800000">
            <a:off x="2967927" y="4116553"/>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57BF38F0-1A63-1336-B43E-5E2F81672B0C}"/>
              </a:ext>
            </a:extLst>
          </p:cNvPr>
          <p:cNvSpPr txBox="1"/>
          <p:nvPr/>
        </p:nvSpPr>
        <p:spPr>
          <a:xfrm>
            <a:off x="984000" y="4540626"/>
            <a:ext cx="6229978" cy="461665"/>
          </a:xfrm>
          <a:prstGeom prst="rect">
            <a:avLst/>
          </a:prstGeom>
          <a:noFill/>
        </p:spPr>
        <p:txBody>
          <a:bodyPr wrap="square">
            <a:spAutoFit/>
          </a:bodyPr>
          <a:lstStyle/>
          <a:p>
            <a:r>
              <a:rPr lang="zh-CN" altLang="en-US" sz="2400">
                <a:latin typeface="Times New Roman" panose="02020603050405020304" pitchFamily="18" charset="0"/>
                <a:cs typeface="Times New Roman" panose="02020603050405020304" pitchFamily="18" charset="0"/>
              </a:rPr>
              <a:t>Each sensor is </a:t>
            </a:r>
            <a:r>
              <a:rPr lang="zh-CN" altLang="en-US" sz="2400">
                <a:solidFill>
                  <a:srgbClr val="FF0000"/>
                </a:solidFill>
                <a:latin typeface="Times New Roman" panose="02020603050405020304" pitchFamily="18" charset="0"/>
                <a:cs typeface="Times New Roman" panose="02020603050405020304" pitchFamily="18" charset="0"/>
              </a:rPr>
              <a:t>locally </a:t>
            </a:r>
            <a:r>
              <a:rPr lang="en-US" altLang="zh-CN" sz="2400">
                <a:solidFill>
                  <a:srgbClr val="FF0000"/>
                </a:solidFill>
                <a:latin typeface="Times New Roman" panose="02020603050405020304" pitchFamily="18" charset="0"/>
                <a:cs typeface="Times New Roman" panose="02020603050405020304" pitchFamily="18" charset="0"/>
              </a:rPr>
              <a:t>observability</a:t>
            </a:r>
            <a:endParaRPr lang="zh-CN" altLang="en-US" sz="24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18</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18</a:t>
            </a:fld>
            <a:endParaRPr lang="zh-HK" altLang="en-US" sz="1600" dirty="0">
              <a:solidFill>
                <a:schemeClr val="bg1"/>
              </a:solidFill>
            </a:endParaRPr>
          </a:p>
        </p:txBody>
      </p:sp>
      <p:pic>
        <p:nvPicPr>
          <p:cNvPr id="24" name="图片 23"/>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p:cNvGrpSpPr/>
          <p:nvPr>
            <p:custDataLst>
              <p:tags r:id="rId1"/>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2"/>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3"/>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112" name="矩形 111"/>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2" name="矩形 1"/>
          <p:cNvSpPr/>
          <p:nvPr/>
        </p:nvSpPr>
        <p:spPr>
          <a:xfrm>
            <a:off x="1912852" y="1473265"/>
            <a:ext cx="8366297" cy="177820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p:cNvSpPr/>
          <p:nvPr/>
        </p:nvSpPr>
        <p:spPr>
          <a:xfrm>
            <a:off x="1999212" y="1213549"/>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0" name="矩形 9"/>
          <p:cNvSpPr/>
          <p:nvPr/>
        </p:nvSpPr>
        <p:spPr>
          <a:xfrm>
            <a:off x="1912852" y="4005001"/>
            <a:ext cx="8366297" cy="1720727"/>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矩形 10"/>
          <p:cNvSpPr/>
          <p:nvPr/>
        </p:nvSpPr>
        <p:spPr>
          <a:xfrm>
            <a:off x="2098359" y="3745285"/>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19</a:t>
            </a:fld>
            <a:endParaRPr lang="zh-HK" altLang="en-US" sz="1600" dirty="0">
              <a:solidFill>
                <a:schemeClr val="bg1"/>
              </a:solidFill>
            </a:endParaRPr>
          </a:p>
        </p:txBody>
      </p:sp>
      <p:sp>
        <p:nvSpPr>
          <p:cNvPr id="5" name="文本框 4">
            <a:extLst>
              <a:ext uri="{FF2B5EF4-FFF2-40B4-BE49-F238E27FC236}">
                <a16:creationId xmlns:a16="http://schemas.microsoft.com/office/drawing/2014/main" id="{30B96A1B-C058-7292-F5CB-306BC8060730}"/>
              </a:ext>
            </a:extLst>
          </p:cNvPr>
          <p:cNvSpPr txBox="1"/>
          <p:nvPr/>
        </p:nvSpPr>
        <p:spPr>
          <a:xfrm>
            <a:off x="1999212" y="1717739"/>
            <a:ext cx="8423936" cy="1287532"/>
          </a:xfrm>
          <a:prstGeom prst="rect">
            <a:avLst/>
          </a:prstGeom>
          <a:noFill/>
        </p:spPr>
        <p:txBody>
          <a:bodyPr wrap="square">
            <a:spAutoFit/>
          </a:bodyPr>
          <a:lstStyle/>
          <a:p>
            <a:pPr>
              <a:lnSpc>
                <a:spcPct val="150000"/>
              </a:lnSpc>
            </a:pPr>
            <a:r>
              <a:rPr lang="en-US" altLang="zh-CN" sz="1800" b="1">
                <a:solidFill>
                  <a:srgbClr val="000000"/>
                </a:solidFill>
                <a:effectLst/>
                <a:latin typeface="Arial" panose="020B0604020202020204" pitchFamily="34" charset="0"/>
                <a:ea typeface="Arial Unicode MS" panose="020B0604020202020204" pitchFamily="34" charset="-122"/>
                <a:cs typeface="Arial" panose="020B0604020202020204" pitchFamily="34" charset="0"/>
              </a:rPr>
              <a:t>This paper design a </a:t>
            </a:r>
            <a:r>
              <a:rPr lang="en-US" altLang="zh-CN" sz="1800" b="1">
                <a:solidFill>
                  <a:srgbClr val="FF0000"/>
                </a:solidFill>
                <a:effectLst/>
                <a:latin typeface="Arial" panose="020B0604020202020204" pitchFamily="34" charset="0"/>
                <a:ea typeface="Arial Unicode MS" panose="020B0604020202020204" pitchFamily="34" charset="-122"/>
                <a:cs typeface="Arial" panose="020B0604020202020204" pitchFamily="34" charset="0"/>
              </a:rPr>
              <a:t>weighted directed graph </a:t>
            </a:r>
            <a:r>
              <a:rPr lang="en-US" altLang="zh-CN" sz="1800" b="1">
                <a:solidFill>
                  <a:srgbClr val="000000"/>
                </a:solidFill>
                <a:effectLst/>
                <a:latin typeface="Arial" panose="020B0604020202020204" pitchFamily="34" charset="0"/>
                <a:ea typeface="Arial Unicode MS" panose="020B0604020202020204" pitchFamily="34" charset="-122"/>
                <a:cs typeface="Arial" panose="020B0604020202020204" pitchFamily="34" charset="0"/>
              </a:rPr>
              <a:t>distributed Kalman filter algorithm,this algorithm not require any assumptions on the </a:t>
            </a:r>
            <a:r>
              <a:rPr lang="en-US" altLang="zh-CN" sz="1800" b="1">
                <a:solidFill>
                  <a:srgbClr val="FF0000"/>
                </a:solidFill>
                <a:effectLst/>
                <a:latin typeface="Arial" panose="020B0604020202020204" pitchFamily="34" charset="0"/>
                <a:ea typeface="Arial Unicode MS" panose="020B0604020202020204" pitchFamily="34" charset="-122"/>
                <a:cs typeface="Arial" panose="020B0604020202020204" pitchFamily="34" charset="0"/>
              </a:rPr>
              <a:t>observability</a:t>
            </a:r>
            <a:r>
              <a:rPr lang="en-US" altLang="zh-CN" sz="1800" b="1">
                <a:solidFill>
                  <a:srgbClr val="000000"/>
                </a:solidFill>
                <a:effectLst/>
                <a:latin typeface="Arial" panose="020B0604020202020204" pitchFamily="34" charset="0"/>
                <a:ea typeface="Arial Unicode MS" panose="020B0604020202020204" pitchFamily="34" charset="-122"/>
                <a:cs typeface="Arial" panose="020B0604020202020204" pitchFamily="34" charset="0"/>
              </a:rPr>
              <a:t> of the individual sensors.</a:t>
            </a:r>
            <a:endParaRPr lang="zh-CN" altLang="en-US" b="1">
              <a:latin typeface="Arial" panose="020B0604020202020204" pitchFamily="34" charset="0"/>
              <a:ea typeface="Arial Unicode MS" panose="020B0604020202020204" pitchFamily="34" charset="-122"/>
              <a:cs typeface="Arial" panose="020B0604020202020204" pitchFamily="34" charset="0"/>
            </a:endParaRPr>
          </a:p>
        </p:txBody>
      </p:sp>
      <p:sp>
        <p:nvSpPr>
          <p:cNvPr id="7" name="文本框 6">
            <a:extLst>
              <a:ext uri="{FF2B5EF4-FFF2-40B4-BE49-F238E27FC236}">
                <a16:creationId xmlns:a16="http://schemas.microsoft.com/office/drawing/2014/main" id="{62244E1A-5903-2AA7-BC9C-9FDB349702E1}"/>
              </a:ext>
            </a:extLst>
          </p:cNvPr>
          <p:cNvSpPr txBox="1"/>
          <p:nvPr/>
        </p:nvSpPr>
        <p:spPr>
          <a:xfrm>
            <a:off x="2062464" y="4229468"/>
            <a:ext cx="8497536" cy="1287532"/>
          </a:xfrm>
          <a:prstGeom prst="rect">
            <a:avLst/>
          </a:prstGeom>
          <a:noFill/>
        </p:spPr>
        <p:txBody>
          <a:bodyPr wrap="square">
            <a:spAutoFit/>
          </a:bodyPr>
          <a:lstStyle/>
          <a:p>
            <a:pPr>
              <a:lnSpc>
                <a:spcPct val="150000"/>
              </a:lnSpc>
            </a:pPr>
            <a:r>
              <a:rPr lang="en-US" altLang="zh-CN" sz="1800" b="1">
                <a:solidFill>
                  <a:srgbClr val="000000"/>
                </a:solidFill>
                <a:effectLst/>
                <a:latin typeface="Arial" panose="020B0604020202020204" pitchFamily="34" charset="0"/>
                <a:cs typeface="Arial" panose="020B0604020202020204" pitchFamily="34" charset="0"/>
              </a:rPr>
              <a:t>This </a:t>
            </a:r>
            <a:r>
              <a:rPr lang="en-US" altLang="zh-CN" b="1">
                <a:solidFill>
                  <a:srgbClr val="000000"/>
                </a:solidFill>
                <a:latin typeface="Arial" panose="020B0604020202020204" pitchFamily="34" charset="0"/>
                <a:cs typeface="Arial" panose="020B0604020202020204" pitchFamily="34" charset="0"/>
              </a:rPr>
              <a:t>paper discussed the</a:t>
            </a:r>
            <a:r>
              <a:rPr lang="en-US" altLang="zh-CN" sz="1800" b="1">
                <a:solidFill>
                  <a:srgbClr val="000000"/>
                </a:solidFill>
                <a:effectLst/>
                <a:latin typeface="Arial" panose="020B0604020202020204" pitchFamily="34" charset="0"/>
                <a:cs typeface="Arial" panose="020B0604020202020204" pitchFamily="34" charset="0"/>
              </a:rPr>
              <a:t> </a:t>
            </a:r>
            <a:r>
              <a:rPr lang="en-US" altLang="zh-CN" sz="1800" b="1">
                <a:solidFill>
                  <a:srgbClr val="FF0000"/>
                </a:solidFill>
                <a:effectLst/>
                <a:latin typeface="Arial" panose="020B0604020202020204" pitchFamily="34" charset="0"/>
                <a:cs typeface="Arial" panose="020B0604020202020204" pitchFamily="34" charset="0"/>
              </a:rPr>
              <a:t>suboptimality</a:t>
            </a:r>
            <a:r>
              <a:rPr lang="en-US" altLang="zh-CN" sz="1800" b="1">
                <a:solidFill>
                  <a:srgbClr val="000000"/>
                </a:solidFill>
                <a:effectLst/>
                <a:latin typeface="Arial" panose="020B0604020202020204" pitchFamily="34" charset="0"/>
                <a:cs typeface="Arial" panose="020B0604020202020204" pitchFamily="34" charset="0"/>
              </a:rPr>
              <a:t> in existing schemes and the validate the </a:t>
            </a:r>
            <a:r>
              <a:rPr lang="en-US" altLang="zh-CN" sz="1800" b="1">
                <a:solidFill>
                  <a:srgbClr val="FF0000"/>
                </a:solidFill>
                <a:effectLst/>
                <a:latin typeface="Arial" panose="020B0604020202020204" pitchFamily="34" charset="0"/>
                <a:cs typeface="Arial" panose="020B0604020202020204" pitchFamily="34" charset="0"/>
              </a:rPr>
              <a:t>superior </a:t>
            </a:r>
            <a:r>
              <a:rPr lang="en-US" altLang="zh-CN" b="1">
                <a:solidFill>
                  <a:srgbClr val="FF0000"/>
                </a:solidFill>
                <a:latin typeface="Arial" panose="020B0604020202020204" pitchFamily="34" charset="0"/>
                <a:cs typeface="Arial" panose="020B0604020202020204" pitchFamily="34" charset="0"/>
              </a:rPr>
              <a:t>algorithm</a:t>
            </a:r>
            <a:r>
              <a:rPr lang="en-US" altLang="zh-CN" sz="1800" b="1">
                <a:solidFill>
                  <a:srgbClr val="FF0000"/>
                </a:solidFill>
                <a:effectLst/>
                <a:latin typeface="Arial" panose="020B0604020202020204" pitchFamily="34" charset="0"/>
                <a:cs typeface="Arial" panose="020B0604020202020204" pitchFamily="34" charset="0"/>
              </a:rPr>
              <a:t> performance </a:t>
            </a:r>
            <a:r>
              <a:rPr lang="en-US" altLang="zh-CN" sz="1800" b="1">
                <a:solidFill>
                  <a:srgbClr val="000000"/>
                </a:solidFill>
                <a:effectLst/>
                <a:latin typeface="Arial" panose="020B0604020202020204" pitchFamily="34" charset="0"/>
                <a:cs typeface="Arial" panose="020B0604020202020204" pitchFamily="34" charset="0"/>
              </a:rPr>
              <a:t>of the proposed scheme against the existing algorithms.</a:t>
            </a:r>
            <a:endParaRPr lang="zh-CN" altLang="en-US" b="1">
              <a:latin typeface="Arial" panose="020B0604020202020204" pitchFamily="34" charset="0"/>
              <a:cs typeface="Arial" panose="020B0604020202020204" pitchFamily="34"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3"/>
          <p:cNvSpPr/>
          <p:nvPr>
            <p:custDataLst>
              <p:tags r:id="rId1"/>
            </p:custDataLst>
          </p:nvPr>
        </p:nvSpPr>
        <p:spPr>
          <a:xfrm>
            <a:off x="563509" y="2007796"/>
            <a:ext cx="2614571" cy="1195201"/>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endParaRPr lang="en-US" altLang="zh-CN" sz="1400" b="1">
              <a:solidFill>
                <a:schemeClr val="bg1"/>
              </a:solidFill>
              <a:latin typeface="Arial" panose="020B0604020202020204" pitchFamily="34" charset="0"/>
              <a:ea typeface="微软雅黑" panose="020B0503020204020204" charset="-122"/>
              <a:cs typeface="Arial" panose="020B0604020202020204" pitchFamily="34" charset="0"/>
            </a:endParaRPr>
          </a:p>
          <a:p>
            <a:pPr algn="ctr">
              <a:lnSpc>
                <a:spcPct val="150000"/>
              </a:lnSpc>
            </a:pPr>
            <a:r>
              <a:rPr lang="en-US" altLang="zh-CN" sz="1400" b="1">
                <a:solidFill>
                  <a:schemeClr val="bg1"/>
                </a:solidFill>
                <a:latin typeface="Arial" panose="020B0604020202020204" pitchFamily="34" charset="0"/>
                <a:ea typeface="微软雅黑" panose="020B0503020204020204" charset="-122"/>
                <a:cs typeface="Arial" panose="020B0604020202020204" pitchFamily="34" charset="0"/>
              </a:rPr>
              <a:t>Distributed Kalman filter for low obvservability</a:t>
            </a:r>
          </a:p>
          <a:p>
            <a:pPr algn="ctr">
              <a:lnSpc>
                <a:spcPct val="150000"/>
              </a:lnSpc>
            </a:pP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6" name="圆角矩形 4"/>
          <p:cNvSpPr/>
          <p:nvPr>
            <p:custDataLst>
              <p:tags r:id="rId2"/>
            </p:custDataLst>
          </p:nvPr>
        </p:nvSpPr>
        <p:spPr>
          <a:xfrm>
            <a:off x="4597278" y="495210"/>
            <a:ext cx="2997444" cy="120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endParaRPr lang="en-US" altLang="zh-CN" sz="1400" b="1">
              <a:solidFill>
                <a:schemeClr val="bg1"/>
              </a:solidFill>
              <a:latin typeface="Arial" panose="020B0604020202020204" pitchFamily="34" charset="0"/>
              <a:ea typeface="微软雅黑" panose="020B0503020204020204" charset="-122"/>
              <a:cs typeface="Arial" panose="020B0604020202020204" pitchFamily="34" charset="0"/>
            </a:endParaRPr>
          </a:p>
          <a:p>
            <a:pPr algn="ctr">
              <a:lnSpc>
                <a:spcPct val="150000"/>
              </a:lnSpc>
            </a:pPr>
            <a:r>
              <a:rPr lang="en-US" altLang="zh-CN" sz="1400" b="1">
                <a:solidFill>
                  <a:schemeClr val="bg1"/>
                </a:solidFill>
                <a:latin typeface="Arial" panose="020B0604020202020204" pitchFamily="34" charset="0"/>
                <a:ea typeface="微软雅黑" panose="020B0503020204020204" charset="-122"/>
                <a:cs typeface="Arial" panose="020B0604020202020204" pitchFamily="34" charset="0"/>
              </a:rPr>
              <a:t>Distributed Kalman filter for sensor heterogeneity</a:t>
            </a:r>
            <a:endParaRPr lang="en-US" altLang="zh-CN" sz="1400" b="1">
              <a:latin typeface="Arial" panose="020B0604020202020204" pitchFamily="34" charset="0"/>
              <a:cs typeface="Arial" panose="020B0604020202020204" pitchFamily="34" charset="0"/>
            </a:endParaRPr>
          </a:p>
          <a:p>
            <a:pPr algn="ctr">
              <a:lnSpc>
                <a:spcPct val="150000"/>
              </a:lnSpc>
            </a:pPr>
            <a:endParaRPr lang="en-US" altLang="zh-CN" sz="1400" b="1" dirty="0">
              <a:latin typeface="Arial" panose="020B0604020202020204" pitchFamily="34" charset="0"/>
              <a:cs typeface="Arial" panose="020B0604020202020204" pitchFamily="34" charset="0"/>
            </a:endParaRPr>
          </a:p>
        </p:txBody>
      </p:sp>
      <p:sp>
        <p:nvSpPr>
          <p:cNvPr id="7" name="圆角矩形 5"/>
          <p:cNvSpPr/>
          <p:nvPr>
            <p:custDataLst>
              <p:tags r:id="rId3"/>
            </p:custDataLst>
          </p:nvPr>
        </p:nvSpPr>
        <p:spPr>
          <a:xfrm>
            <a:off x="9129041" y="1879104"/>
            <a:ext cx="2642058"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endParaRPr lang="en-US" altLang="zh-CN" sz="1400" b="1">
              <a:solidFill>
                <a:schemeClr val="bg1"/>
              </a:solidFill>
              <a:latin typeface="Arial" panose="020B0604020202020204" pitchFamily="34" charset="0"/>
              <a:ea typeface="微软雅黑" panose="020B0503020204020204" charset="-122"/>
              <a:cs typeface="Arial" panose="020B0604020202020204" pitchFamily="34" charset="0"/>
            </a:endParaRPr>
          </a:p>
          <a:p>
            <a:pPr algn="ctr">
              <a:lnSpc>
                <a:spcPct val="150000"/>
              </a:lnSpc>
            </a:pPr>
            <a:r>
              <a:rPr lang="en-US" altLang="zh-CN" sz="1400" b="1">
                <a:solidFill>
                  <a:schemeClr val="bg1"/>
                </a:solidFill>
                <a:latin typeface="Arial" panose="020B0604020202020204" pitchFamily="34" charset="0"/>
                <a:ea typeface="微软雅黑" panose="020B0503020204020204" charset="-122"/>
                <a:cs typeface="Arial" panose="020B0604020202020204" pitchFamily="34" charset="0"/>
              </a:rPr>
              <a:t>Distributed Kalman filter with linear/nonlinear fusion estimation</a:t>
            </a:r>
          </a:p>
          <a:p>
            <a:pPr algn="ctr">
              <a:lnSpc>
                <a:spcPct val="150000"/>
              </a:lnSpc>
            </a:pPr>
            <a:endParaRPr lang="en-US" altLang="zh-CN" sz="1400" b="1"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8" name="圆角矩形 6"/>
              <p:cNvSpPr/>
              <p:nvPr>
                <p:custDataLst>
                  <p:tags r:id="rId4"/>
                </p:custDataLst>
              </p:nvPr>
            </p:nvSpPr>
            <p:spPr>
              <a:xfrm>
                <a:off x="7531401" y="4829412"/>
                <a:ext cx="3547319"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endParaRPr lang="en-US" altLang="zh-CN" sz="1400" b="1" i="1">
                  <a:solidFill>
                    <a:schemeClr val="bg1"/>
                  </a:solidFill>
                  <a:latin typeface="Cambria Math" panose="02040503050406030204" pitchFamily="18" charset="0"/>
                  <a:ea typeface="微软雅黑" panose="020B0503020204020204" charset="-122"/>
                  <a:cs typeface="Arial" panose="020B0604020202020204" pitchFamily="34" charset="0"/>
                </a:endParaRPr>
              </a:p>
              <a:p>
                <a:pPr algn="ctr">
                  <a:lnSpc>
                    <a:spcPct val="150000"/>
                  </a:lnSpc>
                </a:pPr>
                <a14:m>
                  <m:oMath xmlns:m="http://schemas.openxmlformats.org/officeDocument/2006/math">
                    <m:sSub>
                      <m:sSubPr>
                        <m:ctrlPr>
                          <a:rPr lang="en-US" altLang="zh-CN" sz="1400" b="1" i="1" smtClean="0">
                            <a:solidFill>
                              <a:schemeClr val="bg1"/>
                            </a:solidFill>
                            <a:latin typeface="Cambria Math" panose="02040503050406030204" pitchFamily="18" charset="0"/>
                            <a:ea typeface="微软雅黑" panose="020B0503020204020204" charset="-122"/>
                            <a:cs typeface="Arial" panose="020B0604020202020204" pitchFamily="34" charset="0"/>
                          </a:rPr>
                        </m:ctrlPr>
                      </m:sSubPr>
                      <m:e>
                        <m:r>
                          <a:rPr lang="en-US" altLang="zh-CN" sz="1400" b="1" i="1">
                            <a:solidFill>
                              <a:schemeClr val="bg1"/>
                            </a:solidFill>
                            <a:latin typeface="Cambria Math" panose="02040503050406030204" pitchFamily="18" charset="0"/>
                            <a:ea typeface="微软雅黑" panose="020B0503020204020204" charset="-122"/>
                            <a:cs typeface="Arial" panose="020B0604020202020204" pitchFamily="34" charset="0"/>
                          </a:rPr>
                          <m:t>𝑯</m:t>
                        </m:r>
                      </m:e>
                      <m:sub>
                        <m:r>
                          <a:rPr lang="en-US" altLang="zh-CN" sz="1400" b="1"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ub>
                    </m:sSub>
                  </m:oMath>
                </a14:m>
                <a:r>
                  <a:rPr lang="en-US" altLang="zh-CN" sz="1400" b="1">
                    <a:solidFill>
                      <a:schemeClr val="bg1"/>
                    </a:solidFill>
                    <a:latin typeface="Arial" panose="020B0604020202020204" pitchFamily="34" charset="0"/>
                    <a:ea typeface="微软雅黑" panose="020B0503020204020204" charset="-122"/>
                    <a:cs typeface="Arial" panose="020B0604020202020204" pitchFamily="34" charset="0"/>
                  </a:rPr>
                  <a:t>observer design for Predefined performance</a:t>
                </a:r>
              </a:p>
              <a:p>
                <a:pPr algn="ctr">
                  <a:lnSpc>
                    <a:spcPct val="150000"/>
                  </a:lnSpc>
                </a:pP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mc:Choice>
        <mc:Fallback>
          <p:sp>
            <p:nvSpPr>
              <p:cNvPr id="8" name="圆角矩形 6"/>
              <p:cNvSpPr>
                <a:spLocks noRot="1" noChangeAspect="1" noMove="1" noResize="1" noEditPoints="1" noAdjustHandles="1" noChangeArrowheads="1" noChangeShapeType="1" noTextEdit="1"/>
              </p:cNvSpPr>
              <p:nvPr>
                <p:custDataLst>
                  <p:tags r:id="rId4"/>
                </p:custDataLst>
              </p:nvPr>
            </p:nvSpPr>
            <p:spPr>
              <a:xfrm>
                <a:off x="7531401" y="4829412"/>
                <a:ext cx="3547319" cy="1154977"/>
              </a:xfrm>
              <a:prstGeom prst="roundRect">
                <a:avLst/>
              </a:prstGeom>
              <a:blipFill>
                <a:blip r:embed="rId12"/>
                <a:stretch>
                  <a:fillRect/>
                </a:stretch>
              </a:blipFill>
            </p:spPr>
            <p:txBody>
              <a:bodyPr/>
              <a:lstStyle/>
              <a:p>
                <a:r>
                  <a:rPr lang="zh-CN" altLang="en-US">
                    <a:noFill/>
                  </a:rPr>
                  <a:t> </a:t>
                </a:r>
              </a:p>
            </p:txBody>
          </p:sp>
        </mc:Fallback>
      </mc:AlternateContent>
      <p:sp>
        <p:nvSpPr>
          <p:cNvPr id="9" name="圆角矩形 7"/>
          <p:cNvSpPr/>
          <p:nvPr>
            <p:custDataLst>
              <p:tags r:id="rId5"/>
            </p:custDataLst>
          </p:nvPr>
        </p:nvSpPr>
        <p:spPr>
          <a:xfrm>
            <a:off x="1344001" y="4850204"/>
            <a:ext cx="3839414"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endParaRPr lang="en-US" altLang="zh-CN" sz="1400" b="1">
              <a:solidFill>
                <a:schemeClr val="bg1"/>
              </a:solidFill>
              <a:latin typeface="Arial" panose="020B0604020202020204" pitchFamily="34" charset="0"/>
              <a:cs typeface="Arial" panose="020B0604020202020204" pitchFamily="34" charset="0"/>
            </a:endParaRPr>
          </a:p>
          <a:p>
            <a:pPr algn="ctr">
              <a:lnSpc>
                <a:spcPct val="150000"/>
              </a:lnSpc>
            </a:pPr>
            <a:r>
              <a:rPr lang="en-US" altLang="zh-CN" sz="1400" b="1">
                <a:solidFill>
                  <a:schemeClr val="bg1"/>
                </a:solidFill>
                <a:latin typeface="Arial" panose="020B0604020202020204" pitchFamily="34" charset="0"/>
                <a:cs typeface="Arial" panose="020B0604020202020204" pitchFamily="34" charset="0"/>
              </a:rPr>
              <a:t>Robust observer for external perturbations and nonlinear unmodeled dynamics</a:t>
            </a:r>
          </a:p>
          <a:p>
            <a:pPr algn="ctr">
              <a:lnSpc>
                <a:spcPct val="150000"/>
              </a:lnSpc>
            </a:pP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10" name="文本框 9"/>
          <p:cNvSpPr txBox="1"/>
          <p:nvPr>
            <p:custDataLst>
              <p:tags r:id="rId6"/>
            </p:custDataLst>
          </p:nvPr>
        </p:nvSpPr>
        <p:spPr>
          <a:xfrm>
            <a:off x="1741930" y="1527219"/>
            <a:ext cx="421958" cy="330518"/>
          </a:xfrm>
          <a:prstGeom prst="rect">
            <a:avLst/>
          </a:prstGeom>
          <a:noFill/>
        </p:spPr>
        <p:txBody>
          <a:bodyPr wrap="none" rtlCol="0" anchor="t">
            <a:noAutofit/>
          </a:bodyPr>
          <a:lstStyle/>
          <a:p>
            <a:r>
              <a:rPr lang="zh-CN" altLang="en-US" b="1" dirty="0">
                <a:latin typeface="Arial" panose="020B0604020202020204" pitchFamily="34" charset="0"/>
                <a:cs typeface="Arial" panose="020B0604020202020204" pitchFamily="34" charset="0"/>
              </a:rPr>
              <a:t>①</a:t>
            </a:r>
          </a:p>
        </p:txBody>
      </p:sp>
      <p:sp>
        <p:nvSpPr>
          <p:cNvPr id="11" name="文本框 10"/>
          <p:cNvSpPr txBox="1"/>
          <p:nvPr>
            <p:custDataLst>
              <p:tags r:id="rId7"/>
            </p:custDataLst>
          </p:nvPr>
        </p:nvSpPr>
        <p:spPr>
          <a:xfrm>
            <a:off x="6018973" y="28875"/>
            <a:ext cx="415498" cy="369332"/>
          </a:xfrm>
          <a:prstGeom prst="rect">
            <a:avLst/>
          </a:prstGeom>
          <a:noFill/>
        </p:spPr>
        <p:txBody>
          <a:bodyPr wrap="none" rtlCol="0" anchor="t">
            <a:spAutoFit/>
          </a:bodyPr>
          <a:lstStyle/>
          <a:p>
            <a:r>
              <a:rPr lang="zh-CN" altLang="en-US" b="1" dirty="0">
                <a:latin typeface="Arial" panose="020B0604020202020204" pitchFamily="34" charset="0"/>
                <a:cs typeface="Arial" panose="020B0604020202020204" pitchFamily="34" charset="0"/>
              </a:rPr>
              <a:t>②</a:t>
            </a:r>
          </a:p>
        </p:txBody>
      </p:sp>
      <p:sp>
        <p:nvSpPr>
          <p:cNvPr id="12" name="文本框 11"/>
          <p:cNvSpPr txBox="1"/>
          <p:nvPr>
            <p:custDataLst>
              <p:tags r:id="rId8"/>
            </p:custDataLst>
          </p:nvPr>
        </p:nvSpPr>
        <p:spPr>
          <a:xfrm>
            <a:off x="10242321" y="1400217"/>
            <a:ext cx="415498" cy="369332"/>
          </a:xfrm>
          <a:prstGeom prst="rect">
            <a:avLst/>
          </a:prstGeom>
          <a:noFill/>
        </p:spPr>
        <p:txBody>
          <a:bodyPr wrap="none" rtlCol="0" anchor="t">
            <a:spAutoFit/>
          </a:bodyPr>
          <a:lstStyle/>
          <a:p>
            <a:r>
              <a:rPr lang="zh-CN" altLang="en-US" b="1" dirty="0">
                <a:latin typeface="Arial" panose="020B0604020202020204" pitchFamily="34" charset="0"/>
                <a:cs typeface="Arial" panose="020B0604020202020204" pitchFamily="34" charset="0"/>
              </a:rPr>
              <a:t>③</a:t>
            </a:r>
          </a:p>
        </p:txBody>
      </p:sp>
      <p:sp>
        <p:nvSpPr>
          <p:cNvPr id="13" name="文本框 12"/>
          <p:cNvSpPr txBox="1"/>
          <p:nvPr>
            <p:custDataLst>
              <p:tags r:id="rId9"/>
            </p:custDataLst>
          </p:nvPr>
        </p:nvSpPr>
        <p:spPr>
          <a:xfrm>
            <a:off x="8945218" y="4419556"/>
            <a:ext cx="415498" cy="369332"/>
          </a:xfrm>
          <a:prstGeom prst="rect">
            <a:avLst/>
          </a:prstGeom>
          <a:noFill/>
        </p:spPr>
        <p:txBody>
          <a:bodyPr wrap="none" rtlCol="0" anchor="t">
            <a:spAutoFit/>
          </a:bodyPr>
          <a:lstStyle/>
          <a:p>
            <a:r>
              <a:rPr lang="zh-CN" altLang="en-US" b="1" dirty="0">
                <a:latin typeface="Arial" panose="020B0604020202020204" pitchFamily="34" charset="0"/>
                <a:cs typeface="Arial" panose="020B0604020202020204" pitchFamily="34" charset="0"/>
              </a:rPr>
              <a:t>④</a:t>
            </a:r>
          </a:p>
        </p:txBody>
      </p:sp>
      <p:sp>
        <p:nvSpPr>
          <p:cNvPr id="14" name="文本框 13"/>
          <p:cNvSpPr txBox="1"/>
          <p:nvPr>
            <p:custDataLst>
              <p:tags r:id="rId10"/>
            </p:custDataLst>
          </p:nvPr>
        </p:nvSpPr>
        <p:spPr>
          <a:xfrm>
            <a:off x="3168453" y="4448444"/>
            <a:ext cx="415498" cy="369332"/>
          </a:xfrm>
          <a:prstGeom prst="rect">
            <a:avLst/>
          </a:prstGeom>
          <a:noFill/>
        </p:spPr>
        <p:txBody>
          <a:bodyPr wrap="none" rtlCol="0" anchor="t">
            <a:spAutoFit/>
          </a:bodyPr>
          <a:lstStyle/>
          <a:p>
            <a:r>
              <a:rPr lang="zh-CN" altLang="en-US" b="1" dirty="0">
                <a:latin typeface="Arial" panose="020B0604020202020204" pitchFamily="34" charset="0"/>
                <a:cs typeface="Arial" panose="020B0604020202020204" pitchFamily="34" charset="0"/>
              </a:rPr>
              <a:t>⑤</a:t>
            </a:r>
          </a:p>
        </p:txBody>
      </p:sp>
      <p:cxnSp>
        <p:nvCxnSpPr>
          <p:cNvPr id="16" name="直接连接符 15"/>
          <p:cNvCxnSpPr>
            <a:stCxn id="5" idx="3"/>
            <a:endCxn id="6" idx="1"/>
          </p:cNvCxnSpPr>
          <p:nvPr/>
        </p:nvCxnSpPr>
        <p:spPr>
          <a:xfrm flipV="1">
            <a:off x="3178080" y="1095698"/>
            <a:ext cx="1419198" cy="150969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 idx="3"/>
            <a:endCxn id="7" idx="0"/>
          </p:cNvCxnSpPr>
          <p:nvPr/>
        </p:nvCxnSpPr>
        <p:spPr>
          <a:xfrm>
            <a:off x="7594722" y="1095698"/>
            <a:ext cx="2855348" cy="78340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7" idx="2"/>
            <a:endCxn id="8" idx="0"/>
          </p:cNvCxnSpPr>
          <p:nvPr/>
        </p:nvCxnSpPr>
        <p:spPr>
          <a:xfrm flipH="1">
            <a:off x="9305061" y="3104130"/>
            <a:ext cx="1145009" cy="17252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544000" y="3104130"/>
            <a:ext cx="1296000" cy="17460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cxnSpLocks/>
            <a:stCxn id="9" idx="3"/>
            <a:endCxn id="8" idx="1"/>
          </p:cNvCxnSpPr>
          <p:nvPr/>
        </p:nvCxnSpPr>
        <p:spPr>
          <a:xfrm flipV="1">
            <a:off x="5183415" y="5406901"/>
            <a:ext cx="2347986" cy="2079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4080000" y="2032555"/>
            <a:ext cx="3168000" cy="646331"/>
          </a:xfrm>
          <a:prstGeom prst="rect">
            <a:avLst/>
          </a:prstGeom>
          <a:noFill/>
        </p:spPr>
        <p:txBody>
          <a:bodyPr wrap="square">
            <a:spAutoFit/>
          </a:bodyPr>
          <a:lstStyle/>
          <a:p>
            <a:r>
              <a:rPr lang="en-US" altLang="zh-CN" b="1">
                <a:latin typeface="Arial" panose="020B0604020202020204" pitchFamily="34" charset="0"/>
                <a:cs typeface="Arial" panose="020B0604020202020204" pitchFamily="34" charset="0"/>
              </a:rPr>
              <a:t>Information matrice</a:t>
            </a:r>
          </a:p>
          <a:p>
            <a:r>
              <a:rPr lang="en-US" altLang="zh-CN" b="1">
                <a:latin typeface="Arial" panose="020B0604020202020204" pitchFamily="34" charset="0"/>
                <a:cs typeface="Arial" panose="020B0604020202020204" pitchFamily="34" charset="0"/>
              </a:rPr>
              <a:t>Deduce consensus</a:t>
            </a:r>
            <a:r>
              <a:rPr lang="zh-CN" altLang="en-US" b="1">
                <a:latin typeface="Arial" panose="020B0604020202020204" pitchFamily="34" charset="0"/>
                <a:cs typeface="Arial" panose="020B0604020202020204" pitchFamily="34" charset="0"/>
              </a:rPr>
              <a:t> </a:t>
            </a:r>
            <a:r>
              <a:rPr lang="en-US" altLang="zh-CN" b="1">
                <a:latin typeface="Arial" panose="020B0604020202020204" pitchFamily="34" charset="0"/>
                <a:cs typeface="Arial" panose="020B0604020202020204" pitchFamily="34" charset="0"/>
              </a:rPr>
              <a:t>gain</a:t>
            </a:r>
            <a:endParaRPr lang="zh-CN" altLang="en-US" b="1" dirty="0">
              <a:latin typeface="Arial" panose="020B0604020202020204" pitchFamily="34" charset="0"/>
              <a:cs typeface="Arial" panose="020B0604020202020204" pitchFamily="34" charset="0"/>
            </a:endParaRPr>
          </a:p>
        </p:txBody>
      </p:sp>
      <p:cxnSp>
        <p:nvCxnSpPr>
          <p:cNvPr id="4" name="直接连接符 3"/>
          <p:cNvCxnSpPr/>
          <p:nvPr/>
        </p:nvCxnSpPr>
        <p:spPr>
          <a:xfrm flipV="1">
            <a:off x="3178080" y="1527219"/>
            <a:ext cx="1419198" cy="1552428"/>
          </a:xfrm>
          <a:prstGeom prst="line">
            <a:avLst/>
          </a:prstGeom>
          <a:ln w="38100"/>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1960245"/>
            <a:ext cx="12170405"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2</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20</a:t>
            </a:fld>
            <a:endParaRPr lang="zh-HK" altLang="en-US" sz="1600" dirty="0">
              <a:solidFill>
                <a:schemeClr val="bg1"/>
              </a:solidFill>
            </a:endParaRPr>
          </a:p>
        </p:txBody>
      </p:sp>
      <p:grpSp>
        <p:nvGrpSpPr>
          <p:cNvPr id="10" name="组合 9"/>
          <p:cNvGrpSpPr/>
          <p:nvPr/>
        </p:nvGrpSpPr>
        <p:grpSpPr>
          <a:xfrm>
            <a:off x="351876" y="4596014"/>
            <a:ext cx="8747760" cy="872490"/>
            <a:chOff x="623" y="7327"/>
            <a:chExt cx="13776" cy="1374"/>
          </a:xfrm>
        </p:grpSpPr>
        <p:sp>
          <p:nvSpPr>
            <p:cNvPr id="12" name="文本框 11"/>
            <p:cNvSpPr txBox="1"/>
            <p:nvPr/>
          </p:nvSpPr>
          <p:spPr>
            <a:xfrm>
              <a:off x="623" y="7327"/>
              <a:ext cx="13776" cy="58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a:t>
              </a:r>
              <a:r>
                <a:rPr lang="en-US" altLang="zh-CN" b="1">
                  <a:latin typeface="Arial" panose="020B0604020202020204" pitchFamily="34" charset="0"/>
                  <a:cs typeface="Arial" panose="020B0604020202020204" pitchFamily="34" charset="0"/>
                </a:rPr>
                <a:t>Journal:</a:t>
              </a:r>
              <a:r>
                <a:rPr lang="en-US" altLang="zh-CN" sz="1800">
                  <a:solidFill>
                    <a:srgbClr val="231F20"/>
                  </a:solidFill>
                  <a:effectLst/>
                  <a:latin typeface="Helvetica" panose="020B0604020202020204" pitchFamily="34" charset="0"/>
                </a:rPr>
                <a:t>IEEE Transections On Automatics Control(TAC)</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623" y="8121"/>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b="1">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2023</a:t>
              </a:r>
              <a:endParaRPr lang="en-US" altLang="zh-CN" dirty="0">
                <a:latin typeface="Arial" panose="020B0604020202020204" pitchFamily="34" charset="0"/>
                <a:cs typeface="Arial" panose="020B0604020202020204" pitchFamily="34" charset="0"/>
              </a:endParaRPr>
            </a:p>
          </p:txBody>
        </p:sp>
      </p:gr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11" name="文本框 10">
            <a:extLst>
              <a:ext uri="{FF2B5EF4-FFF2-40B4-BE49-F238E27FC236}">
                <a16:creationId xmlns:a16="http://schemas.microsoft.com/office/drawing/2014/main" id="{2688AF73-8F12-9DAE-F08F-60C6B1B6A6C1}"/>
              </a:ext>
            </a:extLst>
          </p:cNvPr>
          <p:cNvSpPr txBox="1"/>
          <p:nvPr/>
        </p:nvSpPr>
        <p:spPr>
          <a:xfrm>
            <a:off x="984000" y="2626423"/>
            <a:ext cx="11880000" cy="658835"/>
          </a:xfrm>
          <a:prstGeom prst="rect">
            <a:avLst/>
          </a:prstGeom>
          <a:noFill/>
        </p:spPr>
        <p:txBody>
          <a:bodyPr wrap="square">
            <a:spAutoFit/>
          </a:bodyPr>
          <a:lstStyle/>
          <a:p>
            <a:pPr>
              <a:lnSpc>
                <a:spcPct val="150000"/>
              </a:lnSpc>
            </a:pPr>
            <a:r>
              <a:rPr lang="en-US" altLang="zh-CN" sz="2800" b="1">
                <a:solidFill>
                  <a:schemeClr val="bg1"/>
                </a:solidFill>
                <a:effectLst/>
                <a:latin typeface="Arial" panose="020B0604020202020204" pitchFamily="34" charset="0"/>
                <a:cs typeface="Arial" panose="020B0604020202020204" pitchFamily="34" charset="0"/>
              </a:rPr>
              <a:t>Optimal Kalman Filter With Information-Weighted Consensus</a:t>
            </a:r>
            <a:endParaRPr lang="zh-CN" altLang="en-US" sz="2800" b="1">
              <a:solidFill>
                <a:schemeClr val="bg1"/>
              </a:solidFill>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9EAD550D-434E-32F5-9C22-1C34DD1CA287}"/>
              </a:ext>
            </a:extLst>
          </p:cNvPr>
          <p:cNvSpPr txBox="1"/>
          <p:nvPr/>
        </p:nvSpPr>
        <p:spPr>
          <a:xfrm>
            <a:off x="351876" y="3587083"/>
            <a:ext cx="8306185" cy="584775"/>
          </a:xfrm>
          <a:prstGeom prst="rect">
            <a:avLst/>
          </a:prstGeom>
          <a:noFill/>
        </p:spPr>
        <p:txBody>
          <a:bodyPr wrap="square">
            <a:spAutoFit/>
          </a:bodyPr>
          <a:lstStyle/>
          <a:p>
            <a:r>
              <a:rPr lang="en-US" altLang="zh-CN" sz="1600">
                <a:solidFill>
                  <a:schemeClr val="bg1"/>
                </a:solidFill>
                <a:effectLst/>
                <a:latin typeface="Helvetica" panose="020B0604020202020204" pitchFamily="34" charset="0"/>
              </a:rPr>
              <a:t>Shiraz Khan , Raj Deshmukh , and Inseok Hwang </a:t>
            </a:r>
            <a:endParaRPr lang="en-US" altLang="zh-CN" sz="1600">
              <a:solidFill>
                <a:schemeClr val="bg1"/>
              </a:solidFill>
            </a:endParaRPr>
          </a:p>
          <a:p>
            <a:r>
              <a:rPr lang="en-US" altLang="zh-CN" sz="1600" i="1">
                <a:solidFill>
                  <a:schemeClr val="bg1"/>
                </a:solidFill>
                <a:effectLst/>
                <a:latin typeface="Helvetica-Oblique"/>
              </a:rPr>
              <a:t> </a:t>
            </a:r>
            <a:endParaRPr lang="zh-CN" altLang="en-US" sz="160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21</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22</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p:cNvGrpSpPr/>
          <p:nvPr>
            <p:custDataLst>
              <p:tags r:id="rId1"/>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2"/>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3"/>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529" name="矩形 528"/>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8" name="文本框 7"/>
          <p:cNvSpPr txBox="1"/>
          <p:nvPr/>
        </p:nvSpPr>
        <p:spPr>
          <a:xfrm>
            <a:off x="194275" y="1330220"/>
            <a:ext cx="11805725" cy="3643562"/>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sz="1800" b="1">
                <a:latin typeface="Times New Roman" panose="02020603050405020304" pitchFamily="18" charset="0"/>
                <a:ea typeface="微软雅黑" panose="020B0503020204020204" charset="-122"/>
                <a:cs typeface="Times New Roman" panose="02020603050405020304" pitchFamily="18" charset="0"/>
              </a:rPr>
              <a:t>Distributed Kalman filter with </a:t>
            </a:r>
            <a:r>
              <a:rPr lang="en-US" altLang="zh-CN" b="1">
                <a:latin typeface="Times New Roman" panose="02020603050405020304" pitchFamily="18" charset="0"/>
                <a:ea typeface="微软雅黑" panose="020B0503020204020204" charset="-122"/>
                <a:cs typeface="Times New Roman" panose="02020603050405020304" pitchFamily="18" charset="0"/>
              </a:rPr>
              <a:t>h</a:t>
            </a:r>
            <a:r>
              <a:rPr lang="en-US" altLang="zh-CN" sz="1800" b="1">
                <a:latin typeface="Times New Roman" panose="02020603050405020304" pitchFamily="18" charset="0"/>
                <a:ea typeface="微软雅黑" panose="020B0503020204020204" charset="-122"/>
                <a:cs typeface="Times New Roman" panose="02020603050405020304" pitchFamily="18" charset="0"/>
              </a:rPr>
              <a:t>eterogeneous sensors system</a:t>
            </a:r>
          </a:p>
          <a:p>
            <a:r>
              <a:rPr lang="en-US" altLang="zh-CN">
                <a:latin typeface="Times New Roman" panose="02020603050405020304" pitchFamily="18" charset="0"/>
                <a:cs typeface="Times New Roman" panose="02020603050405020304" pitchFamily="18" charset="0"/>
              </a:rPr>
              <a:t>This study designed a distributed weighted consensus Kalman filter algorithm, this algorithm is able to achieve a directional flow of information in </a:t>
            </a:r>
            <a:r>
              <a:rPr lang="en-US" altLang="zh-CN" b="1">
                <a:solidFill>
                  <a:srgbClr val="FF0000"/>
                </a:solidFill>
                <a:latin typeface="Times New Roman" panose="02020603050405020304" pitchFamily="18" charset="0"/>
                <a:cs typeface="Times New Roman" panose="02020603050405020304" pitchFamily="18" charset="0"/>
              </a:rPr>
              <a:t>heterogeneous sensor networks.</a:t>
            </a:r>
            <a:r>
              <a:rPr lang="en-US" altLang="zh-CN" sz="1800">
                <a:solidFill>
                  <a:srgbClr val="231F20"/>
                </a:solidFill>
                <a:effectLst/>
                <a:latin typeface="Times-Roman"/>
              </a:rPr>
              <a:t> By incorporating consensus on a </a:t>
            </a:r>
            <a:r>
              <a:rPr lang="en-US" altLang="zh-CN" sz="1800" b="1">
                <a:solidFill>
                  <a:srgbClr val="FF0000"/>
                </a:solidFill>
                <a:effectLst/>
                <a:latin typeface="Times-Roman"/>
              </a:rPr>
              <a:t>weighted directed graph </a:t>
            </a:r>
            <a:r>
              <a:rPr lang="en-US" altLang="zh-CN" sz="1800">
                <a:solidFill>
                  <a:srgbClr val="231F20"/>
                </a:solidFill>
                <a:effectLst/>
                <a:latin typeface="Times-Roman"/>
              </a:rPr>
              <a:t>(WDG), the proposed algorithm enables sensors to selectively assign </a:t>
            </a:r>
            <a:r>
              <a:rPr lang="en-US" altLang="zh-CN" sz="1800" b="1">
                <a:solidFill>
                  <a:srgbClr val="FF0000"/>
                </a:solidFill>
                <a:effectLst/>
                <a:latin typeface="Times-Roman"/>
              </a:rPr>
              <a:t>higher weightage to accurate information</a:t>
            </a:r>
            <a:r>
              <a:rPr lang="en-US" altLang="zh-CN" sz="1800">
                <a:solidFill>
                  <a:srgbClr val="231F20"/>
                </a:solidFill>
                <a:effectLst/>
                <a:latin typeface="Times-Roman"/>
              </a:rPr>
              <a:t> and </a:t>
            </a:r>
            <a:r>
              <a:rPr lang="en-US" altLang="zh-CN" sz="1800" b="1">
                <a:solidFill>
                  <a:srgbClr val="FF0000"/>
                </a:solidFill>
                <a:effectLst/>
                <a:latin typeface="Times-Roman"/>
              </a:rPr>
              <a:t>lower weightage to inaccurate or redundant information</a:t>
            </a:r>
            <a:r>
              <a:rPr lang="en-US" altLang="zh-CN" sz="1800">
                <a:solidFill>
                  <a:srgbClr val="231F20"/>
                </a:solidFill>
                <a:effectLst/>
                <a:latin typeface="Times-Roman"/>
              </a:rPr>
              <a:t>.</a:t>
            </a:r>
            <a:endParaRPr lang="en-US" altLang="zh-CN">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b="1">
                <a:latin typeface="Times New Roman" panose="02020603050405020304" pitchFamily="18" charset="0"/>
                <a:ea typeface="微软雅黑" panose="020B0503020204020204" charset="-122"/>
                <a:cs typeface="Times New Roman" panose="02020603050405020304" pitchFamily="18" charset="0"/>
              </a:rPr>
              <a:t>Challenge</a:t>
            </a:r>
          </a:p>
          <a:p>
            <a:pPr>
              <a:lnSpc>
                <a:spcPct val="150000"/>
              </a:lnSpc>
            </a:pPr>
            <a:r>
              <a:rPr lang="en-US" altLang="zh-CN" b="1">
                <a:latin typeface="Times New Roman" panose="02020603050405020304" pitchFamily="18" charset="0"/>
                <a:ea typeface="微软雅黑" panose="020B0503020204020204" charset="-122"/>
                <a:cs typeface="Times New Roman" panose="02020603050405020304" pitchFamily="18" charset="0"/>
              </a:rPr>
              <a:t>         </a:t>
            </a:r>
            <a:r>
              <a:rPr lang="en-US" altLang="zh-CN">
                <a:latin typeface="Times New Roman" panose="02020603050405020304" pitchFamily="18" charset="0"/>
                <a:ea typeface="微软雅黑" panose="020B0503020204020204" charset="-122"/>
                <a:cs typeface="Times New Roman" panose="02020603050405020304" pitchFamily="18" charset="0"/>
              </a:rPr>
              <a:t>How to assign  the consensus weights in case of </a:t>
            </a:r>
            <a:r>
              <a:rPr lang="en-US" altLang="zh-CN" b="1">
                <a:solidFill>
                  <a:srgbClr val="FF0000"/>
                </a:solidFill>
                <a:latin typeface="Times New Roman" panose="02020603050405020304" pitchFamily="18" charset="0"/>
                <a:ea typeface="微软雅黑" panose="020B0503020204020204" charset="-122"/>
                <a:cs typeface="Times New Roman" panose="02020603050405020304" pitchFamily="18" charset="0"/>
              </a:rPr>
              <a:t>poor sensor performance (</a:t>
            </a:r>
            <a:r>
              <a:rPr lang="en-US" altLang="zh-CN" b="1">
                <a:solidFill>
                  <a:srgbClr val="FF0000"/>
                </a:solidFill>
                <a:latin typeface="Times New Roman" panose="02020603050405020304" pitchFamily="18" charset="0"/>
                <a:cs typeface="Times New Roman" panose="02020603050405020304" pitchFamily="18" charset="0"/>
              </a:rPr>
              <a:t>heterogeneous sensor networks scenario)</a:t>
            </a:r>
            <a:r>
              <a:rPr lang="en-US" altLang="zh-CN" b="1">
                <a:solidFill>
                  <a:srgbClr val="FF0000"/>
                </a:solidFill>
                <a:latin typeface="Times New Roman" panose="02020603050405020304" pitchFamily="18" charset="0"/>
                <a:ea typeface="微软雅黑" panose="020B0503020204020204" charset="-122"/>
                <a:cs typeface="Times New Roman" panose="02020603050405020304" pitchFamily="18" charset="0"/>
              </a:rPr>
              <a:t>?</a:t>
            </a:r>
          </a:p>
          <a:p>
            <a:pPr marL="285750" indent="-285750">
              <a:lnSpc>
                <a:spcPct val="150000"/>
              </a:lnSpc>
              <a:buFont typeface="Arial" panose="020B0604020202020204" pitchFamily="34" charset="0"/>
              <a:buChar char="•"/>
            </a:pPr>
            <a:r>
              <a:rPr lang="en-US" altLang="zh-CN" sz="1800" b="1">
                <a:latin typeface="Times New Roman" panose="02020603050405020304" pitchFamily="18" charset="0"/>
                <a:ea typeface="微软雅黑" panose="020B0503020204020204" charset="-122"/>
                <a:cs typeface="Times New Roman" panose="02020603050405020304" pitchFamily="18" charset="0"/>
              </a:rPr>
              <a:t>Method</a:t>
            </a:r>
          </a:p>
          <a:p>
            <a:pPr>
              <a:lnSpc>
                <a:spcPct val="150000"/>
              </a:lnSpc>
            </a:pPr>
            <a:r>
              <a:rPr lang="en-US" altLang="zh-CN" sz="1800" b="1">
                <a:latin typeface="Times New Roman" panose="02020603050405020304" pitchFamily="18" charset="0"/>
                <a:ea typeface="微软雅黑" panose="020B0503020204020204" charset="-122"/>
                <a:cs typeface="Times New Roman" panose="02020603050405020304" pitchFamily="18" charset="0"/>
              </a:rPr>
              <a:t>       </a:t>
            </a:r>
            <a:r>
              <a:rPr lang="en-US" altLang="zh-CN" sz="1800">
                <a:latin typeface="Times New Roman" panose="02020603050405020304" pitchFamily="18" charset="0"/>
                <a:ea typeface="微软雅黑" panose="020B0503020204020204" charset="-122"/>
                <a:cs typeface="Times New Roman" panose="02020603050405020304" pitchFamily="18" charset="0"/>
              </a:rPr>
              <a:t>The derivation of optimal Kalman gain is achieved by minimizing the root-mean-square error, and the information matrix is used to measure the estimation performance of each sensor to derive the optimal weight gain.</a:t>
            </a:r>
            <a:endParaRPr lang="en-US" altLang="zh-CN" sz="1800" dirty="0">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23</a:t>
            </a:fld>
            <a:endParaRPr lang="zh-HK" altLang="en-US" sz="1600" dirty="0">
              <a:solidFill>
                <a:schemeClr val="bg1"/>
              </a:solidFill>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24</a:t>
            </a:fld>
            <a:endParaRPr lang="zh-HK" altLang="en-US" sz="1600" dirty="0">
              <a:solidFill>
                <a:schemeClr val="bg1"/>
              </a:solidFill>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p:cNvGrpSpPr/>
          <p:nvPr>
            <p:custDataLst>
              <p:tags r:id="rId1"/>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2"/>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3"/>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6" name="矩形 105"/>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25</a:t>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3" name="图片 2">
            <a:extLst>
              <a:ext uri="{FF2B5EF4-FFF2-40B4-BE49-F238E27FC236}">
                <a16:creationId xmlns:a16="http://schemas.microsoft.com/office/drawing/2014/main" id="{FD414BA1-BCA7-C490-E11D-E204492D4D1A}"/>
              </a:ext>
            </a:extLst>
          </p:cNvPr>
          <p:cNvPicPr>
            <a:picLocks noChangeAspect="1"/>
          </p:cNvPicPr>
          <p:nvPr/>
        </p:nvPicPr>
        <p:blipFill>
          <a:blip r:embed="rId3"/>
          <a:stretch>
            <a:fillRect/>
          </a:stretch>
        </p:blipFill>
        <p:spPr>
          <a:xfrm>
            <a:off x="182683" y="1104817"/>
            <a:ext cx="5714366" cy="4705949"/>
          </a:xfrm>
          <a:prstGeom prst="rect">
            <a:avLst/>
          </a:prstGeom>
        </p:spPr>
      </p:pic>
      <p:sp>
        <p:nvSpPr>
          <p:cNvPr id="7" name="Rectangle 2">
            <a:extLst>
              <a:ext uri="{FF2B5EF4-FFF2-40B4-BE49-F238E27FC236}">
                <a16:creationId xmlns:a16="http://schemas.microsoft.com/office/drawing/2014/main" id="{9CB78007-E0D5-F543-2318-5CBAC206C894}"/>
              </a:ext>
            </a:extLst>
          </p:cNvPr>
          <p:cNvSpPr>
            <a:spLocks noChangeArrowheads="1"/>
          </p:cNvSpPr>
          <p:nvPr/>
        </p:nvSpPr>
        <p:spPr bwMode="auto">
          <a:xfrm>
            <a:off x="6064062" y="1077783"/>
            <a:ext cx="58658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r>
              <a:rPr lang="en-US" altLang="zh-CN">
                <a:latin typeface="微软雅黑" panose="020B0503020204020204" charset="-122"/>
                <a:ea typeface="微软雅黑" panose="020B0503020204020204" charset="-122"/>
                <a:cs typeface="Times New Roman" panose="02020603050405020304" pitchFamily="18" charset="0"/>
              </a:rPr>
              <a:t>①</a:t>
            </a:r>
            <a:r>
              <a:rPr lang="en-US" altLang="zh-CN">
                <a:latin typeface="Times New Roman" panose="02020603050405020304" pitchFamily="18" charset="0"/>
                <a:cs typeface="Times New Roman" panose="02020603050405020304" pitchFamily="18" charset="0"/>
              </a:rPr>
              <a:t>Define </a:t>
            </a:r>
            <a:r>
              <a:rPr lang="en-US" altLang="zh-CN" sz="1800">
                <a:solidFill>
                  <a:srgbClr val="000000"/>
                </a:solidFill>
                <a:effectLst/>
                <a:latin typeface="Times New Roman" panose="02020603050405020304" pitchFamily="18" charset="0"/>
                <a:cs typeface="Times New Roman" panose="02020603050405020304" pitchFamily="18" charset="0"/>
              </a:rPr>
              <a:t>the posterior and prior estimate of the target state:</a:t>
            </a:r>
            <a:endParaRPr lang="zh-CN" altLang="en-US">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D2BE93D7-1A17-8D1C-57F0-517D4E443061}"/>
              </a:ext>
            </a:extLst>
          </p:cNvPr>
          <p:cNvPicPr>
            <a:picLocks noChangeAspect="1"/>
          </p:cNvPicPr>
          <p:nvPr/>
        </p:nvPicPr>
        <p:blipFill>
          <a:blip r:embed="rId4"/>
          <a:srcRect l="12725" t="55773"/>
          <a:stretch>
            <a:fillRect/>
          </a:stretch>
        </p:blipFill>
        <p:spPr>
          <a:xfrm>
            <a:off x="6415147" y="1485000"/>
            <a:ext cx="5010112" cy="873748"/>
          </a:xfrm>
          <a:prstGeom prst="rect">
            <a:avLst/>
          </a:prstGeom>
        </p:spPr>
      </p:pic>
      <p:sp>
        <p:nvSpPr>
          <p:cNvPr id="14" name="Rectangle 2">
            <a:extLst>
              <a:ext uri="{FF2B5EF4-FFF2-40B4-BE49-F238E27FC236}">
                <a16:creationId xmlns:a16="http://schemas.microsoft.com/office/drawing/2014/main" id="{CEDBFF02-6067-639F-A0BF-196361499571}"/>
              </a:ext>
            </a:extLst>
          </p:cNvPr>
          <p:cNvSpPr>
            <a:spLocks noChangeArrowheads="1"/>
          </p:cNvSpPr>
          <p:nvPr/>
        </p:nvSpPr>
        <p:spPr bwMode="auto">
          <a:xfrm>
            <a:off x="6054242" y="2106629"/>
            <a:ext cx="5865812" cy="873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nSpc>
                <a:spcPct val="150000"/>
              </a:lnSpc>
            </a:pPr>
            <a:r>
              <a:rPr lang="en-US" altLang="zh-CN">
                <a:latin typeface="微软雅黑" panose="020B0503020204020204" charset="-122"/>
                <a:ea typeface="微软雅黑" panose="020B0503020204020204" charset="-122"/>
                <a:cs typeface="Times New Roman" panose="02020603050405020304" pitchFamily="18" charset="0"/>
              </a:rPr>
              <a:t>②</a:t>
            </a:r>
            <a:r>
              <a:rPr lang="en-US" altLang="zh-CN">
                <a:latin typeface="Times New Roman" panose="02020603050405020304" pitchFamily="18" charset="0"/>
                <a:cs typeface="Times New Roman" panose="02020603050405020304" pitchFamily="18" charset="0"/>
              </a:rPr>
              <a:t>Define </a:t>
            </a:r>
            <a:r>
              <a:rPr lang="en-US" altLang="zh-CN" sz="1800">
                <a:solidFill>
                  <a:srgbClr val="000000"/>
                </a:solidFill>
                <a:effectLst/>
                <a:latin typeface="Times New Roman" panose="02020603050405020304" pitchFamily="18" charset="0"/>
                <a:cs typeface="Times New Roman" panose="02020603050405020304" pitchFamily="18" charset="0"/>
              </a:rPr>
              <a:t>the posterior and prior estimate errors of the target state:</a:t>
            </a:r>
            <a:endParaRPr lang="zh-CN" altLang="en-US">
              <a:latin typeface="Times New Roman" panose="02020603050405020304" pitchFamily="18" charset="0"/>
              <a:cs typeface="Times New Roman" panose="02020603050405020304" pitchFamily="18" charset="0"/>
            </a:endParaRPr>
          </a:p>
        </p:txBody>
      </p:sp>
      <p:pic>
        <p:nvPicPr>
          <p:cNvPr id="15" name="图片 14">
            <a:extLst>
              <a:ext uri="{FF2B5EF4-FFF2-40B4-BE49-F238E27FC236}">
                <a16:creationId xmlns:a16="http://schemas.microsoft.com/office/drawing/2014/main" id="{3861AB8C-C607-8628-FC08-D7477BBA5BDA}"/>
              </a:ext>
            </a:extLst>
          </p:cNvPr>
          <p:cNvPicPr>
            <a:picLocks noChangeAspect="1"/>
          </p:cNvPicPr>
          <p:nvPr/>
        </p:nvPicPr>
        <p:blipFill>
          <a:blip r:embed="rId5"/>
          <a:stretch>
            <a:fillRect/>
          </a:stretch>
        </p:blipFill>
        <p:spPr>
          <a:xfrm>
            <a:off x="7508857" y="4149000"/>
            <a:ext cx="3883205" cy="759525"/>
          </a:xfrm>
          <a:prstGeom prst="rect">
            <a:avLst/>
          </a:prstGeom>
        </p:spPr>
      </p:pic>
      <p:sp>
        <p:nvSpPr>
          <p:cNvPr id="16" name="Rectangle 2">
            <a:extLst>
              <a:ext uri="{FF2B5EF4-FFF2-40B4-BE49-F238E27FC236}">
                <a16:creationId xmlns:a16="http://schemas.microsoft.com/office/drawing/2014/main" id="{8CE06C85-6CD5-9D61-F83D-E7A184F9A74F}"/>
              </a:ext>
            </a:extLst>
          </p:cNvPr>
          <p:cNvSpPr>
            <a:spLocks noChangeArrowheads="1"/>
          </p:cNvSpPr>
          <p:nvPr/>
        </p:nvSpPr>
        <p:spPr bwMode="auto">
          <a:xfrm>
            <a:off x="6102250" y="4873268"/>
            <a:ext cx="5865812" cy="458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nSpc>
                <a:spcPct val="150000"/>
              </a:lnSpc>
            </a:pPr>
            <a:r>
              <a:rPr lang="en-US" altLang="zh-CN">
                <a:latin typeface="微软雅黑" panose="020B0503020204020204" charset="-122"/>
                <a:ea typeface="微软雅黑" panose="020B0503020204020204" charset="-122"/>
                <a:cs typeface="Times New Roman" panose="02020603050405020304" pitchFamily="18" charset="0"/>
              </a:rPr>
              <a:t>④</a:t>
            </a:r>
            <a:r>
              <a:rPr lang="en-US" altLang="zh-CN">
                <a:latin typeface="Times New Roman" panose="02020603050405020304" pitchFamily="18" charset="0"/>
                <a:ea typeface="微软雅黑" panose="020B0503020204020204" charset="-122"/>
                <a:cs typeface="Times New Roman" panose="02020603050405020304" pitchFamily="18" charset="0"/>
              </a:rPr>
              <a:t>Define the relevant symbols in this paper:</a:t>
            </a:r>
            <a:endParaRPr lang="zh-CN" altLang="en-US">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B5C0A282-4189-205F-8478-3AC770EF5D3D}"/>
              </a:ext>
            </a:extLst>
          </p:cNvPr>
          <p:cNvPicPr>
            <a:picLocks noChangeAspect="1"/>
          </p:cNvPicPr>
          <p:nvPr/>
        </p:nvPicPr>
        <p:blipFill>
          <a:blip r:embed="rId6"/>
          <a:stretch>
            <a:fillRect/>
          </a:stretch>
        </p:blipFill>
        <p:spPr>
          <a:xfrm>
            <a:off x="6819529" y="5421340"/>
            <a:ext cx="247556" cy="294960"/>
          </a:xfrm>
          <a:prstGeom prst="rect">
            <a:avLst/>
          </a:prstGeom>
        </p:spPr>
      </p:pic>
      <p:sp>
        <p:nvSpPr>
          <p:cNvPr id="18" name="文本框 17">
            <a:extLst>
              <a:ext uri="{FF2B5EF4-FFF2-40B4-BE49-F238E27FC236}">
                <a16:creationId xmlns:a16="http://schemas.microsoft.com/office/drawing/2014/main" id="{3480B9BB-F27A-2C2A-710C-01F0D571C251}"/>
              </a:ext>
            </a:extLst>
          </p:cNvPr>
          <p:cNvSpPr txBox="1"/>
          <p:nvPr/>
        </p:nvSpPr>
        <p:spPr>
          <a:xfrm>
            <a:off x="6354319" y="5384154"/>
            <a:ext cx="6884403" cy="369332"/>
          </a:xfrm>
          <a:prstGeom prst="rect">
            <a:avLst/>
          </a:prstGeom>
          <a:noFill/>
        </p:spPr>
        <p:txBody>
          <a:bodyPr wrap="square">
            <a:spAutoFit/>
          </a:bodyPr>
          <a:lstStyle/>
          <a:p>
            <a:r>
              <a:rPr lang="en-US" altLang="zh-CN">
                <a:solidFill>
                  <a:srgbClr val="000000"/>
                </a:solidFill>
                <a:latin typeface="Times New Roman" panose="02020603050405020304" pitchFamily="18" charset="0"/>
                <a:cs typeface="Times New Roman" panose="02020603050405020304" pitchFamily="18" charset="0"/>
              </a:rPr>
              <a:t> </a:t>
            </a:r>
            <a:r>
              <a:rPr lang="en-US" altLang="zh-CN" sz="1800">
                <a:solidFill>
                  <a:srgbClr val="000000"/>
                </a:solidFill>
                <a:effectLst/>
                <a:latin typeface="Times New Roman" panose="02020603050405020304" pitchFamily="18" charset="0"/>
                <a:cs typeface="Times New Roman" panose="02020603050405020304" pitchFamily="18" charset="0"/>
              </a:rPr>
              <a:t>(1)       is the </a:t>
            </a:r>
            <a:r>
              <a:rPr lang="en-US" altLang="zh-CN" sz="1800">
                <a:solidFill>
                  <a:srgbClr val="FF0000"/>
                </a:solidFill>
                <a:effectLst/>
                <a:latin typeface="Times New Roman" panose="02020603050405020304" pitchFamily="18" charset="0"/>
                <a:cs typeface="Times New Roman" panose="02020603050405020304" pitchFamily="18" charset="0"/>
              </a:rPr>
              <a:t>Kalman consensus gain </a:t>
            </a:r>
            <a:r>
              <a:rPr lang="en-US" altLang="zh-CN" sz="1800">
                <a:solidFill>
                  <a:srgbClr val="000000"/>
                </a:solidFill>
                <a:effectLst/>
                <a:latin typeface="Times New Roman" panose="02020603050405020304" pitchFamily="18" charset="0"/>
                <a:cs typeface="Times New Roman" panose="02020603050405020304" pitchFamily="18" charset="0"/>
              </a:rPr>
              <a:t>for sensor </a:t>
            </a:r>
            <a:r>
              <a:rPr lang="en-US" altLang="zh-CN" sz="1800" i="1">
                <a:solidFill>
                  <a:srgbClr val="000000"/>
                </a:solidFill>
                <a:effectLst/>
                <a:latin typeface="Times New Roman" panose="02020603050405020304" pitchFamily="18" charset="0"/>
                <a:cs typeface="Times New Roman" panose="02020603050405020304" pitchFamily="18" charset="0"/>
              </a:rPr>
              <a:t>i</a:t>
            </a:r>
            <a:r>
              <a:rPr lang="en-US" altLang="zh-CN" sz="1800">
                <a:solidFill>
                  <a:srgbClr val="000000"/>
                </a:solidFill>
                <a:effectLst/>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5D20E101-31DE-AB7C-5FA3-ABE0D3919634}"/>
              </a:ext>
            </a:extLst>
          </p:cNvPr>
          <p:cNvSpPr txBox="1"/>
          <p:nvPr/>
        </p:nvSpPr>
        <p:spPr>
          <a:xfrm>
            <a:off x="6352061" y="5795668"/>
            <a:ext cx="6884403" cy="369332"/>
          </a:xfrm>
          <a:prstGeom prst="rect">
            <a:avLst/>
          </a:prstGeom>
          <a:noFill/>
        </p:spPr>
        <p:txBody>
          <a:bodyPr wrap="square">
            <a:spAutoFit/>
          </a:bodyPr>
          <a:lstStyle/>
          <a:p>
            <a:r>
              <a:rPr lang="en-US" altLang="zh-CN">
                <a:solidFill>
                  <a:srgbClr val="000000"/>
                </a:solidFill>
                <a:latin typeface="Times New Roman" panose="02020603050405020304" pitchFamily="18" charset="0"/>
                <a:cs typeface="Times New Roman" panose="02020603050405020304" pitchFamily="18" charset="0"/>
              </a:rPr>
              <a:t> </a:t>
            </a:r>
            <a:r>
              <a:rPr lang="en-US" altLang="zh-CN" sz="1800">
                <a:solidFill>
                  <a:srgbClr val="000000"/>
                </a:solidFill>
                <a:effectLst/>
                <a:latin typeface="Times New Roman" panose="02020603050405020304" pitchFamily="18" charset="0"/>
                <a:cs typeface="Times New Roman" panose="02020603050405020304" pitchFamily="18" charset="0"/>
              </a:rPr>
              <a:t>(2)       is the set of first-degree </a:t>
            </a:r>
            <a:r>
              <a:rPr lang="en-US" altLang="zh-CN" sz="1800">
                <a:solidFill>
                  <a:srgbClr val="FF0000"/>
                </a:solidFill>
                <a:effectLst/>
                <a:latin typeface="Times New Roman" panose="02020603050405020304" pitchFamily="18" charset="0"/>
                <a:cs typeface="Times New Roman" panose="02020603050405020304" pitchFamily="18" charset="0"/>
              </a:rPr>
              <a:t>neighbors</a:t>
            </a:r>
            <a:r>
              <a:rPr lang="en-US" altLang="zh-CN" sz="1800">
                <a:solidFill>
                  <a:srgbClr val="000000"/>
                </a:solidFill>
                <a:effectLst/>
                <a:latin typeface="Times New Roman" panose="02020603050405020304" pitchFamily="18" charset="0"/>
                <a:cs typeface="Times New Roman" panose="02020603050405020304" pitchFamily="18" charset="0"/>
              </a:rPr>
              <a:t> of sensor </a:t>
            </a:r>
            <a:r>
              <a:rPr lang="en-US" altLang="zh-CN" sz="1800" i="1">
                <a:solidFill>
                  <a:srgbClr val="000000"/>
                </a:solidFill>
                <a:effectLst/>
                <a:latin typeface="Times New Roman" panose="02020603050405020304" pitchFamily="18" charset="0"/>
                <a:cs typeface="Times New Roman" panose="02020603050405020304" pitchFamily="18" charset="0"/>
              </a:rPr>
              <a:t>i</a:t>
            </a:r>
            <a:r>
              <a:rPr lang="en-US" altLang="zh-CN" i="1">
                <a:solidFill>
                  <a:srgbClr val="000000"/>
                </a:solidFill>
                <a:latin typeface="NimbusRomNo9L-Regu"/>
              </a:rPr>
              <a:t>.</a:t>
            </a:r>
            <a:endParaRPr lang="zh-CN" altLang="en-US">
              <a:latin typeface="Times New Roman" panose="02020603050405020304" pitchFamily="18" charset="0"/>
              <a:cs typeface="Times New Roman" panose="02020603050405020304" pitchFamily="18" charset="0"/>
            </a:endParaRPr>
          </a:p>
        </p:txBody>
      </p:sp>
      <p:pic>
        <p:nvPicPr>
          <p:cNvPr id="20" name="图片 19">
            <a:extLst>
              <a:ext uri="{FF2B5EF4-FFF2-40B4-BE49-F238E27FC236}">
                <a16:creationId xmlns:a16="http://schemas.microsoft.com/office/drawing/2014/main" id="{672526D8-1C92-6ACD-6DBF-6EB910470CA4}"/>
              </a:ext>
            </a:extLst>
          </p:cNvPr>
          <p:cNvPicPr>
            <a:picLocks noChangeAspect="1"/>
          </p:cNvPicPr>
          <p:nvPr/>
        </p:nvPicPr>
        <p:blipFill>
          <a:blip r:embed="rId7"/>
          <a:stretch>
            <a:fillRect/>
          </a:stretch>
        </p:blipFill>
        <p:spPr>
          <a:xfrm>
            <a:off x="6816000" y="5851366"/>
            <a:ext cx="251085" cy="267112"/>
          </a:xfrm>
          <a:prstGeom prst="rect">
            <a:avLst/>
          </a:prstGeom>
        </p:spPr>
      </p:pic>
      <p:pic>
        <p:nvPicPr>
          <p:cNvPr id="21" name="图片 20">
            <a:extLst>
              <a:ext uri="{FF2B5EF4-FFF2-40B4-BE49-F238E27FC236}">
                <a16:creationId xmlns:a16="http://schemas.microsoft.com/office/drawing/2014/main" id="{D45DEF79-DE4B-45A6-44C7-1AD578D3FDA8}"/>
              </a:ext>
            </a:extLst>
          </p:cNvPr>
          <p:cNvPicPr>
            <a:picLocks noChangeAspect="1"/>
          </p:cNvPicPr>
          <p:nvPr/>
        </p:nvPicPr>
        <p:blipFill>
          <a:blip r:embed="rId8"/>
          <a:stretch>
            <a:fillRect/>
          </a:stretch>
        </p:blipFill>
        <p:spPr>
          <a:xfrm>
            <a:off x="7822859" y="2853484"/>
            <a:ext cx="1586373" cy="401613"/>
          </a:xfrm>
          <a:prstGeom prst="rect">
            <a:avLst/>
          </a:prstGeom>
        </p:spPr>
      </p:pic>
      <p:pic>
        <p:nvPicPr>
          <p:cNvPr id="22" name="图片 21">
            <a:extLst>
              <a:ext uri="{FF2B5EF4-FFF2-40B4-BE49-F238E27FC236}">
                <a16:creationId xmlns:a16="http://schemas.microsoft.com/office/drawing/2014/main" id="{99997E13-B478-92AD-D13F-5674721D2A58}"/>
              </a:ext>
            </a:extLst>
          </p:cNvPr>
          <p:cNvPicPr>
            <a:picLocks noChangeAspect="1"/>
          </p:cNvPicPr>
          <p:nvPr/>
        </p:nvPicPr>
        <p:blipFill>
          <a:blip r:embed="rId9"/>
          <a:stretch>
            <a:fillRect/>
          </a:stretch>
        </p:blipFill>
        <p:spPr>
          <a:xfrm>
            <a:off x="7857962" y="3228923"/>
            <a:ext cx="1543432" cy="344077"/>
          </a:xfrm>
          <a:prstGeom prst="rect">
            <a:avLst/>
          </a:prstGeom>
        </p:spPr>
      </p:pic>
      <p:sp>
        <p:nvSpPr>
          <p:cNvPr id="23" name="Rectangle 2">
            <a:extLst>
              <a:ext uri="{FF2B5EF4-FFF2-40B4-BE49-F238E27FC236}">
                <a16:creationId xmlns:a16="http://schemas.microsoft.com/office/drawing/2014/main" id="{8DA3D479-D282-9203-4F79-C00F84BD1F5C}"/>
              </a:ext>
            </a:extLst>
          </p:cNvPr>
          <p:cNvSpPr>
            <a:spLocks noChangeArrowheads="1"/>
          </p:cNvSpPr>
          <p:nvPr/>
        </p:nvSpPr>
        <p:spPr bwMode="auto">
          <a:xfrm>
            <a:off x="5880000" y="3535114"/>
            <a:ext cx="6649187" cy="463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nSpc>
                <a:spcPct val="150000"/>
              </a:lnSpc>
            </a:pPr>
            <a:r>
              <a:rPr lang="en-US" altLang="zh-CN">
                <a:latin typeface="微软雅黑" panose="020B0503020204020204" charset="-122"/>
                <a:ea typeface="微软雅黑" panose="020B0503020204020204" charset="-122"/>
                <a:cs typeface="Times New Roman" panose="02020603050405020304" pitchFamily="18" charset="0"/>
              </a:rPr>
              <a:t>   ③</a:t>
            </a:r>
            <a:r>
              <a:rPr lang="en-US" altLang="zh-CN">
                <a:latin typeface="Times New Roman" panose="02020603050405020304" pitchFamily="18" charset="0"/>
                <a:cs typeface="Times New Roman" panose="02020603050405020304" pitchFamily="18" charset="0"/>
              </a:rPr>
              <a:t>Define the cross covariance matrices of the estimation errors</a:t>
            </a:r>
            <a:r>
              <a:rPr lang="en-US" altLang="zh-CN" sz="1800">
                <a:solidFill>
                  <a:srgbClr val="000000"/>
                </a:solidFill>
                <a:effectLst/>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26</a:t>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7" name="图片 6">
            <a:extLst>
              <a:ext uri="{FF2B5EF4-FFF2-40B4-BE49-F238E27FC236}">
                <a16:creationId xmlns:a16="http://schemas.microsoft.com/office/drawing/2014/main" id="{13EAEF46-3664-9E98-C654-95353126CA3A}"/>
              </a:ext>
            </a:extLst>
          </p:cNvPr>
          <p:cNvPicPr>
            <a:picLocks noChangeAspect="1"/>
          </p:cNvPicPr>
          <p:nvPr/>
        </p:nvPicPr>
        <p:blipFill>
          <a:blip r:embed="rId5"/>
          <a:stretch>
            <a:fillRect/>
          </a:stretch>
        </p:blipFill>
        <p:spPr>
          <a:xfrm>
            <a:off x="343534" y="2241627"/>
            <a:ext cx="5116684" cy="2074100"/>
          </a:xfrm>
          <a:prstGeom prst="rect">
            <a:avLst/>
          </a:prstGeom>
        </p:spPr>
      </p:pic>
      <p:sp>
        <p:nvSpPr>
          <p:cNvPr id="10" name="文本框 9">
            <a:extLst>
              <a:ext uri="{FF2B5EF4-FFF2-40B4-BE49-F238E27FC236}">
                <a16:creationId xmlns:a16="http://schemas.microsoft.com/office/drawing/2014/main" id="{2633DEA1-6298-6CBA-BDE3-2E6665FFB894}"/>
              </a:ext>
            </a:extLst>
          </p:cNvPr>
          <p:cNvSpPr txBox="1"/>
          <p:nvPr/>
        </p:nvSpPr>
        <p:spPr>
          <a:xfrm>
            <a:off x="5878700" y="820679"/>
            <a:ext cx="5962664" cy="1709892"/>
          </a:xfrm>
          <a:prstGeom prst="rect">
            <a:avLst/>
          </a:prstGeom>
          <a:noFill/>
        </p:spPr>
        <p:txBody>
          <a:bodyPr wrap="square">
            <a:spAutoFit/>
          </a:bodyPr>
          <a:lstStyle/>
          <a:p>
            <a:pPr>
              <a:lnSpc>
                <a:spcPct val="150000"/>
              </a:lnSpc>
            </a:pPr>
            <a:r>
              <a:rPr lang="en-US" altLang="zh-CN" sz="1800" b="1" i="1">
                <a:solidFill>
                  <a:srgbClr val="231F20"/>
                </a:solidFill>
                <a:effectLst/>
                <a:latin typeface="Times-Italic"/>
              </a:rPr>
              <a:t>Theorem 1:</a:t>
            </a:r>
            <a:r>
              <a:rPr lang="en-US" altLang="zh-CN" sz="1800" i="1">
                <a:solidFill>
                  <a:srgbClr val="231F20"/>
                </a:solidFill>
                <a:effectLst/>
                <a:latin typeface="Times-Italic"/>
              </a:rPr>
              <a:t> </a:t>
            </a:r>
            <a:r>
              <a:rPr lang="en-US" altLang="zh-CN" sz="1800">
                <a:solidFill>
                  <a:srgbClr val="231F20"/>
                </a:solidFill>
                <a:effectLst/>
                <a:latin typeface="Times-Roman"/>
              </a:rPr>
              <a:t>The distributed estimation algorithm following the update equation (5) minimizes the </a:t>
            </a:r>
            <a:r>
              <a:rPr lang="en-US" altLang="zh-CN" sz="1800">
                <a:solidFill>
                  <a:srgbClr val="FF0000"/>
                </a:solidFill>
                <a:effectLst/>
                <a:latin typeface="Times-Roman"/>
              </a:rPr>
              <a:t>total mean-squared error </a:t>
            </a:r>
            <a:r>
              <a:rPr lang="en-US" altLang="zh-CN" sz="1800">
                <a:solidFill>
                  <a:srgbClr val="231F20"/>
                </a:solidFill>
                <a:effectLst/>
                <a:latin typeface="Times-Roman"/>
              </a:rPr>
              <a:t>(6) at each time step if and only if the following conditions are satisfied at all sensors in the network:</a:t>
            </a:r>
            <a:endParaRPr lang="zh-CN" altLang="en-US"/>
          </a:p>
        </p:txBody>
      </p:sp>
      <p:pic>
        <p:nvPicPr>
          <p:cNvPr id="13" name="图片 12">
            <a:extLst>
              <a:ext uri="{FF2B5EF4-FFF2-40B4-BE49-F238E27FC236}">
                <a16:creationId xmlns:a16="http://schemas.microsoft.com/office/drawing/2014/main" id="{3445E48E-38D4-7507-F1FA-81C54F2669C7}"/>
              </a:ext>
            </a:extLst>
          </p:cNvPr>
          <p:cNvPicPr>
            <a:picLocks noChangeAspect="1"/>
          </p:cNvPicPr>
          <p:nvPr/>
        </p:nvPicPr>
        <p:blipFill>
          <a:blip r:embed="rId6"/>
          <a:srcRect b="12983"/>
          <a:stretch/>
        </p:blipFill>
        <p:spPr>
          <a:xfrm>
            <a:off x="6225364" y="2512534"/>
            <a:ext cx="5044684" cy="1774871"/>
          </a:xfrm>
          <a:prstGeom prst="rect">
            <a:avLst/>
          </a:prstGeom>
        </p:spPr>
      </p:pic>
      <p:pic>
        <p:nvPicPr>
          <p:cNvPr id="15" name="图片 14">
            <a:extLst>
              <a:ext uri="{FF2B5EF4-FFF2-40B4-BE49-F238E27FC236}">
                <a16:creationId xmlns:a16="http://schemas.microsoft.com/office/drawing/2014/main" id="{55036D70-8573-1A58-B13A-BE13ED3829E6}"/>
              </a:ext>
            </a:extLst>
          </p:cNvPr>
          <p:cNvPicPr>
            <a:picLocks noChangeAspect="1"/>
          </p:cNvPicPr>
          <p:nvPr/>
        </p:nvPicPr>
        <p:blipFill>
          <a:blip r:embed="rId7"/>
          <a:stretch>
            <a:fillRect/>
          </a:stretch>
        </p:blipFill>
        <p:spPr>
          <a:xfrm>
            <a:off x="9393364" y="3628152"/>
            <a:ext cx="914196" cy="451844"/>
          </a:xfrm>
          <a:prstGeom prst="rect">
            <a:avLst/>
          </a:prstGeom>
        </p:spPr>
      </p:pic>
      <p:sp>
        <p:nvSpPr>
          <p:cNvPr id="16" name="箭头: 下 15">
            <a:extLst>
              <a:ext uri="{FF2B5EF4-FFF2-40B4-BE49-F238E27FC236}">
                <a16:creationId xmlns:a16="http://schemas.microsoft.com/office/drawing/2014/main" id="{75DD5927-46D6-57FD-4E7B-381503366E31}"/>
              </a:ext>
            </a:extLst>
          </p:cNvPr>
          <p:cNvSpPr/>
          <p:nvPr>
            <p:custDataLst>
              <p:tags r:id="rId1"/>
            </p:custDataLst>
          </p:nvPr>
        </p:nvSpPr>
        <p:spPr>
          <a:xfrm>
            <a:off x="8503196" y="4302050"/>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5870B3-54B3-00EC-DDDE-68296F2076C9}"/>
              </a:ext>
            </a:extLst>
          </p:cNvPr>
          <p:cNvSpPr txBox="1"/>
          <p:nvPr/>
        </p:nvSpPr>
        <p:spPr>
          <a:xfrm>
            <a:off x="6451024" y="4717016"/>
            <a:ext cx="4593364" cy="646331"/>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注：卡尔曼增益</a:t>
            </a:r>
            <a:r>
              <a:rPr lang="en-US" altLang="zh-CN" b="1">
                <a:latin typeface="微软雅黑" panose="020B0503020204020204" pitchFamily="34" charset="-122"/>
                <a:ea typeface="微软雅黑" panose="020B0503020204020204" pitchFamily="34" charset="-122"/>
              </a:rPr>
              <a:t>K</a:t>
            </a:r>
            <a:r>
              <a:rPr lang="zh-CN" altLang="en-US" b="1">
                <a:latin typeface="微软雅黑" panose="020B0503020204020204" pitchFamily="34" charset="-122"/>
                <a:ea typeface="微软雅黑" panose="020B0503020204020204" pitchFamily="34" charset="-122"/>
              </a:rPr>
              <a:t>代表滤波器</a:t>
            </a:r>
            <a:r>
              <a:rPr lang="zh-CN" altLang="en-US" b="1">
                <a:solidFill>
                  <a:srgbClr val="FF0000"/>
                </a:solidFill>
                <a:latin typeface="微软雅黑" panose="020B0503020204020204" pitchFamily="34" charset="-122"/>
                <a:ea typeface="微软雅黑" panose="020B0503020204020204" pitchFamily="34" charset="-122"/>
              </a:rPr>
              <a:t>更新机制</a:t>
            </a:r>
            <a:r>
              <a:rPr lang="zh-CN" altLang="en-US" b="1">
                <a:latin typeface="微软雅黑" panose="020B0503020204020204" pitchFamily="34" charset="-122"/>
                <a:ea typeface="微软雅黑" panose="020B0503020204020204" pitchFamily="34" charset="-122"/>
              </a:rPr>
              <a:t>，其只与</a:t>
            </a:r>
            <a:r>
              <a:rPr lang="zh-CN" altLang="en-US" b="1">
                <a:solidFill>
                  <a:srgbClr val="FF0000"/>
                </a:solidFill>
                <a:latin typeface="微软雅黑" panose="020B0503020204020204" pitchFamily="34" charset="-122"/>
                <a:ea typeface="微软雅黑" panose="020B0503020204020204" pitchFamily="34" charset="-122"/>
              </a:rPr>
              <a:t>优化准则</a:t>
            </a:r>
            <a:r>
              <a:rPr lang="zh-CN" altLang="en-US" b="1">
                <a:latin typeface="微软雅黑" panose="020B0503020204020204" pitchFamily="34" charset="-122"/>
                <a:ea typeface="微软雅黑" panose="020B0503020204020204" pitchFamily="34" charset="-122"/>
              </a:rPr>
              <a:t>有关，不与其他因素有关。</a:t>
            </a:r>
            <a:endParaRPr lang="en-US" altLang="zh-CN" b="1">
              <a:latin typeface="微软雅黑" panose="020B0503020204020204" pitchFamily="34" charset="-122"/>
              <a:ea typeface="微软雅黑" panose="020B0503020204020204" pitchFamily="34" charset="-122"/>
            </a:endParaRPr>
          </a:p>
        </p:txBody>
      </p:sp>
      <p:sp>
        <p:nvSpPr>
          <p:cNvPr id="18" name="箭头: 下 17">
            <a:extLst>
              <a:ext uri="{FF2B5EF4-FFF2-40B4-BE49-F238E27FC236}">
                <a16:creationId xmlns:a16="http://schemas.microsoft.com/office/drawing/2014/main" id="{984A581E-158C-ADCF-E4C4-7046B6C68FE5}"/>
              </a:ext>
            </a:extLst>
          </p:cNvPr>
          <p:cNvSpPr/>
          <p:nvPr>
            <p:custDataLst>
              <p:tags r:id="rId2"/>
            </p:custDataLst>
          </p:nvPr>
        </p:nvSpPr>
        <p:spPr>
          <a:xfrm>
            <a:off x="8503196" y="5365188"/>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E9399732-E468-5AAC-F62B-85E7C1257D7E}"/>
              </a:ext>
            </a:extLst>
          </p:cNvPr>
          <p:cNvSpPr txBox="1"/>
          <p:nvPr/>
        </p:nvSpPr>
        <p:spPr>
          <a:xfrm>
            <a:off x="6225364" y="5776347"/>
            <a:ext cx="4822012" cy="369332"/>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之后需要求解在异构传感器环境下的</a:t>
            </a:r>
            <a:r>
              <a:rPr lang="zh-CN" altLang="en-US" b="1">
                <a:solidFill>
                  <a:srgbClr val="FF0000"/>
                </a:solidFill>
                <a:latin typeface="微软雅黑" panose="020B0503020204020204" pitchFamily="34" charset="-122"/>
                <a:ea typeface="微软雅黑" panose="020B0503020204020204" pitchFamily="34" charset="-122"/>
              </a:rPr>
              <a:t>共识权值</a:t>
            </a:r>
            <a:endParaRPr lang="en-US" altLang="zh-CN" b="1">
              <a:solidFill>
                <a:srgbClr val="FF0000"/>
              </a:solidFill>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6A60483F-22BE-EB19-6EFC-2C5962814E85}"/>
              </a:ext>
            </a:extLst>
          </p:cNvPr>
          <p:cNvPicPr>
            <a:picLocks noChangeAspect="1"/>
          </p:cNvPicPr>
          <p:nvPr/>
        </p:nvPicPr>
        <p:blipFill>
          <a:blip r:embed="rId8"/>
          <a:stretch>
            <a:fillRect/>
          </a:stretch>
        </p:blipFill>
        <p:spPr>
          <a:xfrm>
            <a:off x="6168000" y="3799242"/>
            <a:ext cx="205758" cy="205758"/>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27</a:t>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8" name="图片 7">
            <a:extLst>
              <a:ext uri="{FF2B5EF4-FFF2-40B4-BE49-F238E27FC236}">
                <a16:creationId xmlns:a16="http://schemas.microsoft.com/office/drawing/2014/main" id="{F6ADED23-CF36-7077-94DF-6F77D460093B}"/>
              </a:ext>
            </a:extLst>
          </p:cNvPr>
          <p:cNvPicPr>
            <a:picLocks noChangeAspect="1"/>
          </p:cNvPicPr>
          <p:nvPr/>
        </p:nvPicPr>
        <p:blipFill>
          <a:blip r:embed="rId5"/>
          <a:stretch>
            <a:fillRect/>
          </a:stretch>
        </p:blipFill>
        <p:spPr>
          <a:xfrm>
            <a:off x="303436" y="1015071"/>
            <a:ext cx="5976000" cy="5212895"/>
          </a:xfrm>
          <a:prstGeom prst="rect">
            <a:avLst/>
          </a:prstGeom>
        </p:spPr>
      </p:pic>
      <p:sp>
        <p:nvSpPr>
          <p:cNvPr id="14" name="箭头: 下 13">
            <a:extLst>
              <a:ext uri="{FF2B5EF4-FFF2-40B4-BE49-F238E27FC236}">
                <a16:creationId xmlns:a16="http://schemas.microsoft.com/office/drawing/2014/main" id="{F248B602-5850-E231-F54A-93DEEF309C14}"/>
              </a:ext>
            </a:extLst>
          </p:cNvPr>
          <p:cNvSpPr/>
          <p:nvPr>
            <p:custDataLst>
              <p:tags r:id="rId1"/>
            </p:custDataLst>
          </p:nvPr>
        </p:nvSpPr>
        <p:spPr>
          <a:xfrm rot="16200000">
            <a:off x="6526146" y="2350853"/>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CF50F1C-3691-5B7C-A62E-65B64BFDEFE2}"/>
              </a:ext>
            </a:extLst>
          </p:cNvPr>
          <p:cNvSpPr txBox="1"/>
          <p:nvPr/>
        </p:nvSpPr>
        <p:spPr>
          <a:xfrm>
            <a:off x="6907178" y="2081589"/>
            <a:ext cx="4694634" cy="923330"/>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注：将分布式滤波器更新公式式（</a:t>
            </a:r>
            <a:r>
              <a:rPr lang="en-US" altLang="zh-CN" b="1">
                <a:latin typeface="微软雅黑" panose="020B0503020204020204" pitchFamily="34" charset="-122"/>
                <a:ea typeface="微软雅黑" panose="020B0503020204020204" pitchFamily="34" charset="-122"/>
              </a:rPr>
              <a:t>5</a:t>
            </a:r>
            <a:r>
              <a:rPr lang="zh-CN" altLang="en-US" b="1">
                <a:latin typeface="微软雅黑" panose="020B0503020204020204" pitchFamily="34" charset="-122"/>
                <a:ea typeface="微软雅黑" panose="020B0503020204020204" pitchFamily="34" charset="-122"/>
              </a:rPr>
              <a:t>）改写成式（</a:t>
            </a:r>
            <a:r>
              <a:rPr lang="en-US" altLang="zh-CN" b="1">
                <a:latin typeface="微软雅黑" panose="020B0503020204020204" pitchFamily="34" charset="-122"/>
                <a:ea typeface="微软雅黑" panose="020B0503020204020204" pitchFamily="34" charset="-122"/>
              </a:rPr>
              <a:t>9</a:t>
            </a:r>
            <a:r>
              <a:rPr lang="zh-CN" altLang="en-US" b="1">
                <a:latin typeface="微软雅黑" panose="020B0503020204020204" pitchFamily="34" charset="-122"/>
                <a:ea typeface="微软雅黑" panose="020B0503020204020204" pitchFamily="34" charset="-122"/>
              </a:rPr>
              <a:t>）的形式，为了后续推导</a:t>
            </a:r>
            <a:r>
              <a:rPr lang="zh-CN" altLang="en-US" b="1">
                <a:solidFill>
                  <a:srgbClr val="FF0000"/>
                </a:solidFill>
                <a:latin typeface="微软雅黑" panose="020B0503020204020204" pitchFamily="34" charset="-122"/>
                <a:ea typeface="微软雅黑" panose="020B0503020204020204" pitchFamily="34" charset="-122"/>
              </a:rPr>
              <a:t>选择传感器提供先验信息更重要的共识权重</a:t>
            </a:r>
            <a:r>
              <a:rPr lang="zh-CN" altLang="en-US" b="1">
                <a:latin typeface="微软雅黑" panose="020B0503020204020204" pitchFamily="34" charset="-122"/>
                <a:ea typeface="微软雅黑" panose="020B0503020204020204" pitchFamily="34" charset="-122"/>
              </a:rPr>
              <a:t>提供方便。</a:t>
            </a:r>
          </a:p>
        </p:txBody>
      </p:sp>
      <p:pic>
        <p:nvPicPr>
          <p:cNvPr id="17" name="图片 16">
            <a:extLst>
              <a:ext uri="{FF2B5EF4-FFF2-40B4-BE49-F238E27FC236}">
                <a16:creationId xmlns:a16="http://schemas.microsoft.com/office/drawing/2014/main" id="{C7DE519A-38FD-0551-3006-20A6C086294A}"/>
              </a:ext>
            </a:extLst>
          </p:cNvPr>
          <p:cNvPicPr>
            <a:picLocks noChangeAspect="1"/>
          </p:cNvPicPr>
          <p:nvPr/>
        </p:nvPicPr>
        <p:blipFill>
          <a:blip r:embed="rId6"/>
          <a:stretch>
            <a:fillRect/>
          </a:stretch>
        </p:blipFill>
        <p:spPr>
          <a:xfrm>
            <a:off x="6625808" y="3043556"/>
            <a:ext cx="5450008" cy="2185444"/>
          </a:xfrm>
          <a:prstGeom prst="rect">
            <a:avLst/>
          </a:prstGeom>
        </p:spPr>
      </p:pic>
      <p:sp>
        <p:nvSpPr>
          <p:cNvPr id="18" name="箭头: 下 17">
            <a:extLst>
              <a:ext uri="{FF2B5EF4-FFF2-40B4-BE49-F238E27FC236}">
                <a16:creationId xmlns:a16="http://schemas.microsoft.com/office/drawing/2014/main" id="{D30C63F8-AB05-0B9A-DABB-13D67F36AAB5}"/>
              </a:ext>
            </a:extLst>
          </p:cNvPr>
          <p:cNvSpPr/>
          <p:nvPr>
            <p:custDataLst>
              <p:tags r:id="rId2"/>
            </p:custDataLst>
          </p:nvPr>
        </p:nvSpPr>
        <p:spPr>
          <a:xfrm>
            <a:off x="9228557" y="5267637"/>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88960533-D0AF-CCA2-9515-16F9D1D98375}"/>
              </a:ext>
            </a:extLst>
          </p:cNvPr>
          <p:cNvSpPr txBox="1"/>
          <p:nvPr/>
        </p:nvSpPr>
        <p:spPr>
          <a:xfrm>
            <a:off x="6927039" y="5599707"/>
            <a:ext cx="4694634" cy="923330"/>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注：即</a:t>
            </a:r>
            <a:r>
              <a:rPr lang="zh-CN" altLang="en-US" b="1">
                <a:solidFill>
                  <a:srgbClr val="FF0000"/>
                </a:solidFill>
                <a:latin typeface="微软雅黑" panose="020B0503020204020204" pitchFamily="34" charset="-122"/>
                <a:ea typeface="微软雅黑" panose="020B0503020204020204" pitchFamily="34" charset="-122"/>
              </a:rPr>
              <a:t>协方差较小</a:t>
            </a:r>
            <a:r>
              <a:rPr lang="zh-CN" altLang="en-US" b="1">
                <a:latin typeface="微软雅黑" panose="020B0503020204020204" pitchFamily="34" charset="-122"/>
                <a:ea typeface="微软雅黑" panose="020B0503020204020204" pitchFamily="34" charset="-122"/>
              </a:rPr>
              <a:t>的传感器将具有较高的可靠性，将分配更高的权重。因此定义</a:t>
            </a:r>
            <a:r>
              <a:rPr lang="zh-CN" altLang="en-US" b="1">
                <a:solidFill>
                  <a:srgbClr val="FF0000"/>
                </a:solidFill>
                <a:latin typeface="微软雅黑" panose="020B0503020204020204" pitchFamily="34" charset="-122"/>
                <a:ea typeface="微软雅黑" panose="020B0503020204020204" pitchFamily="34" charset="-122"/>
              </a:rPr>
              <a:t>信息矩阵</a:t>
            </a:r>
            <a:r>
              <a:rPr lang="zh-CN" altLang="en-US" b="1">
                <a:latin typeface="微软雅黑" panose="020B0503020204020204" pitchFamily="34" charset="-122"/>
                <a:ea typeface="微软雅黑" panose="020B0503020204020204" pitchFamily="34" charset="-122"/>
              </a:rPr>
              <a:t>来衡量传感器性能的可靠性。</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28</a:t>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3" name="图片 2">
            <a:extLst>
              <a:ext uri="{FF2B5EF4-FFF2-40B4-BE49-F238E27FC236}">
                <a16:creationId xmlns:a16="http://schemas.microsoft.com/office/drawing/2014/main" id="{3A92DB97-B322-8CBE-8245-69B022703314}"/>
              </a:ext>
            </a:extLst>
          </p:cNvPr>
          <p:cNvPicPr>
            <a:picLocks noChangeAspect="1"/>
          </p:cNvPicPr>
          <p:nvPr/>
        </p:nvPicPr>
        <p:blipFill>
          <a:blip r:embed="rId4"/>
          <a:srcRect t="1745"/>
          <a:stretch/>
        </p:blipFill>
        <p:spPr>
          <a:xfrm>
            <a:off x="192000" y="909000"/>
            <a:ext cx="5989615" cy="3583104"/>
          </a:xfrm>
          <a:prstGeom prst="rect">
            <a:avLst/>
          </a:prstGeom>
        </p:spPr>
      </p:pic>
      <p:sp>
        <p:nvSpPr>
          <p:cNvPr id="9" name="箭头: 下 8">
            <a:extLst>
              <a:ext uri="{FF2B5EF4-FFF2-40B4-BE49-F238E27FC236}">
                <a16:creationId xmlns:a16="http://schemas.microsoft.com/office/drawing/2014/main" id="{54A437C1-22D6-2C6B-5531-8F7A2A629105}"/>
              </a:ext>
            </a:extLst>
          </p:cNvPr>
          <p:cNvSpPr/>
          <p:nvPr>
            <p:custDataLst>
              <p:tags r:id="rId1"/>
            </p:custDataLst>
          </p:nvPr>
        </p:nvSpPr>
        <p:spPr>
          <a:xfrm rot="16200000">
            <a:off x="6251762" y="2588695"/>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F675E35-03C6-B688-48B7-42CB623CF0BE}"/>
              </a:ext>
            </a:extLst>
          </p:cNvPr>
          <p:cNvSpPr txBox="1"/>
          <p:nvPr/>
        </p:nvSpPr>
        <p:spPr>
          <a:xfrm>
            <a:off x="6561385" y="2457930"/>
            <a:ext cx="5609845" cy="646331"/>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注：式（</a:t>
            </a:r>
            <a:r>
              <a:rPr lang="en-US" altLang="zh-CN" b="1">
                <a:latin typeface="微软雅黑" panose="020B0503020204020204" pitchFamily="34" charset="-122"/>
                <a:ea typeface="微软雅黑" panose="020B0503020204020204" pitchFamily="34" charset="-122"/>
              </a:rPr>
              <a:t>14</a:t>
            </a:r>
            <a:r>
              <a:rPr lang="zh-CN" altLang="en-US" b="1">
                <a:latin typeface="微软雅黑" panose="020B0503020204020204" pitchFamily="34" charset="-122"/>
                <a:ea typeface="微软雅黑" panose="020B0503020204020204" pitchFamily="34" charset="-122"/>
              </a:rPr>
              <a:t>）代表</a:t>
            </a:r>
            <a:r>
              <a:rPr lang="zh-CN" altLang="en-US" b="1">
                <a:solidFill>
                  <a:srgbClr val="FF0000"/>
                </a:solidFill>
                <a:latin typeface="微软雅黑" panose="020B0503020204020204" pitchFamily="34" charset="-122"/>
                <a:ea typeface="微软雅黑" panose="020B0503020204020204" pitchFamily="34" charset="-122"/>
              </a:rPr>
              <a:t>总不确定性</a:t>
            </a:r>
            <a:r>
              <a:rPr lang="zh-CN" altLang="en-US" b="1">
                <a:latin typeface="微软雅黑" panose="020B0503020204020204" pitchFamily="34" charset="-122"/>
                <a:ea typeface="微软雅黑" panose="020B0503020204020204" pitchFamily="34" charset="-122"/>
              </a:rPr>
              <a:t>，包括</a:t>
            </a:r>
            <a:r>
              <a:rPr lang="zh-CN" altLang="en-US" b="1">
                <a:solidFill>
                  <a:srgbClr val="FF0000"/>
                </a:solidFill>
                <a:latin typeface="微软雅黑" panose="020B0503020204020204" pitchFamily="34" charset="-122"/>
                <a:ea typeface="微软雅黑" panose="020B0503020204020204" pitchFamily="34" charset="-122"/>
              </a:rPr>
              <a:t>观测噪声</a:t>
            </a:r>
            <a:r>
              <a:rPr lang="zh-CN" altLang="en-US" b="1">
                <a:latin typeface="微软雅黑" panose="020B0503020204020204" pitchFamily="34" charset="-122"/>
                <a:ea typeface="微软雅黑" panose="020B0503020204020204" pitchFamily="34" charset="-122"/>
              </a:rPr>
              <a:t>和</a:t>
            </a:r>
            <a:r>
              <a:rPr lang="zh-CN" altLang="en-US" b="1">
                <a:solidFill>
                  <a:srgbClr val="FF0000"/>
                </a:solidFill>
                <a:latin typeface="微软雅黑" panose="020B0503020204020204" pitchFamily="34" charset="-122"/>
                <a:ea typeface="微软雅黑" panose="020B0503020204020204" pitchFamily="34" charset="-122"/>
              </a:rPr>
              <a:t>各传感器引入先验协方差矩阵</a:t>
            </a:r>
            <a:r>
              <a:rPr lang="zh-CN" altLang="en-US" b="1">
                <a:latin typeface="微软雅黑" panose="020B0503020204020204" pitchFamily="34" charset="-122"/>
                <a:ea typeface="微软雅黑" panose="020B0503020204020204" pitchFamily="34" charset="-122"/>
              </a:rPr>
              <a:t>共同的影响。</a:t>
            </a:r>
          </a:p>
        </p:txBody>
      </p:sp>
      <p:sp>
        <p:nvSpPr>
          <p:cNvPr id="2" name="矩形 1">
            <a:extLst>
              <a:ext uri="{FF2B5EF4-FFF2-40B4-BE49-F238E27FC236}">
                <a16:creationId xmlns:a16="http://schemas.microsoft.com/office/drawing/2014/main" id="{4ACFEF1F-01A4-B880-AA65-75A30A5C4999}"/>
              </a:ext>
            </a:extLst>
          </p:cNvPr>
          <p:cNvSpPr/>
          <p:nvPr/>
        </p:nvSpPr>
        <p:spPr>
          <a:xfrm>
            <a:off x="6561385" y="2422577"/>
            <a:ext cx="5510615" cy="790423"/>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7743A-2A7E-098C-4125-DD9C3362C5FB}"/>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B348E190-E7CE-C905-3B82-9A9CEECC0B27}"/>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2182D332-21A9-F52F-501E-3A91AB707E6B}"/>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A1DEFA0B-3E7E-CDEB-B27C-D8CFB2BF333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69157EF2-5CF2-C413-F67B-C69725B8BC91}"/>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29</a:t>
            </a:fld>
            <a:endParaRPr lang="zh-HK" altLang="en-US" sz="1600" dirty="0">
              <a:solidFill>
                <a:schemeClr val="bg1"/>
              </a:solidFill>
            </a:endParaRPr>
          </a:p>
        </p:txBody>
      </p:sp>
      <p:sp>
        <p:nvSpPr>
          <p:cNvPr id="27" name="矩形 26">
            <a:extLst>
              <a:ext uri="{FF2B5EF4-FFF2-40B4-BE49-F238E27FC236}">
                <a16:creationId xmlns:a16="http://schemas.microsoft.com/office/drawing/2014/main" id="{49AB488B-7055-4C10-77B2-F9B93CDEFB5D}"/>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E64781A1-9397-8401-564F-8BB6D24CCF8A}"/>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8" name="图片 7">
            <a:extLst>
              <a:ext uri="{FF2B5EF4-FFF2-40B4-BE49-F238E27FC236}">
                <a16:creationId xmlns:a16="http://schemas.microsoft.com/office/drawing/2014/main" id="{A6B2383A-D4C3-7FED-5514-41704330CEE0}"/>
              </a:ext>
            </a:extLst>
          </p:cNvPr>
          <p:cNvPicPr>
            <a:picLocks noChangeAspect="1"/>
          </p:cNvPicPr>
          <p:nvPr/>
        </p:nvPicPr>
        <p:blipFill>
          <a:blip r:embed="rId5"/>
          <a:srcRect b="21465"/>
          <a:stretch/>
        </p:blipFill>
        <p:spPr>
          <a:xfrm>
            <a:off x="236291" y="765000"/>
            <a:ext cx="5067709" cy="5729498"/>
          </a:xfrm>
          <a:prstGeom prst="rect">
            <a:avLst/>
          </a:prstGeom>
        </p:spPr>
      </p:pic>
      <p:sp>
        <p:nvSpPr>
          <p:cNvPr id="11" name="箭头: 下 10">
            <a:extLst>
              <a:ext uri="{FF2B5EF4-FFF2-40B4-BE49-F238E27FC236}">
                <a16:creationId xmlns:a16="http://schemas.microsoft.com/office/drawing/2014/main" id="{2DFB1FB4-8F73-5CEA-C2A0-0A6CE9CBFCBF}"/>
              </a:ext>
            </a:extLst>
          </p:cNvPr>
          <p:cNvSpPr/>
          <p:nvPr>
            <p:custDataLst>
              <p:tags r:id="rId1"/>
            </p:custDataLst>
          </p:nvPr>
        </p:nvSpPr>
        <p:spPr>
          <a:xfrm rot="16200000">
            <a:off x="5374147" y="1486853"/>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51423C4D-2241-D967-DFA4-D0869EE42E6C}"/>
              </a:ext>
            </a:extLst>
          </p:cNvPr>
          <p:cNvPicPr>
            <a:picLocks noChangeAspect="1"/>
          </p:cNvPicPr>
          <p:nvPr/>
        </p:nvPicPr>
        <p:blipFill>
          <a:blip r:embed="rId6"/>
          <a:stretch>
            <a:fillRect/>
          </a:stretch>
        </p:blipFill>
        <p:spPr>
          <a:xfrm>
            <a:off x="5808001" y="974408"/>
            <a:ext cx="6147708" cy="616639"/>
          </a:xfrm>
          <a:prstGeom prst="rect">
            <a:avLst/>
          </a:prstGeom>
        </p:spPr>
      </p:pic>
      <p:pic>
        <p:nvPicPr>
          <p:cNvPr id="18" name="图片 17">
            <a:extLst>
              <a:ext uri="{FF2B5EF4-FFF2-40B4-BE49-F238E27FC236}">
                <a16:creationId xmlns:a16="http://schemas.microsoft.com/office/drawing/2014/main" id="{8A4D2CB5-5232-900D-37A4-E522850D809A}"/>
              </a:ext>
            </a:extLst>
          </p:cNvPr>
          <p:cNvPicPr>
            <a:picLocks noChangeAspect="1"/>
          </p:cNvPicPr>
          <p:nvPr/>
        </p:nvPicPr>
        <p:blipFill>
          <a:blip r:embed="rId7"/>
          <a:stretch>
            <a:fillRect/>
          </a:stretch>
        </p:blipFill>
        <p:spPr>
          <a:xfrm>
            <a:off x="6203813" y="1621210"/>
            <a:ext cx="4234529" cy="655790"/>
          </a:xfrm>
          <a:prstGeom prst="rect">
            <a:avLst/>
          </a:prstGeom>
        </p:spPr>
      </p:pic>
      <p:pic>
        <p:nvPicPr>
          <p:cNvPr id="20" name="图片 19">
            <a:extLst>
              <a:ext uri="{FF2B5EF4-FFF2-40B4-BE49-F238E27FC236}">
                <a16:creationId xmlns:a16="http://schemas.microsoft.com/office/drawing/2014/main" id="{5E67E177-FBB1-B656-CF85-2CFD526C9208}"/>
              </a:ext>
            </a:extLst>
          </p:cNvPr>
          <p:cNvPicPr>
            <a:picLocks noChangeAspect="1"/>
          </p:cNvPicPr>
          <p:nvPr/>
        </p:nvPicPr>
        <p:blipFill>
          <a:blip r:embed="rId8"/>
          <a:stretch>
            <a:fillRect/>
          </a:stretch>
        </p:blipFill>
        <p:spPr>
          <a:xfrm>
            <a:off x="5808000" y="2313616"/>
            <a:ext cx="6147708" cy="616639"/>
          </a:xfrm>
          <a:prstGeom prst="rect">
            <a:avLst/>
          </a:prstGeom>
        </p:spPr>
      </p:pic>
      <p:pic>
        <p:nvPicPr>
          <p:cNvPr id="24" name="图片 23">
            <a:extLst>
              <a:ext uri="{FF2B5EF4-FFF2-40B4-BE49-F238E27FC236}">
                <a16:creationId xmlns:a16="http://schemas.microsoft.com/office/drawing/2014/main" id="{EA895C15-549F-3EAB-208C-19A114DBE958}"/>
              </a:ext>
            </a:extLst>
          </p:cNvPr>
          <p:cNvPicPr>
            <a:picLocks noChangeAspect="1"/>
          </p:cNvPicPr>
          <p:nvPr/>
        </p:nvPicPr>
        <p:blipFill>
          <a:blip r:embed="rId9"/>
          <a:stretch>
            <a:fillRect/>
          </a:stretch>
        </p:blipFill>
        <p:spPr>
          <a:xfrm>
            <a:off x="6203813" y="2966871"/>
            <a:ext cx="1468190" cy="380395"/>
          </a:xfrm>
          <a:prstGeom prst="rect">
            <a:avLst/>
          </a:prstGeom>
        </p:spPr>
      </p:pic>
      <p:sp>
        <p:nvSpPr>
          <p:cNvPr id="25" name="矩形 24">
            <a:extLst>
              <a:ext uri="{FF2B5EF4-FFF2-40B4-BE49-F238E27FC236}">
                <a16:creationId xmlns:a16="http://schemas.microsoft.com/office/drawing/2014/main" id="{8F4266A8-2185-A2A1-CDC1-DCBCE8A7330E}"/>
              </a:ext>
            </a:extLst>
          </p:cNvPr>
          <p:cNvSpPr/>
          <p:nvPr/>
        </p:nvSpPr>
        <p:spPr>
          <a:xfrm>
            <a:off x="5808001" y="829747"/>
            <a:ext cx="6266904" cy="2599254"/>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下 25">
            <a:extLst>
              <a:ext uri="{FF2B5EF4-FFF2-40B4-BE49-F238E27FC236}">
                <a16:creationId xmlns:a16="http://schemas.microsoft.com/office/drawing/2014/main" id="{87BBD96F-2C31-DD3A-30D4-3E3D02360DC9}"/>
              </a:ext>
            </a:extLst>
          </p:cNvPr>
          <p:cNvSpPr/>
          <p:nvPr>
            <p:custDataLst>
              <p:tags r:id="rId2"/>
            </p:custDataLst>
          </p:nvPr>
        </p:nvSpPr>
        <p:spPr>
          <a:xfrm rot="16200000">
            <a:off x="5358447" y="5607408"/>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29882368-FB22-4990-11CD-69AABC85577E}"/>
              </a:ext>
            </a:extLst>
          </p:cNvPr>
          <p:cNvSpPr txBox="1"/>
          <p:nvPr/>
        </p:nvSpPr>
        <p:spPr>
          <a:xfrm>
            <a:off x="5778122" y="5371036"/>
            <a:ext cx="6255239" cy="874407"/>
          </a:xfrm>
          <a:prstGeom prst="rect">
            <a:avLst/>
          </a:prstGeom>
          <a:noFill/>
        </p:spPr>
        <p:txBody>
          <a:bodyPr wrap="none" rtlCol="0">
            <a:spAutoFit/>
          </a:bodyPr>
          <a:lstStyle/>
          <a:p>
            <a:pPr>
              <a:lnSpc>
                <a:spcPct val="150000"/>
              </a:lnSpc>
            </a:pPr>
            <a:r>
              <a:rPr lang="zh-CN" altLang="en-US" b="1">
                <a:latin typeface="微软雅黑" panose="020B0503020204020204" pitchFamily="34" charset="-122"/>
                <a:ea typeface="微软雅黑" panose="020B0503020204020204" pitchFamily="34" charset="-122"/>
              </a:rPr>
              <a:t>注：这里只考虑与</a:t>
            </a:r>
            <a:r>
              <a:rPr lang="zh-CN" altLang="en-US" b="1">
                <a:solidFill>
                  <a:srgbClr val="FF0000"/>
                </a:solidFill>
                <a:latin typeface="微软雅黑" panose="020B0503020204020204" pitchFamily="34" charset="-122"/>
                <a:ea typeface="微软雅黑" panose="020B0503020204020204" pitchFamily="34" charset="-122"/>
              </a:rPr>
              <a:t>传感器</a:t>
            </a:r>
            <a:r>
              <a:rPr lang="en-US" altLang="zh-CN" b="1">
                <a:solidFill>
                  <a:srgbClr val="FF0000"/>
                </a:solidFill>
                <a:latin typeface="微软雅黑" panose="020B0503020204020204" pitchFamily="34" charset="-122"/>
                <a:ea typeface="微软雅黑" panose="020B0503020204020204" pitchFamily="34" charset="-122"/>
              </a:rPr>
              <a:t>i</a:t>
            </a:r>
            <a:r>
              <a:rPr lang="zh-CN" altLang="en-US" b="1">
                <a:solidFill>
                  <a:srgbClr val="FF0000"/>
                </a:solidFill>
                <a:latin typeface="微软雅黑" panose="020B0503020204020204" pitchFamily="34" charset="-122"/>
                <a:ea typeface="微软雅黑" panose="020B0503020204020204" pitchFamily="34" charset="-122"/>
              </a:rPr>
              <a:t>有关</a:t>
            </a:r>
            <a:r>
              <a:rPr lang="zh-CN" altLang="en-US" b="1">
                <a:latin typeface="微软雅黑" panose="020B0503020204020204" pitchFamily="34" charset="-122"/>
                <a:ea typeface="微软雅黑" panose="020B0503020204020204" pitchFamily="34" charset="-122"/>
              </a:rPr>
              <a:t>的先验协方差，即只保留输入</a:t>
            </a:r>
            <a:endParaRPr lang="en-US" altLang="zh-CN" b="1">
              <a:latin typeface="微软雅黑" panose="020B0503020204020204" pitchFamily="34" charset="-122"/>
              <a:ea typeface="微软雅黑" panose="020B0503020204020204" pitchFamily="34" charset="-122"/>
            </a:endParaRPr>
          </a:p>
          <a:p>
            <a:pPr>
              <a:lnSpc>
                <a:spcPct val="150000"/>
              </a:lnSpc>
            </a:pPr>
            <a:r>
              <a:rPr lang="zh-CN" altLang="en-US" b="1">
                <a:latin typeface="微软雅黑" panose="020B0503020204020204" pitchFamily="34" charset="-122"/>
                <a:ea typeface="微软雅黑" panose="020B0503020204020204" pitchFamily="34" charset="-122"/>
              </a:rPr>
              <a:t>传感器</a:t>
            </a:r>
            <a:r>
              <a:rPr lang="en-US" altLang="zh-CN" b="1">
                <a:latin typeface="微软雅黑" panose="020B0503020204020204" pitchFamily="34" charset="-122"/>
                <a:ea typeface="微软雅黑" panose="020B0503020204020204" pitchFamily="34" charset="-122"/>
              </a:rPr>
              <a:t>i</a:t>
            </a:r>
            <a:r>
              <a:rPr lang="zh-CN" altLang="en-US" b="1">
                <a:latin typeface="微软雅黑" panose="020B0503020204020204" pitchFamily="34" charset="-122"/>
                <a:ea typeface="微软雅黑" panose="020B0503020204020204" pitchFamily="34" charset="-122"/>
              </a:rPr>
              <a:t>的协方差矩阵</a:t>
            </a:r>
          </a:p>
        </p:txBody>
      </p:sp>
      <p:sp>
        <p:nvSpPr>
          <p:cNvPr id="2" name="矩形 1">
            <a:extLst>
              <a:ext uri="{FF2B5EF4-FFF2-40B4-BE49-F238E27FC236}">
                <a16:creationId xmlns:a16="http://schemas.microsoft.com/office/drawing/2014/main" id="{9D81BF2B-8B5C-EC8F-E8B3-5A522CEC3E1A}"/>
              </a:ext>
            </a:extLst>
          </p:cNvPr>
          <p:cNvSpPr/>
          <p:nvPr/>
        </p:nvSpPr>
        <p:spPr>
          <a:xfrm>
            <a:off x="5733096" y="5392405"/>
            <a:ext cx="6266904" cy="967718"/>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86350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 name="组合 3"/>
          <p:cNvGrpSpPr/>
          <p:nvPr/>
        </p:nvGrpSpPr>
        <p:grpSpPr>
          <a:xfrm>
            <a:off x="-528000" y="1960245"/>
            <a:ext cx="13392000" cy="2045019"/>
            <a:chOff x="1127760" y="1960245"/>
            <a:chExt cx="1000887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127760" y="2277000"/>
              <a:ext cx="10008870"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Distributed Kalman Filter for Weighted</a:t>
              </a:r>
            </a:p>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Directed Graphs</a:t>
              </a:r>
            </a:p>
          </p:txBody>
        </p:sp>
      </p:grpSp>
      <p:grpSp>
        <p:nvGrpSpPr>
          <p:cNvPr id="11" name="组合 10"/>
          <p:cNvGrpSpPr/>
          <p:nvPr/>
        </p:nvGrpSpPr>
        <p:grpSpPr>
          <a:xfrm>
            <a:off x="387776" y="4549747"/>
            <a:ext cx="11036224" cy="872490"/>
            <a:chOff x="623" y="7327"/>
            <a:chExt cx="9488" cy="1374"/>
          </a:xfrm>
        </p:grpSpPr>
        <p:sp>
          <p:nvSpPr>
            <p:cNvPr id="5" name="文本框 4"/>
            <p:cNvSpPr txBox="1"/>
            <p:nvPr/>
          </p:nvSpPr>
          <p:spPr>
            <a:xfrm>
              <a:off x="623" y="7327"/>
              <a:ext cx="9488"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in:</a:t>
              </a:r>
              <a:r>
                <a:rPr lang="en-US" altLang="zh-CN" dirty="0">
                  <a:latin typeface="Arial" panose="020B0604020202020204" pitchFamily="34" charset="0"/>
                  <a:cs typeface="Arial" panose="020B0604020202020204" pitchFamily="34" charset="0"/>
                </a:rPr>
                <a:t> IEEE 58th Conference on Decision and Control (CDC) </a:t>
              </a:r>
            </a:p>
          </p:txBody>
        </p:sp>
        <p:sp>
          <p:nvSpPr>
            <p:cNvPr id="7" name="文本框 6"/>
            <p:cNvSpPr txBox="1"/>
            <p:nvPr/>
          </p:nvSpPr>
          <p:spPr>
            <a:xfrm>
              <a:off x="623" y="8121"/>
              <a:ext cx="7033"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2019</a:t>
              </a: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1</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a:t>
            </a:fld>
            <a:endParaRPr lang="zh-HK" altLang="en-US" sz="1600" dirty="0">
              <a:solidFill>
                <a:schemeClr val="bg1"/>
              </a:solidFill>
            </a:endParaRPr>
          </a:p>
        </p:txBody>
      </p:sp>
      <p:sp>
        <p:nvSpPr>
          <p:cNvPr id="3" name="文本框 2">
            <a:extLst>
              <a:ext uri="{FF2B5EF4-FFF2-40B4-BE49-F238E27FC236}">
                <a16:creationId xmlns:a16="http://schemas.microsoft.com/office/drawing/2014/main" id="{1D6F4ABC-F42D-9AF4-7297-AA565A9630AA}"/>
              </a:ext>
            </a:extLst>
          </p:cNvPr>
          <p:cNvSpPr txBox="1"/>
          <p:nvPr/>
        </p:nvSpPr>
        <p:spPr>
          <a:xfrm>
            <a:off x="351876" y="3587083"/>
            <a:ext cx="8306185" cy="584775"/>
          </a:xfrm>
          <a:prstGeom prst="rect">
            <a:avLst/>
          </a:prstGeom>
          <a:noFill/>
        </p:spPr>
        <p:txBody>
          <a:bodyPr wrap="square">
            <a:spAutoFit/>
          </a:bodyPr>
          <a:lstStyle/>
          <a:p>
            <a:r>
              <a:rPr lang="en-US" altLang="zh-CN" sz="1600">
                <a:solidFill>
                  <a:schemeClr val="bg1"/>
                </a:solidFill>
                <a:effectLst/>
                <a:latin typeface="Helvetica" panose="020B0604020202020204" pitchFamily="34" charset="0"/>
              </a:rPr>
              <a:t>Shiraz Khan , Raj Deshmukh , and Inseok Hwang </a:t>
            </a:r>
            <a:endParaRPr lang="en-US" altLang="zh-CN" sz="1600">
              <a:solidFill>
                <a:schemeClr val="bg1"/>
              </a:solidFill>
            </a:endParaRPr>
          </a:p>
          <a:p>
            <a:r>
              <a:rPr lang="en-US" altLang="zh-CN" sz="1600" i="1">
                <a:solidFill>
                  <a:schemeClr val="bg1"/>
                </a:solidFill>
                <a:effectLst/>
                <a:latin typeface="Helvetica-Oblique"/>
              </a:rPr>
              <a:t> </a:t>
            </a:r>
            <a:endParaRPr lang="zh-CN" altLang="en-US" sz="160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C8EF9-3E72-2E1C-C9B4-08E9C5643598}"/>
            </a:ext>
          </a:extLst>
        </p:cNvPr>
        <p:cNvGrpSpPr/>
        <p:nvPr/>
      </p:nvGrpSpPr>
      <p:grpSpPr>
        <a:xfrm>
          <a:off x="0" y="0"/>
          <a:ext cx="0" cy="0"/>
          <a:chOff x="0" y="0"/>
          <a:chExt cx="0" cy="0"/>
        </a:xfrm>
      </p:grpSpPr>
      <p:pic>
        <p:nvPicPr>
          <p:cNvPr id="18" name="图片 17">
            <a:extLst>
              <a:ext uri="{FF2B5EF4-FFF2-40B4-BE49-F238E27FC236}">
                <a16:creationId xmlns:a16="http://schemas.microsoft.com/office/drawing/2014/main" id="{6A178DCE-9742-7C19-21E9-52B12E87C84C}"/>
              </a:ext>
            </a:extLst>
          </p:cNvPr>
          <p:cNvPicPr>
            <a:picLocks noChangeAspect="1"/>
          </p:cNvPicPr>
          <p:nvPr/>
        </p:nvPicPr>
        <p:blipFill>
          <a:blip r:embed="rId6"/>
          <a:stretch>
            <a:fillRect/>
          </a:stretch>
        </p:blipFill>
        <p:spPr>
          <a:xfrm>
            <a:off x="9594891" y="5766381"/>
            <a:ext cx="433195" cy="465283"/>
          </a:xfrm>
          <a:prstGeom prst="rect">
            <a:avLst/>
          </a:prstGeom>
        </p:spPr>
      </p:pic>
      <p:grpSp>
        <p:nvGrpSpPr>
          <p:cNvPr id="4" name="组合 3">
            <a:extLst>
              <a:ext uri="{FF2B5EF4-FFF2-40B4-BE49-F238E27FC236}">
                <a16:creationId xmlns:a16="http://schemas.microsoft.com/office/drawing/2014/main" id="{379F115A-5FE0-9EA5-1690-26FD9AE1419F}"/>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58783CC3-BA0A-086D-7C9D-2F39B2444B4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318C2418-106D-7F39-C04F-5214D30BAE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E69F9938-F6C0-255B-0B6B-3C36B1353BE1}"/>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30</a:t>
            </a:fld>
            <a:endParaRPr lang="zh-HK" altLang="en-US" sz="1600" dirty="0">
              <a:solidFill>
                <a:schemeClr val="bg1"/>
              </a:solidFill>
            </a:endParaRPr>
          </a:p>
        </p:txBody>
      </p:sp>
      <p:sp>
        <p:nvSpPr>
          <p:cNvPr id="27" name="矩形 26">
            <a:extLst>
              <a:ext uri="{FF2B5EF4-FFF2-40B4-BE49-F238E27FC236}">
                <a16:creationId xmlns:a16="http://schemas.microsoft.com/office/drawing/2014/main" id="{25F86605-27EF-ECA9-FEA7-3B7113A16A7D}"/>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BB52750E-485E-E34E-0DDB-B00B39650C19}"/>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3" name="图片 2">
            <a:extLst>
              <a:ext uri="{FF2B5EF4-FFF2-40B4-BE49-F238E27FC236}">
                <a16:creationId xmlns:a16="http://schemas.microsoft.com/office/drawing/2014/main" id="{649A754B-4A67-7ECA-8466-800AEE55AA7E}"/>
              </a:ext>
            </a:extLst>
          </p:cNvPr>
          <p:cNvPicPr>
            <a:picLocks noChangeAspect="1"/>
          </p:cNvPicPr>
          <p:nvPr/>
        </p:nvPicPr>
        <p:blipFill>
          <a:blip r:embed="rId7"/>
          <a:stretch>
            <a:fillRect/>
          </a:stretch>
        </p:blipFill>
        <p:spPr>
          <a:xfrm>
            <a:off x="309375" y="1001370"/>
            <a:ext cx="5282625" cy="4947629"/>
          </a:xfrm>
          <a:prstGeom prst="rect">
            <a:avLst/>
          </a:prstGeom>
        </p:spPr>
      </p:pic>
      <p:sp>
        <p:nvSpPr>
          <p:cNvPr id="7" name="箭头: 下 6">
            <a:extLst>
              <a:ext uri="{FF2B5EF4-FFF2-40B4-BE49-F238E27FC236}">
                <a16:creationId xmlns:a16="http://schemas.microsoft.com/office/drawing/2014/main" id="{C6AFC700-700B-80FE-AE7B-8662EA0A9465}"/>
              </a:ext>
            </a:extLst>
          </p:cNvPr>
          <p:cNvSpPr/>
          <p:nvPr>
            <p:custDataLst>
              <p:tags r:id="rId1"/>
            </p:custDataLst>
          </p:nvPr>
        </p:nvSpPr>
        <p:spPr>
          <a:xfrm rot="16200000">
            <a:off x="5781343" y="2062853"/>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85C05689-8934-8E95-6F94-051F44C46897}"/>
              </a:ext>
            </a:extLst>
          </p:cNvPr>
          <p:cNvPicPr>
            <a:picLocks noChangeAspect="1"/>
          </p:cNvPicPr>
          <p:nvPr/>
        </p:nvPicPr>
        <p:blipFill>
          <a:blip r:embed="rId8"/>
          <a:stretch>
            <a:fillRect/>
          </a:stretch>
        </p:blipFill>
        <p:spPr>
          <a:xfrm>
            <a:off x="6280039" y="775940"/>
            <a:ext cx="5749961" cy="4061805"/>
          </a:xfrm>
          <a:prstGeom prst="rect">
            <a:avLst/>
          </a:prstGeom>
        </p:spPr>
      </p:pic>
      <p:sp>
        <p:nvSpPr>
          <p:cNvPr id="10" name="箭头: 下 9">
            <a:extLst>
              <a:ext uri="{FF2B5EF4-FFF2-40B4-BE49-F238E27FC236}">
                <a16:creationId xmlns:a16="http://schemas.microsoft.com/office/drawing/2014/main" id="{7D79B1B6-8981-D807-9ADF-0E6A7D27A267}"/>
              </a:ext>
            </a:extLst>
          </p:cNvPr>
          <p:cNvSpPr/>
          <p:nvPr>
            <p:custDataLst>
              <p:tags r:id="rId2"/>
            </p:custDataLst>
          </p:nvPr>
        </p:nvSpPr>
        <p:spPr>
          <a:xfrm rot="16200000">
            <a:off x="5813764" y="5077265"/>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DA7CCD95-A64A-D15A-6657-9D1720162E55}"/>
              </a:ext>
            </a:extLst>
          </p:cNvPr>
          <p:cNvSpPr txBox="1"/>
          <p:nvPr/>
        </p:nvSpPr>
        <p:spPr>
          <a:xfrm>
            <a:off x="6135866" y="5085000"/>
            <a:ext cx="4536819"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式（</a:t>
            </a:r>
            <a:r>
              <a:rPr lang="en-US" altLang="zh-CN" b="1">
                <a:latin typeface="微软雅黑" panose="020B0503020204020204" pitchFamily="34" charset="-122"/>
                <a:ea typeface="微软雅黑" panose="020B0503020204020204" pitchFamily="34" charset="-122"/>
              </a:rPr>
              <a:t>20</a:t>
            </a:r>
            <a:r>
              <a:rPr lang="zh-CN" altLang="en-US" b="1">
                <a:latin typeface="微软雅黑" panose="020B0503020204020204" pitchFamily="34" charset="-122"/>
                <a:ea typeface="微软雅黑" panose="020B0503020204020204" pitchFamily="34" charset="-122"/>
              </a:rPr>
              <a:t>）代表此矩阵的</a:t>
            </a:r>
            <a:r>
              <a:rPr lang="zh-CN" altLang="en-US" b="1">
                <a:solidFill>
                  <a:srgbClr val="FF0000"/>
                </a:solidFill>
                <a:latin typeface="微软雅黑" panose="020B0503020204020204" pitchFamily="34" charset="-122"/>
                <a:ea typeface="微软雅黑" panose="020B0503020204020204" pitchFamily="34" charset="-122"/>
              </a:rPr>
              <a:t>特征向量为全</a:t>
            </a:r>
            <a:r>
              <a:rPr lang="en-US" altLang="zh-CN" b="1">
                <a:solidFill>
                  <a:srgbClr val="FF0000"/>
                </a:solidFill>
                <a:latin typeface="微软雅黑" panose="020B0503020204020204" pitchFamily="34" charset="-122"/>
                <a:ea typeface="微软雅黑" panose="020B0503020204020204" pitchFamily="34" charset="-122"/>
              </a:rPr>
              <a:t>1</a:t>
            </a:r>
            <a:r>
              <a:rPr lang="zh-CN" altLang="en-US" b="1">
                <a:solidFill>
                  <a:srgbClr val="FF0000"/>
                </a:solidFill>
                <a:latin typeface="微软雅黑" panose="020B0503020204020204" pitchFamily="34" charset="-122"/>
                <a:ea typeface="微软雅黑" panose="020B0503020204020204" pitchFamily="34" charset="-122"/>
              </a:rPr>
              <a:t>向量</a:t>
            </a:r>
            <a:endParaRPr lang="en-US" altLang="zh-CN" b="1">
              <a:solidFill>
                <a:srgbClr val="FF0000"/>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A7C18206-CD6B-FE73-48CA-191812894DEA}"/>
              </a:ext>
            </a:extLst>
          </p:cNvPr>
          <p:cNvSpPr/>
          <p:nvPr/>
        </p:nvSpPr>
        <p:spPr>
          <a:xfrm>
            <a:off x="6095999" y="829747"/>
            <a:ext cx="5978905" cy="4061804"/>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F147172-787F-E557-FDCE-4184637E2FC6}"/>
              </a:ext>
            </a:extLst>
          </p:cNvPr>
          <p:cNvSpPr/>
          <p:nvPr/>
        </p:nvSpPr>
        <p:spPr>
          <a:xfrm>
            <a:off x="1519315" y="5484167"/>
            <a:ext cx="4072686" cy="494995"/>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下 14">
            <a:extLst>
              <a:ext uri="{FF2B5EF4-FFF2-40B4-BE49-F238E27FC236}">
                <a16:creationId xmlns:a16="http://schemas.microsoft.com/office/drawing/2014/main" id="{C9A9336D-CD5F-6193-10A0-6E51D8C1C88A}"/>
              </a:ext>
            </a:extLst>
          </p:cNvPr>
          <p:cNvSpPr/>
          <p:nvPr>
            <p:custDataLst>
              <p:tags r:id="rId3"/>
            </p:custDataLst>
          </p:nvPr>
        </p:nvSpPr>
        <p:spPr>
          <a:xfrm>
            <a:off x="8147963" y="5439188"/>
            <a:ext cx="244510" cy="384803"/>
          </a:xfrm>
          <a:prstGeom prst="down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2FAA034-002A-1AE2-91B1-340886C81019}"/>
              </a:ext>
            </a:extLst>
          </p:cNvPr>
          <p:cNvSpPr txBox="1"/>
          <p:nvPr/>
        </p:nvSpPr>
        <p:spPr>
          <a:xfrm>
            <a:off x="6765639" y="5794496"/>
            <a:ext cx="3009157"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之后需要求解式（</a:t>
            </a:r>
            <a:r>
              <a:rPr lang="en-US" altLang="zh-CN" b="1">
                <a:latin typeface="微软雅黑" panose="020B0503020204020204" pitchFamily="34" charset="-122"/>
                <a:ea typeface="微软雅黑" panose="020B0503020204020204" pitchFamily="34" charset="-122"/>
              </a:rPr>
              <a:t>21</a:t>
            </a:r>
            <a:r>
              <a:rPr lang="zh-CN" altLang="en-US" b="1">
                <a:latin typeface="微软雅黑" panose="020B0503020204020204" pitchFamily="34" charset="-122"/>
                <a:ea typeface="微软雅黑" panose="020B0503020204020204" pitchFamily="34" charset="-122"/>
              </a:rPr>
              <a:t>）中的</a:t>
            </a:r>
            <a:endParaRPr lang="en-US" altLang="zh-CN"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412028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4C01F-AC08-7AC7-854A-13F778A374EF}"/>
            </a:ext>
          </a:extLst>
        </p:cNvPr>
        <p:cNvGrpSpPr/>
        <p:nvPr/>
      </p:nvGrpSpPr>
      <p:grpSpPr>
        <a:xfrm>
          <a:off x="0" y="0"/>
          <a:ext cx="0" cy="0"/>
          <a:chOff x="0" y="0"/>
          <a:chExt cx="0" cy="0"/>
        </a:xfrm>
      </p:grpSpPr>
      <p:pic>
        <p:nvPicPr>
          <p:cNvPr id="23" name="图片 22">
            <a:extLst>
              <a:ext uri="{FF2B5EF4-FFF2-40B4-BE49-F238E27FC236}">
                <a16:creationId xmlns:a16="http://schemas.microsoft.com/office/drawing/2014/main" id="{9442DE28-AC79-5FF6-81A5-F0E8CF648673}"/>
              </a:ext>
            </a:extLst>
          </p:cNvPr>
          <p:cNvPicPr>
            <a:picLocks noChangeAspect="1"/>
          </p:cNvPicPr>
          <p:nvPr/>
        </p:nvPicPr>
        <p:blipFill>
          <a:blip r:embed="rId5"/>
          <a:stretch>
            <a:fillRect/>
          </a:stretch>
        </p:blipFill>
        <p:spPr>
          <a:xfrm>
            <a:off x="9070832" y="3108549"/>
            <a:ext cx="361195" cy="387950"/>
          </a:xfrm>
          <a:prstGeom prst="rect">
            <a:avLst/>
          </a:prstGeom>
        </p:spPr>
      </p:pic>
      <p:grpSp>
        <p:nvGrpSpPr>
          <p:cNvPr id="4" name="组合 3">
            <a:extLst>
              <a:ext uri="{FF2B5EF4-FFF2-40B4-BE49-F238E27FC236}">
                <a16:creationId xmlns:a16="http://schemas.microsoft.com/office/drawing/2014/main" id="{B699059F-28A9-AEF3-FC1A-AC37E3A785B0}"/>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B6F45588-E5AE-EF6F-033A-BC430792BF7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AA6D4B5C-93D1-75ED-4502-BF7D12EAAD4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B9834936-67F5-0729-DD6A-6FBB5CE845B4}"/>
              </a:ext>
            </a:extLst>
          </p:cNvPr>
          <p:cNvSpPr txBox="1"/>
          <p:nvPr/>
        </p:nvSpPr>
        <p:spPr>
          <a:xfrm>
            <a:off x="11553839" y="5176898"/>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31</a:t>
            </a:fld>
            <a:endParaRPr lang="zh-HK" altLang="en-US" sz="1600" dirty="0">
              <a:solidFill>
                <a:schemeClr val="bg1"/>
              </a:solidFill>
            </a:endParaRPr>
          </a:p>
        </p:txBody>
      </p:sp>
      <p:sp>
        <p:nvSpPr>
          <p:cNvPr id="27" name="矩形 26">
            <a:extLst>
              <a:ext uri="{FF2B5EF4-FFF2-40B4-BE49-F238E27FC236}">
                <a16:creationId xmlns:a16="http://schemas.microsoft.com/office/drawing/2014/main" id="{2108522F-DA9E-7258-3983-13ED88CF52D2}"/>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A731AF15-E785-BDB1-CD83-2C1A11293857}"/>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3" name="图片 2">
            <a:extLst>
              <a:ext uri="{FF2B5EF4-FFF2-40B4-BE49-F238E27FC236}">
                <a16:creationId xmlns:a16="http://schemas.microsoft.com/office/drawing/2014/main" id="{B5EECF31-786B-DC39-BBAF-B8230529B94D}"/>
              </a:ext>
            </a:extLst>
          </p:cNvPr>
          <p:cNvPicPr>
            <a:picLocks noChangeAspect="1"/>
          </p:cNvPicPr>
          <p:nvPr/>
        </p:nvPicPr>
        <p:blipFill>
          <a:blip r:embed="rId6"/>
          <a:srcRect b="75557"/>
          <a:stretch/>
        </p:blipFill>
        <p:spPr>
          <a:xfrm>
            <a:off x="143422" y="821604"/>
            <a:ext cx="5072306" cy="1470791"/>
          </a:xfrm>
          <a:prstGeom prst="rect">
            <a:avLst/>
          </a:prstGeom>
        </p:spPr>
      </p:pic>
      <p:sp>
        <p:nvSpPr>
          <p:cNvPr id="7" name="箭头: 下 6">
            <a:extLst>
              <a:ext uri="{FF2B5EF4-FFF2-40B4-BE49-F238E27FC236}">
                <a16:creationId xmlns:a16="http://schemas.microsoft.com/office/drawing/2014/main" id="{9AD6B1DC-DD53-4CC3-522D-3DA82F173993}"/>
              </a:ext>
            </a:extLst>
          </p:cNvPr>
          <p:cNvSpPr/>
          <p:nvPr>
            <p:custDataLst>
              <p:tags r:id="rId1"/>
            </p:custDataLst>
          </p:nvPr>
        </p:nvSpPr>
        <p:spPr>
          <a:xfrm rot="16200000">
            <a:off x="5349343" y="1350106"/>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EC3D81D-300E-2F43-4432-ED596D0A68E7}"/>
              </a:ext>
            </a:extLst>
          </p:cNvPr>
          <p:cNvPicPr>
            <a:picLocks noChangeAspect="1"/>
          </p:cNvPicPr>
          <p:nvPr/>
        </p:nvPicPr>
        <p:blipFill>
          <a:blip r:embed="rId7"/>
          <a:stretch>
            <a:fillRect/>
          </a:stretch>
        </p:blipFill>
        <p:spPr>
          <a:xfrm>
            <a:off x="6116963" y="798345"/>
            <a:ext cx="3695598" cy="611302"/>
          </a:xfrm>
          <a:prstGeom prst="rect">
            <a:avLst/>
          </a:prstGeom>
        </p:spPr>
      </p:pic>
      <p:pic>
        <p:nvPicPr>
          <p:cNvPr id="11" name="图片 10">
            <a:extLst>
              <a:ext uri="{FF2B5EF4-FFF2-40B4-BE49-F238E27FC236}">
                <a16:creationId xmlns:a16="http://schemas.microsoft.com/office/drawing/2014/main" id="{7AF03069-DAC4-9D5F-C7C7-C7EB5507E153}"/>
              </a:ext>
            </a:extLst>
          </p:cNvPr>
          <p:cNvPicPr>
            <a:picLocks noChangeAspect="1"/>
          </p:cNvPicPr>
          <p:nvPr/>
        </p:nvPicPr>
        <p:blipFill>
          <a:blip r:embed="rId8"/>
          <a:stretch>
            <a:fillRect/>
          </a:stretch>
        </p:blipFill>
        <p:spPr>
          <a:xfrm>
            <a:off x="6128821" y="1367377"/>
            <a:ext cx="4682802" cy="631058"/>
          </a:xfrm>
          <a:prstGeom prst="rect">
            <a:avLst/>
          </a:prstGeom>
        </p:spPr>
      </p:pic>
      <p:pic>
        <p:nvPicPr>
          <p:cNvPr id="14" name="图片 13">
            <a:extLst>
              <a:ext uri="{FF2B5EF4-FFF2-40B4-BE49-F238E27FC236}">
                <a16:creationId xmlns:a16="http://schemas.microsoft.com/office/drawing/2014/main" id="{CB8483A5-6436-B181-672B-A8C7990A674A}"/>
              </a:ext>
            </a:extLst>
          </p:cNvPr>
          <p:cNvPicPr>
            <a:picLocks noChangeAspect="1"/>
          </p:cNvPicPr>
          <p:nvPr/>
        </p:nvPicPr>
        <p:blipFill>
          <a:blip r:embed="rId9"/>
          <a:stretch>
            <a:fillRect/>
          </a:stretch>
        </p:blipFill>
        <p:spPr>
          <a:xfrm>
            <a:off x="6112168" y="2053699"/>
            <a:ext cx="2172398" cy="470245"/>
          </a:xfrm>
          <a:prstGeom prst="rect">
            <a:avLst/>
          </a:prstGeom>
        </p:spPr>
      </p:pic>
      <p:sp>
        <p:nvSpPr>
          <p:cNvPr id="15" name="矩形 14">
            <a:extLst>
              <a:ext uri="{FF2B5EF4-FFF2-40B4-BE49-F238E27FC236}">
                <a16:creationId xmlns:a16="http://schemas.microsoft.com/office/drawing/2014/main" id="{7C29EE82-A850-B5F3-31D7-2A5BFDA277D5}"/>
              </a:ext>
            </a:extLst>
          </p:cNvPr>
          <p:cNvSpPr/>
          <p:nvPr/>
        </p:nvSpPr>
        <p:spPr>
          <a:xfrm>
            <a:off x="5808001" y="765000"/>
            <a:ext cx="6266904" cy="1758944"/>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B6EB2DDA-70CA-A508-D0E4-C5669EA88FB9}"/>
              </a:ext>
            </a:extLst>
          </p:cNvPr>
          <p:cNvPicPr>
            <a:picLocks noChangeAspect="1"/>
          </p:cNvPicPr>
          <p:nvPr/>
        </p:nvPicPr>
        <p:blipFill>
          <a:blip r:embed="rId10"/>
          <a:stretch>
            <a:fillRect/>
          </a:stretch>
        </p:blipFill>
        <p:spPr>
          <a:xfrm>
            <a:off x="252208" y="2735859"/>
            <a:ext cx="5563605" cy="3585792"/>
          </a:xfrm>
          <a:prstGeom prst="rect">
            <a:avLst/>
          </a:prstGeom>
        </p:spPr>
      </p:pic>
      <p:sp>
        <p:nvSpPr>
          <p:cNvPr id="20" name="矩形 19">
            <a:extLst>
              <a:ext uri="{FF2B5EF4-FFF2-40B4-BE49-F238E27FC236}">
                <a16:creationId xmlns:a16="http://schemas.microsoft.com/office/drawing/2014/main" id="{D90F1023-627F-716E-3B69-E2A2B04A3ABE}"/>
              </a:ext>
            </a:extLst>
          </p:cNvPr>
          <p:cNvSpPr/>
          <p:nvPr/>
        </p:nvSpPr>
        <p:spPr>
          <a:xfrm>
            <a:off x="840000" y="5372999"/>
            <a:ext cx="5040000" cy="439549"/>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下 20">
            <a:extLst>
              <a:ext uri="{FF2B5EF4-FFF2-40B4-BE49-F238E27FC236}">
                <a16:creationId xmlns:a16="http://schemas.microsoft.com/office/drawing/2014/main" id="{5037EE40-EE26-137D-99B7-B6867BADAC4D}"/>
              </a:ext>
            </a:extLst>
          </p:cNvPr>
          <p:cNvSpPr/>
          <p:nvPr>
            <p:custDataLst>
              <p:tags r:id="rId2"/>
            </p:custDataLst>
          </p:nvPr>
        </p:nvSpPr>
        <p:spPr>
          <a:xfrm rot="16200000">
            <a:off x="5952301" y="2793209"/>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2B97B16F-BC03-6066-91F4-2D4D713BFCAA}"/>
              </a:ext>
            </a:extLst>
          </p:cNvPr>
          <p:cNvSpPr txBox="1"/>
          <p:nvPr/>
        </p:nvSpPr>
        <p:spPr>
          <a:xfrm>
            <a:off x="6507121" y="2581836"/>
            <a:ext cx="5114905" cy="874407"/>
          </a:xfrm>
          <a:prstGeom prst="rect">
            <a:avLst/>
          </a:prstGeom>
          <a:noFill/>
        </p:spPr>
        <p:txBody>
          <a:bodyPr wrap="square" rtlCol="0">
            <a:spAutoFit/>
          </a:bodyPr>
          <a:lstStyle/>
          <a:p>
            <a:pPr>
              <a:lnSpc>
                <a:spcPct val="150000"/>
              </a:lnSpc>
            </a:pPr>
            <a:r>
              <a:rPr lang="zh-CN" altLang="en-US" b="1">
                <a:latin typeface="微软雅黑" panose="020B0503020204020204" pitchFamily="34" charset="-122"/>
                <a:ea typeface="微软雅黑" panose="020B0503020204020204" pitchFamily="34" charset="-122"/>
              </a:rPr>
              <a:t>注：利用先前推导的与</a:t>
            </a:r>
            <a:r>
              <a:rPr lang="zh-CN" altLang="en-US" b="1">
                <a:solidFill>
                  <a:srgbClr val="FF0000"/>
                </a:solidFill>
                <a:latin typeface="微软雅黑" panose="020B0503020204020204" pitchFamily="34" charset="-122"/>
                <a:ea typeface="微软雅黑" panose="020B0503020204020204" pitchFamily="34" charset="-122"/>
              </a:rPr>
              <a:t>协方差无关</a:t>
            </a:r>
            <a:r>
              <a:rPr lang="zh-CN" altLang="en-US" b="1">
                <a:latin typeface="微软雅黑" panose="020B0503020204020204" pitchFamily="34" charset="-122"/>
                <a:ea typeface="微软雅黑" panose="020B0503020204020204" pitchFamily="34" charset="-122"/>
              </a:rPr>
              <a:t>的</a:t>
            </a:r>
            <a:r>
              <a:rPr lang="zh-CN" altLang="en-US" b="1">
                <a:solidFill>
                  <a:srgbClr val="FF0000"/>
                </a:solidFill>
                <a:latin typeface="微软雅黑" panose="020B0503020204020204" pitchFamily="34" charset="-122"/>
                <a:ea typeface="微软雅黑" panose="020B0503020204020204" pitchFamily="34" charset="-122"/>
              </a:rPr>
              <a:t>卡尔曼增益表达式</a:t>
            </a:r>
            <a:r>
              <a:rPr lang="zh-CN" altLang="en-US" b="1">
                <a:latin typeface="微软雅黑" panose="020B0503020204020204" pitchFamily="34" charset="-122"/>
                <a:ea typeface="微软雅黑" panose="020B0503020204020204" pitchFamily="34" charset="-122"/>
              </a:rPr>
              <a:t>作为已知条件，将     解出。</a:t>
            </a:r>
            <a:endParaRPr lang="en-US" altLang="zh-CN" b="1">
              <a:latin typeface="微软雅黑" panose="020B0503020204020204" pitchFamily="34" charset="-122"/>
              <a:ea typeface="微软雅黑" panose="020B0503020204020204" pitchFamily="34" charset="-122"/>
            </a:endParaRPr>
          </a:p>
        </p:txBody>
      </p:sp>
      <p:pic>
        <p:nvPicPr>
          <p:cNvPr id="24" name="图片 23">
            <a:extLst>
              <a:ext uri="{FF2B5EF4-FFF2-40B4-BE49-F238E27FC236}">
                <a16:creationId xmlns:a16="http://schemas.microsoft.com/office/drawing/2014/main" id="{4D4B1195-C800-8AE5-4ED8-03B369A66BBF}"/>
              </a:ext>
            </a:extLst>
          </p:cNvPr>
          <p:cNvPicPr>
            <a:picLocks noChangeAspect="1"/>
          </p:cNvPicPr>
          <p:nvPr/>
        </p:nvPicPr>
        <p:blipFill>
          <a:blip r:embed="rId11"/>
          <a:srcRect t="49600"/>
          <a:stretch/>
        </p:blipFill>
        <p:spPr>
          <a:xfrm>
            <a:off x="6266958" y="3614484"/>
            <a:ext cx="5624861" cy="2732643"/>
          </a:xfrm>
          <a:prstGeom prst="rect">
            <a:avLst/>
          </a:prstGeom>
        </p:spPr>
      </p:pic>
      <p:sp>
        <p:nvSpPr>
          <p:cNvPr id="25" name="矩形 24">
            <a:extLst>
              <a:ext uri="{FF2B5EF4-FFF2-40B4-BE49-F238E27FC236}">
                <a16:creationId xmlns:a16="http://schemas.microsoft.com/office/drawing/2014/main" id="{0D5E3E07-1A0F-BB6C-1F9F-BEEF0E410B92}"/>
              </a:ext>
            </a:extLst>
          </p:cNvPr>
          <p:cNvSpPr/>
          <p:nvPr/>
        </p:nvSpPr>
        <p:spPr>
          <a:xfrm>
            <a:off x="6853239" y="4190485"/>
            <a:ext cx="5040000" cy="936000"/>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124303A4-7185-C2D5-181F-80014303C812}"/>
              </a:ext>
            </a:extLst>
          </p:cNvPr>
          <p:cNvSpPr/>
          <p:nvPr/>
        </p:nvSpPr>
        <p:spPr>
          <a:xfrm>
            <a:off x="6851819" y="5426306"/>
            <a:ext cx="5040000" cy="932644"/>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5446149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060C7-03F8-AAA9-CD3C-A574D4C0FF52}"/>
            </a:ext>
          </a:extLst>
        </p:cNvPr>
        <p:cNvGrpSpPr/>
        <p:nvPr/>
      </p:nvGrpSpPr>
      <p:grpSpPr>
        <a:xfrm>
          <a:off x="0" y="0"/>
          <a:ext cx="0" cy="0"/>
          <a:chOff x="0" y="0"/>
          <a:chExt cx="0" cy="0"/>
        </a:xfrm>
      </p:grpSpPr>
      <p:pic>
        <p:nvPicPr>
          <p:cNvPr id="22" name="图片 21">
            <a:extLst>
              <a:ext uri="{FF2B5EF4-FFF2-40B4-BE49-F238E27FC236}">
                <a16:creationId xmlns:a16="http://schemas.microsoft.com/office/drawing/2014/main" id="{154C15FE-3E32-922E-48F7-72DA1CFF951E}"/>
              </a:ext>
            </a:extLst>
          </p:cNvPr>
          <p:cNvPicPr>
            <a:picLocks noChangeAspect="1"/>
          </p:cNvPicPr>
          <p:nvPr/>
        </p:nvPicPr>
        <p:blipFill>
          <a:blip r:embed="rId5"/>
          <a:stretch>
            <a:fillRect/>
          </a:stretch>
        </p:blipFill>
        <p:spPr>
          <a:xfrm>
            <a:off x="6584258" y="3789000"/>
            <a:ext cx="5165795" cy="1001341"/>
          </a:xfrm>
          <a:prstGeom prst="rect">
            <a:avLst/>
          </a:prstGeom>
        </p:spPr>
      </p:pic>
      <p:pic>
        <p:nvPicPr>
          <p:cNvPr id="20" name="图片 19">
            <a:extLst>
              <a:ext uri="{FF2B5EF4-FFF2-40B4-BE49-F238E27FC236}">
                <a16:creationId xmlns:a16="http://schemas.microsoft.com/office/drawing/2014/main" id="{37815DA9-A1A8-1297-8E4C-8AEEC945D32A}"/>
              </a:ext>
            </a:extLst>
          </p:cNvPr>
          <p:cNvPicPr>
            <a:picLocks noChangeAspect="1"/>
          </p:cNvPicPr>
          <p:nvPr/>
        </p:nvPicPr>
        <p:blipFill>
          <a:blip r:embed="rId6"/>
          <a:stretch>
            <a:fillRect/>
          </a:stretch>
        </p:blipFill>
        <p:spPr>
          <a:xfrm>
            <a:off x="6584258" y="2959497"/>
            <a:ext cx="5181369" cy="901503"/>
          </a:xfrm>
          <a:prstGeom prst="rect">
            <a:avLst/>
          </a:prstGeom>
        </p:spPr>
      </p:pic>
      <p:pic>
        <p:nvPicPr>
          <p:cNvPr id="24" name="图片 23">
            <a:extLst>
              <a:ext uri="{FF2B5EF4-FFF2-40B4-BE49-F238E27FC236}">
                <a16:creationId xmlns:a16="http://schemas.microsoft.com/office/drawing/2014/main" id="{3510D312-6955-FFD1-09E5-CF4AAC94990C}"/>
              </a:ext>
            </a:extLst>
          </p:cNvPr>
          <p:cNvPicPr>
            <a:picLocks noChangeAspect="1"/>
          </p:cNvPicPr>
          <p:nvPr/>
        </p:nvPicPr>
        <p:blipFill>
          <a:blip r:embed="rId7"/>
          <a:stretch>
            <a:fillRect/>
          </a:stretch>
        </p:blipFill>
        <p:spPr>
          <a:xfrm>
            <a:off x="5880000" y="2061000"/>
            <a:ext cx="6242529" cy="947711"/>
          </a:xfrm>
          <a:prstGeom prst="rect">
            <a:avLst/>
          </a:prstGeom>
        </p:spPr>
      </p:pic>
      <p:grpSp>
        <p:nvGrpSpPr>
          <p:cNvPr id="4" name="组合 3">
            <a:extLst>
              <a:ext uri="{FF2B5EF4-FFF2-40B4-BE49-F238E27FC236}">
                <a16:creationId xmlns:a16="http://schemas.microsoft.com/office/drawing/2014/main" id="{DF2A000F-6451-4C82-BD84-EF331A8B5F2E}"/>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3238B980-A30E-7124-4061-BA2CB8885F5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EBA04020-A961-7498-F8D5-D2B302F2DAC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842A50AF-04A6-E06D-D964-AF58BE84DFFB}"/>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32</a:t>
            </a:fld>
            <a:endParaRPr lang="zh-HK" altLang="en-US" sz="1600" dirty="0">
              <a:solidFill>
                <a:schemeClr val="bg1"/>
              </a:solidFill>
            </a:endParaRPr>
          </a:p>
        </p:txBody>
      </p:sp>
      <p:sp>
        <p:nvSpPr>
          <p:cNvPr id="27" name="矩形 26">
            <a:extLst>
              <a:ext uri="{FF2B5EF4-FFF2-40B4-BE49-F238E27FC236}">
                <a16:creationId xmlns:a16="http://schemas.microsoft.com/office/drawing/2014/main" id="{AF432963-988C-908E-36DC-699C710335BA}"/>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FC51EFFA-068C-028C-D2BD-8AC1932D8152}"/>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10" name="图片 9">
            <a:extLst>
              <a:ext uri="{FF2B5EF4-FFF2-40B4-BE49-F238E27FC236}">
                <a16:creationId xmlns:a16="http://schemas.microsoft.com/office/drawing/2014/main" id="{C0FFA85C-8473-57D6-CA4C-CEAE2E6BFF87}"/>
              </a:ext>
            </a:extLst>
          </p:cNvPr>
          <p:cNvPicPr>
            <a:picLocks noChangeAspect="1"/>
          </p:cNvPicPr>
          <p:nvPr/>
        </p:nvPicPr>
        <p:blipFill>
          <a:blip r:embed="rId8"/>
          <a:stretch>
            <a:fillRect/>
          </a:stretch>
        </p:blipFill>
        <p:spPr>
          <a:xfrm>
            <a:off x="143390" y="744283"/>
            <a:ext cx="5759472" cy="5777194"/>
          </a:xfrm>
          <a:prstGeom prst="rect">
            <a:avLst/>
          </a:prstGeom>
        </p:spPr>
      </p:pic>
      <p:pic>
        <p:nvPicPr>
          <p:cNvPr id="13" name="图片 12">
            <a:extLst>
              <a:ext uri="{FF2B5EF4-FFF2-40B4-BE49-F238E27FC236}">
                <a16:creationId xmlns:a16="http://schemas.microsoft.com/office/drawing/2014/main" id="{7B0C2DCA-8F76-8B50-E7E9-431819EE4047}"/>
              </a:ext>
            </a:extLst>
          </p:cNvPr>
          <p:cNvPicPr>
            <a:picLocks noChangeAspect="1"/>
          </p:cNvPicPr>
          <p:nvPr/>
        </p:nvPicPr>
        <p:blipFill>
          <a:blip r:embed="rId9"/>
          <a:stretch>
            <a:fillRect/>
          </a:stretch>
        </p:blipFill>
        <p:spPr>
          <a:xfrm>
            <a:off x="6442217" y="4937119"/>
            <a:ext cx="5307836" cy="1373480"/>
          </a:xfrm>
          <a:prstGeom prst="rect">
            <a:avLst/>
          </a:prstGeom>
        </p:spPr>
      </p:pic>
      <p:pic>
        <p:nvPicPr>
          <p:cNvPr id="15" name="图片 14">
            <a:extLst>
              <a:ext uri="{FF2B5EF4-FFF2-40B4-BE49-F238E27FC236}">
                <a16:creationId xmlns:a16="http://schemas.microsoft.com/office/drawing/2014/main" id="{20E4E136-D81C-B772-56B3-4CCCE7B89643}"/>
              </a:ext>
            </a:extLst>
          </p:cNvPr>
          <p:cNvPicPr>
            <a:picLocks noChangeAspect="1"/>
          </p:cNvPicPr>
          <p:nvPr/>
        </p:nvPicPr>
        <p:blipFill>
          <a:blip r:embed="rId10"/>
          <a:stretch>
            <a:fillRect/>
          </a:stretch>
        </p:blipFill>
        <p:spPr>
          <a:xfrm>
            <a:off x="8090675" y="1425223"/>
            <a:ext cx="1700022" cy="488895"/>
          </a:xfrm>
          <a:prstGeom prst="rect">
            <a:avLst/>
          </a:prstGeom>
        </p:spPr>
      </p:pic>
      <p:sp>
        <p:nvSpPr>
          <p:cNvPr id="17" name="文本框 16">
            <a:extLst>
              <a:ext uri="{FF2B5EF4-FFF2-40B4-BE49-F238E27FC236}">
                <a16:creationId xmlns:a16="http://schemas.microsoft.com/office/drawing/2014/main" id="{34CD14C5-5837-38E6-FF02-888D1DE09543}"/>
              </a:ext>
            </a:extLst>
          </p:cNvPr>
          <p:cNvSpPr txBox="1"/>
          <p:nvPr/>
        </p:nvSpPr>
        <p:spPr>
          <a:xfrm>
            <a:off x="6168000" y="834348"/>
            <a:ext cx="6172200" cy="646331"/>
          </a:xfrm>
          <a:prstGeom prst="rect">
            <a:avLst/>
          </a:prstGeom>
          <a:noFill/>
        </p:spPr>
        <p:txBody>
          <a:bodyPr wrap="square">
            <a:spAutoFit/>
          </a:bodyPr>
          <a:lstStyle/>
          <a:p>
            <a:r>
              <a:rPr lang="en-US" altLang="zh-CN" sz="1800">
                <a:solidFill>
                  <a:srgbClr val="231F20"/>
                </a:solidFill>
                <a:effectLst/>
                <a:latin typeface="Times-Roman"/>
              </a:rPr>
              <a:t>The estimation error covariance can be obtained by substituting (9), (28), and (29) into (3), as</a:t>
            </a:r>
            <a:endParaRPr lang="zh-CN" altLang="en-US"/>
          </a:p>
        </p:txBody>
      </p:sp>
      <p:sp>
        <p:nvSpPr>
          <p:cNvPr id="18" name="箭头: 下 17">
            <a:extLst>
              <a:ext uri="{FF2B5EF4-FFF2-40B4-BE49-F238E27FC236}">
                <a16:creationId xmlns:a16="http://schemas.microsoft.com/office/drawing/2014/main" id="{FBDD705C-9B74-4F5F-5E99-4FB6948EDCB9}"/>
              </a:ext>
            </a:extLst>
          </p:cNvPr>
          <p:cNvSpPr/>
          <p:nvPr>
            <p:custDataLst>
              <p:tags r:id="rId1"/>
            </p:custDataLst>
          </p:nvPr>
        </p:nvSpPr>
        <p:spPr>
          <a:xfrm>
            <a:off x="8818431" y="1914118"/>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下 24">
            <a:extLst>
              <a:ext uri="{FF2B5EF4-FFF2-40B4-BE49-F238E27FC236}">
                <a16:creationId xmlns:a16="http://schemas.microsoft.com/office/drawing/2014/main" id="{C8ADA66F-8865-4623-BDDB-B05E5646D7A2}"/>
              </a:ext>
            </a:extLst>
          </p:cNvPr>
          <p:cNvSpPr/>
          <p:nvPr>
            <p:custDataLst>
              <p:tags r:id="rId2"/>
            </p:custDataLst>
          </p:nvPr>
        </p:nvSpPr>
        <p:spPr>
          <a:xfrm>
            <a:off x="8818431" y="4588554"/>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542915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33</a:t>
            </a:fld>
            <a:endParaRPr lang="zh-HK" altLang="en-US" sz="1600" dirty="0">
              <a:solidFill>
                <a:schemeClr val="bg1"/>
              </a:solidFill>
            </a:endParaRPr>
          </a:p>
        </p:txBody>
      </p:sp>
      <p:pic>
        <p:nvPicPr>
          <p:cNvPr id="21" name="图片 20"/>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p:cNvGrpSpPr/>
          <p:nvPr>
            <p:custDataLst>
              <p:tags r:id="rId1"/>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2"/>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3"/>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3" name="矩形 102"/>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BF56854F-8BDD-2158-38C8-83D89AE62603}"/>
              </a:ext>
            </a:extLst>
          </p:cNvPr>
          <p:cNvPicPr>
            <a:picLocks noChangeAspect="1"/>
          </p:cNvPicPr>
          <p:nvPr/>
        </p:nvPicPr>
        <p:blipFill>
          <a:blip r:embed="rId5"/>
          <a:stretch>
            <a:fillRect/>
          </a:stretch>
        </p:blipFill>
        <p:spPr>
          <a:xfrm>
            <a:off x="3239262" y="4999274"/>
            <a:ext cx="2882645" cy="1453726"/>
          </a:xfrm>
          <a:prstGeom prst="rect">
            <a:avLst/>
          </a:prstGeom>
        </p:spPr>
      </p:pic>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34</a:t>
            </a:fld>
            <a:endParaRPr lang="zh-HK" altLang="en-US" sz="1600" dirty="0">
              <a:solidFill>
                <a:schemeClr val="bg1"/>
              </a:solidFill>
            </a:endParaRPr>
          </a:p>
        </p:txBody>
      </p:sp>
      <p:sp>
        <p:nvSpPr>
          <p:cNvPr id="3" name="文本框 2">
            <a:extLst>
              <a:ext uri="{FF2B5EF4-FFF2-40B4-BE49-F238E27FC236}">
                <a16:creationId xmlns:a16="http://schemas.microsoft.com/office/drawing/2014/main" id="{84211B43-5229-C45C-9181-5B6B75518F20}"/>
              </a:ext>
            </a:extLst>
          </p:cNvPr>
          <p:cNvSpPr txBox="1"/>
          <p:nvPr/>
        </p:nvSpPr>
        <p:spPr>
          <a:xfrm>
            <a:off x="192000" y="786874"/>
            <a:ext cx="5760000" cy="1754326"/>
          </a:xfrm>
          <a:prstGeom prst="rect">
            <a:avLst/>
          </a:prstGeom>
          <a:noFill/>
        </p:spPr>
        <p:txBody>
          <a:bodyPr wrap="square">
            <a:spAutoFit/>
          </a:bodyPr>
          <a:lstStyle/>
          <a:p>
            <a:r>
              <a:rPr lang="en-US" altLang="zh-CN" sz="1800">
                <a:solidFill>
                  <a:srgbClr val="231F20"/>
                </a:solidFill>
                <a:effectLst/>
                <a:latin typeface="Times-Roman"/>
              </a:rPr>
              <a:t>In this section, the Optimal KCF-WDG algorithm is validated and its estimation performance is </a:t>
            </a:r>
            <a:r>
              <a:rPr lang="en-US" altLang="zh-CN" sz="1800" b="1">
                <a:solidFill>
                  <a:srgbClr val="FF0000"/>
                </a:solidFill>
                <a:effectLst/>
                <a:latin typeface="Times-Roman"/>
              </a:rPr>
              <a:t>compared against those of existing algorithms</a:t>
            </a:r>
            <a:r>
              <a:rPr lang="en-US" altLang="zh-CN" sz="1800">
                <a:solidFill>
                  <a:srgbClr val="231F20"/>
                </a:solidFill>
                <a:effectLst/>
                <a:latin typeface="Times-Roman"/>
              </a:rPr>
              <a:t> through an </a:t>
            </a:r>
            <a:r>
              <a:rPr lang="en-US" altLang="zh-CN" sz="1800">
                <a:effectLst/>
                <a:latin typeface="Times-Roman"/>
              </a:rPr>
              <a:t>illustrative numerical simulation</a:t>
            </a:r>
            <a:r>
              <a:rPr lang="en-US" altLang="zh-CN" sz="1800">
                <a:solidFill>
                  <a:srgbClr val="231F20"/>
                </a:solidFill>
                <a:effectLst/>
                <a:latin typeface="Times-Roman"/>
              </a:rPr>
              <a:t>. We consider the problem of target tracking using a network of cameras, which is an example of a distributed </a:t>
            </a:r>
            <a:r>
              <a:rPr lang="en-US" altLang="zh-CN" sz="1800" b="1">
                <a:solidFill>
                  <a:srgbClr val="FF0000"/>
                </a:solidFill>
                <a:effectLst/>
                <a:latin typeface="Times-Roman"/>
              </a:rPr>
              <a:t>estimation scenario</a:t>
            </a:r>
            <a:r>
              <a:rPr lang="en-US" altLang="zh-CN">
                <a:solidFill>
                  <a:srgbClr val="231F20"/>
                </a:solidFill>
                <a:latin typeface="Times-Roman"/>
              </a:rPr>
              <a:t>.</a:t>
            </a:r>
            <a:endParaRPr lang="zh-CN" altLang="en-US"/>
          </a:p>
        </p:txBody>
      </p:sp>
      <p:pic>
        <p:nvPicPr>
          <p:cNvPr id="5" name="图片 4">
            <a:extLst>
              <a:ext uri="{FF2B5EF4-FFF2-40B4-BE49-F238E27FC236}">
                <a16:creationId xmlns:a16="http://schemas.microsoft.com/office/drawing/2014/main" id="{72B09DE1-C6A9-CD2B-9ED9-95CDE1334538}"/>
              </a:ext>
            </a:extLst>
          </p:cNvPr>
          <p:cNvPicPr>
            <a:picLocks noChangeAspect="1"/>
          </p:cNvPicPr>
          <p:nvPr/>
        </p:nvPicPr>
        <p:blipFill>
          <a:blip r:embed="rId6"/>
          <a:stretch>
            <a:fillRect/>
          </a:stretch>
        </p:blipFill>
        <p:spPr>
          <a:xfrm>
            <a:off x="418810" y="2586549"/>
            <a:ext cx="5496904" cy="2278378"/>
          </a:xfrm>
          <a:prstGeom prst="rect">
            <a:avLst/>
          </a:prstGeom>
        </p:spPr>
      </p:pic>
      <p:pic>
        <p:nvPicPr>
          <p:cNvPr id="7" name="图片 6">
            <a:extLst>
              <a:ext uri="{FF2B5EF4-FFF2-40B4-BE49-F238E27FC236}">
                <a16:creationId xmlns:a16="http://schemas.microsoft.com/office/drawing/2014/main" id="{6D040EE8-2C27-4437-4E88-81300668B76E}"/>
              </a:ext>
            </a:extLst>
          </p:cNvPr>
          <p:cNvPicPr>
            <a:picLocks noChangeAspect="1"/>
          </p:cNvPicPr>
          <p:nvPr/>
        </p:nvPicPr>
        <p:blipFill>
          <a:blip r:embed="rId7"/>
          <a:stretch>
            <a:fillRect/>
          </a:stretch>
        </p:blipFill>
        <p:spPr>
          <a:xfrm>
            <a:off x="575262" y="5047347"/>
            <a:ext cx="645135" cy="267738"/>
          </a:xfrm>
          <a:prstGeom prst="rect">
            <a:avLst/>
          </a:prstGeom>
        </p:spPr>
      </p:pic>
      <p:sp>
        <p:nvSpPr>
          <p:cNvPr id="9" name="文本框 8">
            <a:extLst>
              <a:ext uri="{FF2B5EF4-FFF2-40B4-BE49-F238E27FC236}">
                <a16:creationId xmlns:a16="http://schemas.microsoft.com/office/drawing/2014/main" id="{E6E0AEE6-7806-3F0D-B963-F63F1ED5B1D7}"/>
              </a:ext>
            </a:extLst>
          </p:cNvPr>
          <p:cNvSpPr txBox="1"/>
          <p:nvPr/>
        </p:nvSpPr>
        <p:spPr>
          <a:xfrm>
            <a:off x="408000" y="5544872"/>
            <a:ext cx="6564452" cy="369332"/>
          </a:xfrm>
          <a:prstGeom prst="rect">
            <a:avLst/>
          </a:prstGeom>
          <a:noFill/>
        </p:spPr>
        <p:txBody>
          <a:bodyPr wrap="square">
            <a:spAutoFit/>
          </a:bodyPr>
          <a:lstStyle/>
          <a:p>
            <a:r>
              <a:rPr lang="en-US" altLang="zh-CN" sz="1800">
                <a:solidFill>
                  <a:srgbClr val="231F20"/>
                </a:solidFill>
                <a:effectLst/>
                <a:latin typeface="Times New Roman" panose="02020603050405020304" pitchFamily="18" charset="0"/>
                <a:cs typeface="Times New Roman" panose="02020603050405020304" pitchFamily="18" charset="0"/>
              </a:rPr>
              <a:t>The process noise covariance </a:t>
            </a:r>
            <a:endParaRPr lang="zh-CN" altLang="en-US">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2C44A70B-714F-F527-C359-3C37A178745C}"/>
              </a:ext>
            </a:extLst>
          </p:cNvPr>
          <p:cNvSpPr txBox="1"/>
          <p:nvPr/>
        </p:nvSpPr>
        <p:spPr>
          <a:xfrm>
            <a:off x="6096000" y="981000"/>
            <a:ext cx="2083855" cy="369332"/>
          </a:xfrm>
          <a:prstGeom prst="rect">
            <a:avLst/>
          </a:prstGeom>
          <a:noFill/>
        </p:spPr>
        <p:txBody>
          <a:bodyPr wrap="square">
            <a:spAutoFit/>
          </a:bodyPr>
          <a:lstStyle/>
          <a:p>
            <a:r>
              <a:rPr lang="en-US" altLang="zh-CN" sz="1800">
                <a:solidFill>
                  <a:srgbClr val="231F20"/>
                </a:solidFill>
                <a:effectLst/>
                <a:latin typeface="Times-Roman"/>
              </a:rPr>
              <a:t>The initial value of</a:t>
            </a:r>
            <a:endParaRPr lang="zh-CN" altLang="en-US"/>
          </a:p>
        </p:txBody>
      </p:sp>
      <p:sp>
        <p:nvSpPr>
          <p:cNvPr id="17" name="文本框 16">
            <a:extLst>
              <a:ext uri="{FF2B5EF4-FFF2-40B4-BE49-F238E27FC236}">
                <a16:creationId xmlns:a16="http://schemas.microsoft.com/office/drawing/2014/main" id="{F47E5CA1-C2B7-A63B-5BCB-DE7133A26595}"/>
              </a:ext>
            </a:extLst>
          </p:cNvPr>
          <p:cNvSpPr txBox="1"/>
          <p:nvPr/>
        </p:nvSpPr>
        <p:spPr>
          <a:xfrm>
            <a:off x="7896000" y="981000"/>
            <a:ext cx="1800000" cy="369332"/>
          </a:xfrm>
          <a:prstGeom prst="rect">
            <a:avLst/>
          </a:prstGeom>
          <a:noFill/>
        </p:spPr>
        <p:txBody>
          <a:bodyPr wrap="square">
            <a:spAutoFit/>
          </a:bodyPr>
          <a:lstStyle/>
          <a:p>
            <a:r>
              <a:rPr lang="en-US" altLang="zh-CN" sz="1800">
                <a:solidFill>
                  <a:srgbClr val="231F20"/>
                </a:solidFill>
                <a:effectLst/>
                <a:latin typeface="Times-Roman"/>
              </a:rPr>
              <a:t>the state vector is</a:t>
            </a:r>
            <a:endParaRPr lang="zh-CN" altLang="en-US"/>
          </a:p>
        </p:txBody>
      </p:sp>
      <p:pic>
        <p:nvPicPr>
          <p:cNvPr id="22" name="图片 21">
            <a:extLst>
              <a:ext uri="{FF2B5EF4-FFF2-40B4-BE49-F238E27FC236}">
                <a16:creationId xmlns:a16="http://schemas.microsoft.com/office/drawing/2014/main" id="{BBD132D0-A4BA-AA1F-34B7-E1ADEC0474AE}"/>
              </a:ext>
            </a:extLst>
          </p:cNvPr>
          <p:cNvPicPr>
            <a:picLocks noChangeAspect="1"/>
          </p:cNvPicPr>
          <p:nvPr/>
        </p:nvPicPr>
        <p:blipFill>
          <a:blip r:embed="rId8"/>
          <a:stretch>
            <a:fillRect/>
          </a:stretch>
        </p:blipFill>
        <p:spPr>
          <a:xfrm>
            <a:off x="9624000" y="829678"/>
            <a:ext cx="2533169" cy="529319"/>
          </a:xfrm>
          <a:prstGeom prst="rect">
            <a:avLst/>
          </a:prstGeom>
        </p:spPr>
      </p:pic>
      <p:pic>
        <p:nvPicPr>
          <p:cNvPr id="24" name="图片 23">
            <a:extLst>
              <a:ext uri="{FF2B5EF4-FFF2-40B4-BE49-F238E27FC236}">
                <a16:creationId xmlns:a16="http://schemas.microsoft.com/office/drawing/2014/main" id="{AF373599-B265-B3C4-44A3-5CE2D3B8D981}"/>
              </a:ext>
            </a:extLst>
          </p:cNvPr>
          <p:cNvPicPr>
            <a:picLocks noChangeAspect="1"/>
          </p:cNvPicPr>
          <p:nvPr/>
        </p:nvPicPr>
        <p:blipFill>
          <a:blip r:embed="rId9"/>
          <a:stretch>
            <a:fillRect/>
          </a:stretch>
        </p:blipFill>
        <p:spPr>
          <a:xfrm>
            <a:off x="7137927" y="2586549"/>
            <a:ext cx="4336156" cy="3787468"/>
          </a:xfrm>
          <a:prstGeom prst="rect">
            <a:avLst/>
          </a:prstGeom>
        </p:spPr>
      </p:pic>
      <p:sp>
        <p:nvSpPr>
          <p:cNvPr id="26" name="文本框 25">
            <a:extLst>
              <a:ext uri="{FF2B5EF4-FFF2-40B4-BE49-F238E27FC236}">
                <a16:creationId xmlns:a16="http://schemas.microsoft.com/office/drawing/2014/main" id="{5DCFD392-DB9A-26C1-4CC0-F6D3721435E3}"/>
              </a:ext>
            </a:extLst>
          </p:cNvPr>
          <p:cNvSpPr txBox="1"/>
          <p:nvPr/>
        </p:nvSpPr>
        <p:spPr>
          <a:xfrm>
            <a:off x="6086473" y="1621142"/>
            <a:ext cx="6181530" cy="923330"/>
          </a:xfrm>
          <a:prstGeom prst="rect">
            <a:avLst/>
          </a:prstGeom>
          <a:noFill/>
        </p:spPr>
        <p:txBody>
          <a:bodyPr wrap="square">
            <a:spAutoFit/>
          </a:bodyPr>
          <a:lstStyle/>
          <a:p>
            <a:r>
              <a:rPr lang="en-US" altLang="zh-CN" sz="1800">
                <a:solidFill>
                  <a:srgbClr val="231F20"/>
                </a:solidFill>
                <a:effectLst/>
                <a:latin typeface="Times-Roman"/>
              </a:rPr>
              <a:t>The FoV of each camera (depicted by the yellow shaded region) is </a:t>
            </a:r>
            <a:r>
              <a:rPr lang="en-US" altLang="zh-CN" sz="1800" b="1">
                <a:solidFill>
                  <a:srgbClr val="FF0000"/>
                </a:solidFill>
                <a:effectLst/>
                <a:latin typeface="Times-Roman"/>
              </a:rPr>
              <a:t>a triangle</a:t>
            </a:r>
            <a:r>
              <a:rPr lang="en-US" altLang="zh-CN" sz="1800">
                <a:solidFill>
                  <a:srgbClr val="231F20"/>
                </a:solidFill>
                <a:effectLst/>
                <a:latin typeface="Times-Roman"/>
              </a:rPr>
              <a:t> with an apex </a:t>
            </a:r>
            <a:r>
              <a:rPr lang="en-US" altLang="zh-CN" sz="1800" b="1">
                <a:solidFill>
                  <a:srgbClr val="FF0000"/>
                </a:solidFill>
                <a:effectLst/>
                <a:latin typeface="Times-Roman"/>
              </a:rPr>
              <a:t>angle of 70</a:t>
            </a:r>
            <a:r>
              <a:rPr lang="en-US" altLang="zh-CN" sz="800" b="1" i="1">
                <a:solidFill>
                  <a:srgbClr val="FF0000"/>
                </a:solidFill>
                <a:effectLst/>
                <a:latin typeface="CMSY10"/>
              </a:rPr>
              <a:t>◦ </a:t>
            </a:r>
            <a:r>
              <a:rPr lang="en-US" altLang="zh-CN" sz="1800" b="1">
                <a:solidFill>
                  <a:srgbClr val="FF0000"/>
                </a:solidFill>
                <a:effectLst/>
                <a:latin typeface="Times-Roman"/>
              </a:rPr>
              <a:t>and height of 70 m</a:t>
            </a:r>
            <a:r>
              <a:rPr lang="en-US" altLang="zh-CN" sz="1800">
                <a:solidFill>
                  <a:srgbClr val="231F20"/>
                </a:solidFill>
                <a:effectLst/>
                <a:latin typeface="Times-Roman"/>
              </a:rPr>
              <a:t>, such that the apex of the triangle lies on the sensor</a:t>
            </a:r>
            <a:r>
              <a:rPr lang="en-US" altLang="zh-CN">
                <a:solidFill>
                  <a:srgbClr val="231F20"/>
                </a:solidFill>
                <a:latin typeface="Times-Roman"/>
              </a:rPr>
              <a:t>.</a:t>
            </a:r>
            <a:endParaRPr lang="zh-CN" altLang="en-US"/>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35</a:t>
            </a:fld>
            <a:endParaRPr lang="zh-HK" altLang="en-US" sz="1600" dirty="0">
              <a:solidFill>
                <a:schemeClr val="bg1"/>
              </a:solidFill>
            </a:endParaRPr>
          </a:p>
        </p:txBody>
      </p:sp>
      <p:pic>
        <p:nvPicPr>
          <p:cNvPr id="4" name="图片 3">
            <a:extLst>
              <a:ext uri="{FF2B5EF4-FFF2-40B4-BE49-F238E27FC236}">
                <a16:creationId xmlns:a16="http://schemas.microsoft.com/office/drawing/2014/main" id="{240A9B7F-C31F-E168-EE18-3D4EC8A819F1}"/>
              </a:ext>
            </a:extLst>
          </p:cNvPr>
          <p:cNvPicPr>
            <a:picLocks noChangeAspect="1"/>
          </p:cNvPicPr>
          <p:nvPr/>
        </p:nvPicPr>
        <p:blipFill>
          <a:blip r:embed="rId5"/>
          <a:stretch>
            <a:fillRect/>
          </a:stretch>
        </p:blipFill>
        <p:spPr>
          <a:xfrm>
            <a:off x="408000" y="750164"/>
            <a:ext cx="5721380" cy="2822836"/>
          </a:xfrm>
          <a:prstGeom prst="rect">
            <a:avLst/>
          </a:prstGeom>
        </p:spPr>
      </p:pic>
      <p:pic>
        <p:nvPicPr>
          <p:cNvPr id="7" name="图片 6">
            <a:extLst>
              <a:ext uri="{FF2B5EF4-FFF2-40B4-BE49-F238E27FC236}">
                <a16:creationId xmlns:a16="http://schemas.microsoft.com/office/drawing/2014/main" id="{B610F597-2965-512A-FA9B-F8BE282F7F49}"/>
              </a:ext>
            </a:extLst>
          </p:cNvPr>
          <p:cNvPicPr>
            <a:picLocks noChangeAspect="1"/>
          </p:cNvPicPr>
          <p:nvPr/>
        </p:nvPicPr>
        <p:blipFill>
          <a:blip r:embed="rId6"/>
          <a:stretch>
            <a:fillRect/>
          </a:stretch>
        </p:blipFill>
        <p:spPr>
          <a:xfrm>
            <a:off x="322646" y="3719781"/>
            <a:ext cx="5773354" cy="2758752"/>
          </a:xfrm>
          <a:prstGeom prst="rect">
            <a:avLst/>
          </a:prstGeom>
        </p:spPr>
      </p:pic>
      <p:pic>
        <p:nvPicPr>
          <p:cNvPr id="9" name="图片 8">
            <a:extLst>
              <a:ext uri="{FF2B5EF4-FFF2-40B4-BE49-F238E27FC236}">
                <a16:creationId xmlns:a16="http://schemas.microsoft.com/office/drawing/2014/main" id="{7A822AD3-FF62-C656-EADC-3490AC5B0526}"/>
              </a:ext>
            </a:extLst>
          </p:cNvPr>
          <p:cNvPicPr>
            <a:picLocks noChangeAspect="1"/>
          </p:cNvPicPr>
          <p:nvPr/>
        </p:nvPicPr>
        <p:blipFill>
          <a:blip r:embed="rId7"/>
          <a:stretch>
            <a:fillRect/>
          </a:stretch>
        </p:blipFill>
        <p:spPr>
          <a:xfrm>
            <a:off x="6232175" y="1823285"/>
            <a:ext cx="5796730" cy="2758752"/>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36</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36</a:t>
            </a:fld>
            <a:endParaRPr lang="zh-HK" altLang="en-US" sz="1600" dirty="0">
              <a:solidFill>
                <a:schemeClr val="bg1"/>
              </a:solidFill>
            </a:endParaRPr>
          </a:p>
        </p:txBody>
      </p:sp>
      <p:pic>
        <p:nvPicPr>
          <p:cNvPr id="24" name="图片 23"/>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p:cNvGrpSpPr/>
          <p:nvPr>
            <p:custDataLst>
              <p:tags r:id="rId1"/>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2"/>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3"/>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112" name="矩形 111"/>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Future Work</a:t>
            </a:r>
          </a:p>
        </p:txBody>
      </p:sp>
      <p:sp>
        <p:nvSpPr>
          <p:cNvPr id="2" name="矩形 1"/>
          <p:cNvSpPr/>
          <p:nvPr/>
        </p:nvSpPr>
        <p:spPr>
          <a:xfrm>
            <a:off x="264000" y="1176744"/>
            <a:ext cx="11736000" cy="1820256"/>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p:cNvSpPr/>
          <p:nvPr/>
        </p:nvSpPr>
        <p:spPr>
          <a:xfrm>
            <a:off x="631210" y="917028"/>
            <a:ext cx="1864789"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Contributions</a:t>
            </a:r>
          </a:p>
        </p:txBody>
      </p:sp>
      <p:sp>
        <p:nvSpPr>
          <p:cNvPr id="14" name="文本框 13"/>
          <p:cNvSpPr txBox="1"/>
          <p:nvPr/>
        </p:nvSpPr>
        <p:spPr>
          <a:xfrm>
            <a:off x="453286" y="1439593"/>
            <a:ext cx="11561345" cy="1421992"/>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nSpc>
                <a:spcPct val="150000"/>
              </a:lnSpc>
            </a:pPr>
            <a:r>
              <a:rPr lang="en-US" altLang="zh-CN" sz="2000">
                <a:solidFill>
                  <a:srgbClr val="231F20"/>
                </a:solidFill>
                <a:effectLst/>
                <a:latin typeface="Times-Roman"/>
              </a:rPr>
              <a:t>In this article, a novel distributed estimation algorithm has been proposed, which </a:t>
            </a:r>
            <a:r>
              <a:rPr lang="en-US" altLang="zh-CN" sz="2000" b="1">
                <a:solidFill>
                  <a:srgbClr val="FF0000"/>
                </a:solidFill>
                <a:effectLst/>
                <a:latin typeface="Times-Roman"/>
              </a:rPr>
              <a:t>extends the KCF to incorporate weighted consensus</a:t>
            </a:r>
            <a:r>
              <a:rPr lang="en-US" altLang="zh-CN" sz="2000">
                <a:solidFill>
                  <a:srgbClr val="231F20"/>
                </a:solidFill>
                <a:effectLst/>
                <a:latin typeface="Times-Roman"/>
              </a:rPr>
              <a:t>. the estimation gains of OKCF-WDG were optimized at each sensor to achieve the minimum mean-squared error in the </a:t>
            </a:r>
            <a:r>
              <a:rPr lang="en-US" altLang="zh-CN" sz="2000" b="1">
                <a:solidFill>
                  <a:srgbClr val="FF0000"/>
                </a:solidFill>
                <a:latin typeface="Times New Roman" panose="02020603050405020304" pitchFamily="18" charset="0"/>
                <a:cs typeface="Times New Roman" panose="02020603050405020304" pitchFamily="18" charset="0"/>
              </a:rPr>
              <a:t>heterogeneous sensor networks </a:t>
            </a:r>
            <a:r>
              <a:rPr lang="en-US" altLang="zh-CN" sz="2000">
                <a:solidFill>
                  <a:srgbClr val="231F20"/>
                </a:solidFill>
                <a:effectLst/>
                <a:latin typeface="Times-Roman"/>
              </a:rPr>
              <a:t> distributed setting.</a:t>
            </a:r>
            <a:r>
              <a:rPr lang="en-US" altLang="zh-CN" sz="2000" b="1">
                <a:solidFill>
                  <a:srgbClr val="FF0000"/>
                </a:solidFill>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37</a:t>
            </a:fld>
            <a:endParaRPr lang="zh-HK" altLang="en-US" sz="1600" dirty="0">
              <a:solidFill>
                <a:schemeClr val="bg1"/>
              </a:solidFill>
            </a:endParaRPr>
          </a:p>
        </p:txBody>
      </p:sp>
      <p:sp>
        <p:nvSpPr>
          <p:cNvPr id="11" name="矩形 10"/>
          <p:cNvSpPr/>
          <p:nvPr/>
        </p:nvSpPr>
        <p:spPr>
          <a:xfrm>
            <a:off x="264000" y="3861000"/>
            <a:ext cx="11736000" cy="2223972"/>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2" name="矩形 11"/>
          <p:cNvSpPr/>
          <p:nvPr/>
        </p:nvSpPr>
        <p:spPr>
          <a:xfrm>
            <a:off x="631210" y="3595900"/>
            <a:ext cx="1864788"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Future Work</a:t>
            </a:r>
          </a:p>
        </p:txBody>
      </p:sp>
      <p:sp>
        <p:nvSpPr>
          <p:cNvPr id="13" name="文本框 12"/>
          <p:cNvSpPr txBox="1"/>
          <p:nvPr/>
        </p:nvSpPr>
        <p:spPr>
          <a:xfrm>
            <a:off x="453286" y="4276201"/>
            <a:ext cx="11546714" cy="1421992"/>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nSpc>
                <a:spcPct val="150000"/>
              </a:lnSpc>
            </a:pPr>
            <a:r>
              <a:rPr lang="en-US" altLang="zh-CN" sz="2000">
                <a:solidFill>
                  <a:srgbClr val="231F20"/>
                </a:solidFill>
                <a:effectLst/>
                <a:latin typeface="Times-Roman"/>
              </a:rPr>
              <a:t>The future work on OKCF-WDG would look into formalizing the estimation of the distributed information matrix such that it can be estimated efficiently in terms of </a:t>
            </a:r>
            <a:r>
              <a:rPr lang="en-US" altLang="zh-CN" sz="2000" b="1">
                <a:solidFill>
                  <a:srgbClr val="FF0000"/>
                </a:solidFill>
                <a:effectLst/>
                <a:latin typeface="Times-Roman"/>
              </a:rPr>
              <a:t>computing and communication costs</a:t>
            </a:r>
            <a:r>
              <a:rPr lang="en-US" altLang="zh-CN" sz="2000">
                <a:solidFill>
                  <a:srgbClr val="231F20"/>
                </a:solidFill>
                <a:effectLst/>
                <a:latin typeface="Times-Roman"/>
              </a:rPr>
              <a:t>. A formal </a:t>
            </a:r>
            <a:r>
              <a:rPr lang="en-US" altLang="zh-CN" sz="2000" b="1">
                <a:solidFill>
                  <a:srgbClr val="FF0000"/>
                </a:solidFill>
                <a:effectLst/>
                <a:latin typeface="Times-Roman"/>
              </a:rPr>
              <a:t>stability analysis </a:t>
            </a:r>
            <a:r>
              <a:rPr lang="en-US" altLang="zh-CN" sz="2000">
                <a:solidFill>
                  <a:srgbClr val="231F20"/>
                </a:solidFill>
                <a:effectLst/>
                <a:latin typeface="Times-Roman"/>
              </a:rPr>
              <a:t>of the algorithm will also be conducted.</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419" y="1943451"/>
            <a:ext cx="12239891" cy="2045019"/>
            <a:chOff x="1522095" y="1960245"/>
            <a:chExt cx="914781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746588" y="2102816"/>
              <a:ext cx="8771214" cy="1305165"/>
            </a:xfrm>
            <a:prstGeom prst="rect">
              <a:avLst/>
            </a:prstGeom>
            <a:noFill/>
          </p:spPr>
          <p:txBody>
            <a:bodyPr wrap="square" rtlCol="0" anchor="ctr">
              <a:spAutoFit/>
            </a:bodyPr>
            <a:lstStyle/>
            <a:p>
              <a:pPr algn="ctr">
                <a:lnSpc>
                  <a:spcPct val="150000"/>
                </a:lnSpc>
              </a:pPr>
              <a:r>
                <a:rPr lang="en-US" altLang="zh-CN" sz="2800" b="1">
                  <a:solidFill>
                    <a:schemeClr val="bg1"/>
                  </a:solidFill>
                  <a:latin typeface="Arial" panose="020B0604020202020204" pitchFamily="34" charset="0"/>
                  <a:ea typeface="微软雅黑" panose="020B0503020204020204" charset="-122"/>
                  <a:cs typeface="Arial" panose="020B0604020202020204" pitchFamily="34" charset="0"/>
                </a:rPr>
                <a:t>A New Approach to Linear/Nonlinear Distributed</a:t>
              </a:r>
            </a:p>
            <a:p>
              <a:pPr algn="ctr">
                <a:lnSpc>
                  <a:spcPct val="150000"/>
                </a:lnSpc>
              </a:pPr>
              <a:r>
                <a:rPr lang="en-US" altLang="zh-CN" sz="2800" b="1">
                  <a:solidFill>
                    <a:schemeClr val="bg1"/>
                  </a:solidFill>
                  <a:latin typeface="Arial" panose="020B0604020202020204" pitchFamily="34" charset="0"/>
                  <a:ea typeface="微软雅黑" panose="020B0503020204020204" charset="-122"/>
                  <a:cs typeface="Arial" panose="020B0604020202020204" pitchFamily="34" charset="0"/>
                </a:rPr>
                <a:t>Fusion Estimation Problem</a:t>
              </a:r>
              <a:endPar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3</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38</a:t>
            </a:fld>
            <a:endParaRPr lang="zh-HK" altLang="en-US" sz="1600" dirty="0">
              <a:solidFill>
                <a:schemeClr val="bg1"/>
              </a:solidFill>
            </a:endParaRP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11" name="文本框 10">
            <a:extLst>
              <a:ext uri="{FF2B5EF4-FFF2-40B4-BE49-F238E27FC236}">
                <a16:creationId xmlns:a16="http://schemas.microsoft.com/office/drawing/2014/main" id="{FA9B0926-BC8D-EBC8-D798-2F9625A4FF0F}"/>
              </a:ext>
            </a:extLst>
          </p:cNvPr>
          <p:cNvSpPr txBox="1"/>
          <p:nvPr/>
        </p:nvSpPr>
        <p:spPr>
          <a:xfrm>
            <a:off x="351876" y="3586763"/>
            <a:ext cx="6121400" cy="369332"/>
          </a:xfrm>
          <a:prstGeom prst="rect">
            <a:avLst/>
          </a:prstGeom>
          <a:noFill/>
        </p:spPr>
        <p:txBody>
          <a:bodyPr wrap="square">
            <a:spAutoFit/>
          </a:bodyPr>
          <a:lstStyle/>
          <a:p>
            <a:r>
              <a:rPr lang="en-US" altLang="zh-CN">
                <a:solidFill>
                  <a:schemeClr val="bg1"/>
                </a:solidFill>
                <a:latin typeface="Arial" panose="020B0604020202020204" pitchFamily="34" charset="0"/>
                <a:cs typeface="Arial" panose="020B0604020202020204" pitchFamily="34" charset="0"/>
              </a:rPr>
              <a:t>Bo Chen ,Guoqiang Hu , Daniel W.C. Ho , and Li Yu </a:t>
            </a:r>
            <a:endParaRPr lang="zh-CN" altLang="en-US">
              <a:solidFill>
                <a:schemeClr val="bg1"/>
              </a:solidFill>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4C3B9652-617D-6ACF-777F-09955F39CE25}"/>
              </a:ext>
            </a:extLst>
          </p:cNvPr>
          <p:cNvSpPr txBox="1"/>
          <p:nvPr/>
        </p:nvSpPr>
        <p:spPr>
          <a:xfrm>
            <a:off x="351876" y="4596014"/>
            <a:ext cx="8747760" cy="36957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a:t>
            </a:r>
            <a:r>
              <a:rPr lang="en-US" altLang="zh-CN" b="1">
                <a:latin typeface="Arial" panose="020B0604020202020204" pitchFamily="34" charset="0"/>
                <a:cs typeface="Arial" panose="020B0604020202020204" pitchFamily="34" charset="0"/>
              </a:rPr>
              <a:t>Journal:</a:t>
            </a:r>
            <a:r>
              <a:rPr lang="en-US" altLang="zh-CN" sz="1800">
                <a:solidFill>
                  <a:srgbClr val="231F20"/>
                </a:solidFill>
                <a:effectLst/>
                <a:latin typeface="Helvetica" panose="020B0604020202020204" pitchFamily="34" charset="0"/>
              </a:rPr>
              <a:t>IEEE Transections On Automatics Control(TAC)</a:t>
            </a:r>
            <a:endParaRPr lang="en-US" altLang="zh-CN" dirty="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A7EE8D03-8F6A-A679-E11C-EF5CE1FFED69}"/>
              </a:ext>
            </a:extLst>
          </p:cNvPr>
          <p:cNvSpPr txBox="1"/>
          <p:nvPr/>
        </p:nvSpPr>
        <p:spPr>
          <a:xfrm>
            <a:off x="351876" y="5100204"/>
            <a:ext cx="5831840" cy="36830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b="1">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2024</a:t>
            </a:r>
            <a:endParaRPr lang="en-US" altLang="zh-CN" dirty="0">
              <a:latin typeface="Arial" panose="020B0604020202020204" pitchFamily="34" charset="0"/>
              <a:cs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39</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40</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p:cNvGrpSpPr/>
          <p:nvPr>
            <p:custDataLst>
              <p:tags r:id="rId1"/>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2"/>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3"/>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529" name="矩形 528"/>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8" name="文本框 7"/>
          <p:cNvSpPr txBox="1"/>
          <p:nvPr/>
        </p:nvSpPr>
        <p:spPr>
          <a:xfrm>
            <a:off x="206506" y="756617"/>
            <a:ext cx="11661725" cy="4197559"/>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Collaborative multi-view IB for flexible unsupervised representation learning</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50000"/>
              </a:lnSpc>
            </a:pPr>
            <a:r>
              <a:rPr lang="en-US" altLang="zh-CN">
                <a:latin typeface="Times New Roman" panose="02020603050405020304" pitchFamily="18" charset="0"/>
                <a:cs typeface="Times New Roman" panose="02020603050405020304" pitchFamily="18" charset="0"/>
              </a:rPr>
              <a:t>In this paper, we study the distributed fusion estimation problem for linear time-varying systems and nonlinear systems with bounded noises.</a:t>
            </a:r>
          </a:p>
          <a:p>
            <a:pPr marL="285750" indent="-285750">
              <a:lnSpc>
                <a:spcPct val="150000"/>
              </a:lnSpc>
              <a:buFont typeface="Arial" panose="020B0604020202020204" pitchFamily="34" charset="0"/>
              <a:buChar char="•"/>
            </a:pPr>
            <a:r>
              <a:rPr lang="en-US" altLang="zh-CN" b="1">
                <a:latin typeface="Times New Roman" panose="02020603050405020304" pitchFamily="18" charset="0"/>
                <a:ea typeface="微软雅黑" panose="020B0503020204020204" charset="-122"/>
                <a:cs typeface="Times New Roman" panose="02020603050405020304" pitchFamily="18" charset="0"/>
              </a:rPr>
              <a:t>Challenge</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50000"/>
              </a:lnSpc>
            </a:pPr>
            <a:r>
              <a:rPr lang="en-US" altLang="zh-CN">
                <a:latin typeface="Times New Roman" panose="02020603050405020304" pitchFamily="18" charset="0"/>
                <a:cs typeface="Times New Roman" panose="02020603050405020304" pitchFamily="18" charset="0"/>
              </a:rPr>
              <a:t>the disturbance noises in practical systems are always </a:t>
            </a:r>
            <a:r>
              <a:rPr lang="en-US" altLang="zh-CN">
                <a:solidFill>
                  <a:srgbClr val="FF0000"/>
                </a:solidFill>
                <a:latin typeface="Times New Roman" panose="02020603050405020304" pitchFamily="18" charset="0"/>
                <a:cs typeface="Times New Roman" panose="02020603050405020304" pitchFamily="18" charset="0"/>
              </a:rPr>
              <a:t>bounded</a:t>
            </a:r>
            <a:r>
              <a:rPr lang="en-US" altLang="zh-CN">
                <a:latin typeface="Times New Roman" panose="02020603050405020304" pitchFamily="18" charset="0"/>
                <a:cs typeface="Times New Roman" panose="02020603050405020304" pitchFamily="18" charset="0"/>
              </a:rPr>
              <a:t>, and the </a:t>
            </a:r>
            <a:r>
              <a:rPr lang="en-US" altLang="zh-CN">
                <a:solidFill>
                  <a:srgbClr val="FF0000"/>
                </a:solidFill>
                <a:latin typeface="Times New Roman" panose="02020603050405020304" pitchFamily="18" charset="0"/>
                <a:cs typeface="Times New Roman" panose="02020603050405020304" pitchFamily="18" charset="0"/>
              </a:rPr>
              <a:t>statistical property</a:t>
            </a:r>
            <a:r>
              <a:rPr lang="en-US" altLang="zh-CN">
                <a:latin typeface="Times New Roman" panose="02020603050405020304" pitchFamily="18" charset="0"/>
                <a:cs typeface="Times New Roman" panose="02020603050405020304" pitchFamily="18" charset="0"/>
              </a:rPr>
              <a:t> of noises is difficult to be </a:t>
            </a:r>
            <a:r>
              <a:rPr lang="en-US" altLang="zh-CN">
                <a:solidFill>
                  <a:srgbClr val="FF0000"/>
                </a:solidFill>
                <a:latin typeface="Times New Roman" panose="02020603050405020304" pitchFamily="18" charset="0"/>
                <a:cs typeface="Times New Roman" panose="02020603050405020304" pitchFamily="18" charset="0"/>
              </a:rPr>
              <a:t>accurately obtained </a:t>
            </a:r>
            <a:r>
              <a:rPr lang="en-US" altLang="zh-CN">
                <a:latin typeface="Times New Roman" panose="02020603050405020304" pitchFamily="18" charset="0"/>
                <a:cs typeface="Times New Roman" panose="02020603050405020304" pitchFamily="18" charset="0"/>
              </a:rPr>
              <a:t>in practical applications. </a:t>
            </a:r>
          </a:p>
          <a:p>
            <a:pPr marL="285750" indent="-285750">
              <a:lnSpc>
                <a:spcPct val="150000"/>
              </a:lnSpc>
              <a:buFont typeface="Arial" panose="020B0604020202020204" pitchFamily="34" charset="0"/>
              <a:buChar char="•"/>
            </a:pPr>
            <a:r>
              <a:rPr lang="en-US" altLang="zh-CN" b="1">
                <a:latin typeface="Times New Roman" panose="02020603050405020304" pitchFamily="18" charset="0"/>
                <a:ea typeface="微软雅黑" panose="020B0503020204020204" charset="-122"/>
                <a:cs typeface="Times New Roman" panose="02020603050405020304" pitchFamily="18" charset="0"/>
              </a:rPr>
              <a:t>Method</a:t>
            </a:r>
          </a:p>
          <a:p>
            <a:pPr>
              <a:lnSpc>
                <a:spcPct val="150000"/>
              </a:lnSpc>
            </a:pPr>
            <a:r>
              <a:rPr lang="en-US" altLang="zh-CN" b="1">
                <a:latin typeface="Times New Roman" panose="02020603050405020304" pitchFamily="18" charset="0"/>
                <a:ea typeface="微软雅黑" panose="020B0503020204020204" charset="-122"/>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The novel constructive proposed to find an </a:t>
            </a:r>
            <a:r>
              <a:rPr lang="en-US" altLang="zh-CN">
                <a:solidFill>
                  <a:srgbClr val="FF0000"/>
                </a:solidFill>
                <a:latin typeface="Times New Roman" panose="02020603050405020304" pitchFamily="18" charset="0"/>
                <a:cs typeface="Times New Roman" panose="02020603050405020304" pitchFamily="18" charset="0"/>
              </a:rPr>
              <a:t>upper bound of fusion estimation error</a:t>
            </a:r>
            <a:r>
              <a:rPr lang="en-US" altLang="zh-CN">
                <a:latin typeface="Times New Roman" panose="02020603050405020304" pitchFamily="18" charset="0"/>
                <a:cs typeface="Times New Roman" panose="02020603050405020304" pitchFamily="18" charset="0"/>
              </a:rPr>
              <a:t>, then a convex optimization problem on the design of an </a:t>
            </a:r>
            <a:r>
              <a:rPr lang="en-US" altLang="zh-CN">
                <a:solidFill>
                  <a:srgbClr val="FF0000"/>
                </a:solidFill>
                <a:latin typeface="Times New Roman" panose="02020603050405020304" pitchFamily="18" charset="0"/>
                <a:cs typeface="Times New Roman" panose="02020603050405020304" pitchFamily="18" charset="0"/>
              </a:rPr>
              <a:t>optimal weighting fusion criterion </a:t>
            </a:r>
            <a:r>
              <a:rPr lang="en-US" altLang="zh-CN">
                <a:latin typeface="Times New Roman" panose="02020603050405020304" pitchFamily="18" charset="0"/>
                <a:cs typeface="Times New Roman" panose="02020603050405020304" pitchFamily="18" charset="0"/>
              </a:rPr>
              <a:t>is established in terms of </a:t>
            </a:r>
            <a:r>
              <a:rPr lang="en-US" altLang="zh-CN">
                <a:solidFill>
                  <a:srgbClr val="FF0000"/>
                </a:solidFill>
                <a:latin typeface="Times New Roman" panose="02020603050405020304" pitchFamily="18" charset="0"/>
                <a:cs typeface="Times New Roman" panose="02020603050405020304" pitchFamily="18" charset="0"/>
              </a:rPr>
              <a:t>linear matrix inequalities</a:t>
            </a:r>
            <a:r>
              <a:rPr lang="en-US" altLang="zh-CN">
                <a:latin typeface="Times New Roman" panose="02020603050405020304" pitchFamily="18" charset="0"/>
                <a:cs typeface="Times New Roman" panose="02020603050405020304" pitchFamily="18" charset="0"/>
              </a:rPr>
              <a:t>, which can be solved by standard software packages.</a:t>
            </a:r>
            <a:endParaRPr lang="en-US" altLang="zh-CN" dirty="0">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41</a:t>
            </a:fld>
            <a:endParaRPr lang="zh-HK" altLang="en-US" sz="1600" dirty="0">
              <a:solidFill>
                <a:schemeClr val="bg1"/>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42</a:t>
            </a:fld>
            <a:endParaRPr lang="zh-HK" altLang="en-US" sz="1600" dirty="0">
              <a:solidFill>
                <a:schemeClr val="bg1"/>
              </a:solidFill>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p:cNvGrpSpPr/>
          <p:nvPr>
            <p:custDataLst>
              <p:tags r:id="rId1"/>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2"/>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3"/>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6" name="矩形 105"/>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43</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43</a:t>
            </a:fld>
            <a:endParaRPr lang="zh-HK" altLang="en-US" sz="1600" dirty="0">
              <a:solidFill>
                <a:schemeClr val="bg1"/>
              </a:solidFill>
            </a:endParaRPr>
          </a:p>
        </p:txBody>
      </p:sp>
      <p:pic>
        <p:nvPicPr>
          <p:cNvPr id="3" name="图片 2">
            <a:extLst>
              <a:ext uri="{FF2B5EF4-FFF2-40B4-BE49-F238E27FC236}">
                <a16:creationId xmlns:a16="http://schemas.microsoft.com/office/drawing/2014/main" id="{BE4BEE9A-9EAF-1A5D-76FB-81F45D26E34F}"/>
              </a:ext>
            </a:extLst>
          </p:cNvPr>
          <p:cNvPicPr>
            <a:picLocks noChangeAspect="1"/>
          </p:cNvPicPr>
          <p:nvPr/>
        </p:nvPicPr>
        <p:blipFill>
          <a:blip r:embed="rId3"/>
          <a:stretch>
            <a:fillRect/>
          </a:stretch>
        </p:blipFill>
        <p:spPr>
          <a:xfrm>
            <a:off x="264000" y="1557000"/>
            <a:ext cx="6118928" cy="1446980"/>
          </a:xfrm>
          <a:prstGeom prst="rect">
            <a:avLst/>
          </a:prstGeom>
        </p:spPr>
      </p:pic>
      <p:sp>
        <p:nvSpPr>
          <p:cNvPr id="5" name="文本框 4">
            <a:extLst>
              <a:ext uri="{FF2B5EF4-FFF2-40B4-BE49-F238E27FC236}">
                <a16:creationId xmlns:a16="http://schemas.microsoft.com/office/drawing/2014/main" id="{D91DBAC2-7EAA-55F7-99A0-27BD12618CBB}"/>
              </a:ext>
            </a:extLst>
          </p:cNvPr>
          <p:cNvSpPr txBox="1"/>
          <p:nvPr/>
        </p:nvSpPr>
        <p:spPr>
          <a:xfrm>
            <a:off x="1896000" y="3281068"/>
            <a:ext cx="3240000" cy="400110"/>
          </a:xfrm>
          <a:prstGeom prst="rect">
            <a:avLst/>
          </a:prstGeom>
          <a:noFill/>
        </p:spPr>
        <p:txBody>
          <a:bodyPr wrap="square">
            <a:spAutoFit/>
          </a:bodyPr>
          <a:lstStyle/>
          <a:p>
            <a:r>
              <a:rPr lang="en-US" altLang="zh-CN" sz="2000">
                <a:solidFill>
                  <a:srgbClr val="231F20"/>
                </a:solidFill>
                <a:effectLst/>
                <a:latin typeface="Times-Roman"/>
              </a:rPr>
              <a:t>is the </a:t>
            </a:r>
            <a:r>
              <a:rPr lang="en-US" altLang="zh-CN" sz="2000" b="1">
                <a:solidFill>
                  <a:srgbClr val="FF0000"/>
                </a:solidFill>
                <a:effectLst/>
                <a:latin typeface="Times-Roman"/>
              </a:rPr>
              <a:t>system state</a:t>
            </a:r>
            <a:r>
              <a:rPr lang="en-US" altLang="zh-CN" sz="2000">
                <a:solidFill>
                  <a:srgbClr val="231F20"/>
                </a:solidFill>
                <a:effectLst/>
                <a:latin typeface="Times-Roman"/>
              </a:rPr>
              <a:t>;</a:t>
            </a:r>
            <a:endParaRPr lang="zh-CN" altLang="en-US" sz="2000"/>
          </a:p>
        </p:txBody>
      </p:sp>
      <p:pic>
        <p:nvPicPr>
          <p:cNvPr id="7" name="图片 6">
            <a:extLst>
              <a:ext uri="{FF2B5EF4-FFF2-40B4-BE49-F238E27FC236}">
                <a16:creationId xmlns:a16="http://schemas.microsoft.com/office/drawing/2014/main" id="{E1A2DF7F-F0CD-87FE-D141-2721CE7A2C57}"/>
              </a:ext>
            </a:extLst>
          </p:cNvPr>
          <p:cNvPicPr>
            <a:picLocks noChangeAspect="1"/>
          </p:cNvPicPr>
          <p:nvPr/>
        </p:nvPicPr>
        <p:blipFill>
          <a:blip r:embed="rId4"/>
          <a:stretch>
            <a:fillRect/>
          </a:stretch>
        </p:blipFill>
        <p:spPr>
          <a:xfrm>
            <a:off x="816000" y="3382279"/>
            <a:ext cx="1172309" cy="304800"/>
          </a:xfrm>
          <a:prstGeom prst="rect">
            <a:avLst/>
          </a:prstGeom>
        </p:spPr>
      </p:pic>
      <p:pic>
        <p:nvPicPr>
          <p:cNvPr id="9" name="图片 8">
            <a:extLst>
              <a:ext uri="{FF2B5EF4-FFF2-40B4-BE49-F238E27FC236}">
                <a16:creationId xmlns:a16="http://schemas.microsoft.com/office/drawing/2014/main" id="{56D91FB2-A225-F728-F1DE-92AADDB29CE3}"/>
              </a:ext>
            </a:extLst>
          </p:cNvPr>
          <p:cNvPicPr>
            <a:picLocks noChangeAspect="1"/>
          </p:cNvPicPr>
          <p:nvPr/>
        </p:nvPicPr>
        <p:blipFill>
          <a:blip r:embed="rId5"/>
          <a:stretch>
            <a:fillRect/>
          </a:stretch>
        </p:blipFill>
        <p:spPr>
          <a:xfrm>
            <a:off x="712586" y="3794901"/>
            <a:ext cx="1379136" cy="413741"/>
          </a:xfrm>
          <a:prstGeom prst="rect">
            <a:avLst/>
          </a:prstGeom>
        </p:spPr>
      </p:pic>
      <p:sp>
        <p:nvSpPr>
          <p:cNvPr id="11" name="文本框 10">
            <a:extLst>
              <a:ext uri="{FF2B5EF4-FFF2-40B4-BE49-F238E27FC236}">
                <a16:creationId xmlns:a16="http://schemas.microsoft.com/office/drawing/2014/main" id="{F1466C4B-6DF6-33B3-382F-DF690AC8AA04}"/>
              </a:ext>
            </a:extLst>
          </p:cNvPr>
          <p:cNvSpPr txBox="1"/>
          <p:nvPr/>
        </p:nvSpPr>
        <p:spPr>
          <a:xfrm>
            <a:off x="1988308" y="3820890"/>
            <a:ext cx="4947691" cy="400110"/>
          </a:xfrm>
          <a:prstGeom prst="rect">
            <a:avLst/>
          </a:prstGeom>
          <a:noFill/>
        </p:spPr>
        <p:txBody>
          <a:bodyPr wrap="square">
            <a:spAutoFit/>
          </a:bodyPr>
          <a:lstStyle/>
          <a:p>
            <a:r>
              <a:rPr lang="en-US" altLang="zh-CN" sz="2000">
                <a:solidFill>
                  <a:srgbClr val="231F20"/>
                </a:solidFill>
                <a:effectLst/>
                <a:latin typeface="Times-Roman"/>
              </a:rPr>
              <a:t>is the </a:t>
            </a:r>
            <a:r>
              <a:rPr lang="en-US" altLang="zh-CN" sz="2000" b="1">
                <a:solidFill>
                  <a:srgbClr val="FF0000"/>
                </a:solidFill>
                <a:effectLst/>
                <a:latin typeface="Times-Roman"/>
              </a:rPr>
              <a:t>measured output </a:t>
            </a:r>
            <a:r>
              <a:rPr lang="en-US" altLang="zh-CN" sz="2000">
                <a:solidFill>
                  <a:srgbClr val="231F20"/>
                </a:solidFill>
                <a:effectLst/>
                <a:latin typeface="Times-Roman"/>
              </a:rPr>
              <a:t>from sensor i;</a:t>
            </a:r>
            <a:endParaRPr lang="zh-CN" altLang="en-US" sz="2000"/>
          </a:p>
        </p:txBody>
      </p:sp>
      <p:pic>
        <p:nvPicPr>
          <p:cNvPr id="15" name="图片 14">
            <a:extLst>
              <a:ext uri="{FF2B5EF4-FFF2-40B4-BE49-F238E27FC236}">
                <a16:creationId xmlns:a16="http://schemas.microsoft.com/office/drawing/2014/main" id="{454C6996-60AC-B693-F150-63F0ED68CB6D}"/>
              </a:ext>
            </a:extLst>
          </p:cNvPr>
          <p:cNvPicPr>
            <a:picLocks noChangeAspect="1"/>
          </p:cNvPicPr>
          <p:nvPr/>
        </p:nvPicPr>
        <p:blipFill>
          <a:blip r:embed="rId6"/>
          <a:stretch>
            <a:fillRect/>
          </a:stretch>
        </p:blipFill>
        <p:spPr>
          <a:xfrm>
            <a:off x="712586" y="4789156"/>
            <a:ext cx="3174126" cy="304800"/>
          </a:xfrm>
          <a:prstGeom prst="rect">
            <a:avLst/>
          </a:prstGeom>
        </p:spPr>
      </p:pic>
      <p:sp>
        <p:nvSpPr>
          <p:cNvPr id="17" name="文本框 16">
            <a:extLst>
              <a:ext uri="{FF2B5EF4-FFF2-40B4-BE49-F238E27FC236}">
                <a16:creationId xmlns:a16="http://schemas.microsoft.com/office/drawing/2014/main" id="{5CA26887-59FE-8312-A3D9-A7F116B7F4CB}"/>
              </a:ext>
            </a:extLst>
          </p:cNvPr>
          <p:cNvSpPr txBox="1"/>
          <p:nvPr/>
        </p:nvSpPr>
        <p:spPr>
          <a:xfrm>
            <a:off x="3886712" y="4756890"/>
            <a:ext cx="4153288" cy="400110"/>
          </a:xfrm>
          <a:prstGeom prst="rect">
            <a:avLst/>
          </a:prstGeom>
          <a:noFill/>
        </p:spPr>
        <p:txBody>
          <a:bodyPr wrap="square">
            <a:spAutoFit/>
          </a:bodyPr>
          <a:lstStyle/>
          <a:p>
            <a:r>
              <a:rPr lang="en-US" altLang="zh-CN" sz="2000">
                <a:solidFill>
                  <a:srgbClr val="231F20"/>
                </a:solidFill>
                <a:effectLst/>
                <a:latin typeface="Times-Roman"/>
              </a:rPr>
              <a:t>are time-varying </a:t>
            </a:r>
            <a:r>
              <a:rPr lang="en-US" altLang="zh-CN" sz="2000" b="1">
                <a:solidFill>
                  <a:srgbClr val="FF0000"/>
                </a:solidFill>
                <a:effectLst/>
                <a:latin typeface="Times-Roman"/>
              </a:rPr>
              <a:t>bounded</a:t>
            </a:r>
            <a:r>
              <a:rPr lang="en-US" altLang="zh-CN" sz="2000">
                <a:solidFill>
                  <a:srgbClr val="231F20"/>
                </a:solidFill>
                <a:effectLst/>
                <a:latin typeface="Times-Roman"/>
              </a:rPr>
              <a:t> matrices.</a:t>
            </a:r>
            <a:endParaRPr lang="zh-CN" altLang="en-US" sz="2000"/>
          </a:p>
        </p:txBody>
      </p:sp>
      <p:sp>
        <p:nvSpPr>
          <p:cNvPr id="18" name="文本框 17">
            <a:extLst>
              <a:ext uri="{FF2B5EF4-FFF2-40B4-BE49-F238E27FC236}">
                <a16:creationId xmlns:a16="http://schemas.microsoft.com/office/drawing/2014/main" id="{4965B129-98F3-04C1-42D0-DE19EAC7BC58}"/>
              </a:ext>
            </a:extLst>
          </p:cNvPr>
          <p:cNvSpPr txBox="1"/>
          <p:nvPr/>
        </p:nvSpPr>
        <p:spPr>
          <a:xfrm>
            <a:off x="471722" y="2997000"/>
            <a:ext cx="3240000" cy="400110"/>
          </a:xfrm>
          <a:prstGeom prst="rect">
            <a:avLst/>
          </a:prstGeom>
          <a:noFill/>
        </p:spPr>
        <p:txBody>
          <a:bodyPr wrap="square">
            <a:spAutoFit/>
          </a:bodyPr>
          <a:lstStyle/>
          <a:p>
            <a:r>
              <a:rPr lang="en-US" altLang="zh-CN" sz="2000" b="1">
                <a:solidFill>
                  <a:srgbClr val="231F20"/>
                </a:solidFill>
                <a:latin typeface="Times-Roman"/>
              </a:rPr>
              <a:t>Among them:</a:t>
            </a:r>
            <a:endParaRPr lang="zh-CN" altLang="en-US" sz="2000" b="1"/>
          </a:p>
        </p:txBody>
      </p:sp>
      <p:grpSp>
        <p:nvGrpSpPr>
          <p:cNvPr id="24" name="组合 23">
            <a:extLst>
              <a:ext uri="{FF2B5EF4-FFF2-40B4-BE49-F238E27FC236}">
                <a16:creationId xmlns:a16="http://schemas.microsoft.com/office/drawing/2014/main" id="{D75A1085-C703-E82D-A990-05B34541B811}"/>
              </a:ext>
            </a:extLst>
          </p:cNvPr>
          <p:cNvGrpSpPr/>
          <p:nvPr/>
        </p:nvGrpSpPr>
        <p:grpSpPr>
          <a:xfrm>
            <a:off x="838267" y="5251201"/>
            <a:ext cx="3623886" cy="313610"/>
            <a:chOff x="574267" y="4314984"/>
            <a:chExt cx="3623886" cy="313610"/>
          </a:xfrm>
        </p:grpSpPr>
        <p:pic>
          <p:nvPicPr>
            <p:cNvPr id="21" name="图片 20">
              <a:extLst>
                <a:ext uri="{FF2B5EF4-FFF2-40B4-BE49-F238E27FC236}">
                  <a16:creationId xmlns:a16="http://schemas.microsoft.com/office/drawing/2014/main" id="{03B90FE5-BA34-1331-D350-AD98E15F3434}"/>
                </a:ext>
              </a:extLst>
            </p:cNvPr>
            <p:cNvPicPr>
              <a:picLocks noChangeAspect="1"/>
            </p:cNvPicPr>
            <p:nvPr/>
          </p:nvPicPr>
          <p:blipFill>
            <a:blip r:embed="rId7"/>
            <a:stretch>
              <a:fillRect/>
            </a:stretch>
          </p:blipFill>
          <p:spPr>
            <a:xfrm>
              <a:off x="574267" y="4345146"/>
              <a:ext cx="531465" cy="283448"/>
            </a:xfrm>
            <a:prstGeom prst="rect">
              <a:avLst/>
            </a:prstGeom>
          </p:spPr>
        </p:pic>
        <p:pic>
          <p:nvPicPr>
            <p:cNvPr id="23" name="图片 22">
              <a:extLst>
                <a:ext uri="{FF2B5EF4-FFF2-40B4-BE49-F238E27FC236}">
                  <a16:creationId xmlns:a16="http://schemas.microsoft.com/office/drawing/2014/main" id="{F938D554-A12B-92BB-8964-E84D15930DEC}"/>
                </a:ext>
              </a:extLst>
            </p:cNvPr>
            <p:cNvPicPr>
              <a:picLocks noChangeAspect="1"/>
            </p:cNvPicPr>
            <p:nvPr/>
          </p:nvPicPr>
          <p:blipFill>
            <a:blip r:embed="rId8"/>
            <a:stretch>
              <a:fillRect/>
            </a:stretch>
          </p:blipFill>
          <p:spPr>
            <a:xfrm>
              <a:off x="1079811" y="4314984"/>
              <a:ext cx="3118342" cy="304800"/>
            </a:xfrm>
            <a:prstGeom prst="rect">
              <a:avLst/>
            </a:prstGeom>
          </p:spPr>
        </p:pic>
      </p:grpSp>
      <p:pic>
        <p:nvPicPr>
          <p:cNvPr id="26" name="图片 25">
            <a:extLst>
              <a:ext uri="{FF2B5EF4-FFF2-40B4-BE49-F238E27FC236}">
                <a16:creationId xmlns:a16="http://schemas.microsoft.com/office/drawing/2014/main" id="{B2C9F0E5-2988-D102-5266-15D568E663EE}"/>
              </a:ext>
            </a:extLst>
          </p:cNvPr>
          <p:cNvPicPr>
            <a:picLocks noChangeAspect="1"/>
          </p:cNvPicPr>
          <p:nvPr/>
        </p:nvPicPr>
        <p:blipFill>
          <a:blip r:embed="rId9"/>
          <a:stretch>
            <a:fillRect/>
          </a:stretch>
        </p:blipFill>
        <p:spPr>
          <a:xfrm>
            <a:off x="3304335" y="5564811"/>
            <a:ext cx="3892994" cy="595259"/>
          </a:xfrm>
          <a:prstGeom prst="rect">
            <a:avLst/>
          </a:prstGeom>
        </p:spPr>
      </p:pic>
      <p:sp>
        <p:nvSpPr>
          <p:cNvPr id="28" name="文本框 27">
            <a:extLst>
              <a:ext uri="{FF2B5EF4-FFF2-40B4-BE49-F238E27FC236}">
                <a16:creationId xmlns:a16="http://schemas.microsoft.com/office/drawing/2014/main" id="{01A52A01-B392-A451-8B26-1D957829A586}"/>
              </a:ext>
            </a:extLst>
          </p:cNvPr>
          <p:cNvSpPr txBox="1"/>
          <p:nvPr/>
        </p:nvSpPr>
        <p:spPr>
          <a:xfrm>
            <a:off x="4423006" y="5189107"/>
            <a:ext cx="1057400" cy="400110"/>
          </a:xfrm>
          <a:prstGeom prst="rect">
            <a:avLst/>
          </a:prstGeom>
          <a:noFill/>
        </p:spPr>
        <p:txBody>
          <a:bodyPr wrap="square">
            <a:spAutoFit/>
          </a:bodyPr>
          <a:lstStyle/>
          <a:p>
            <a:r>
              <a:rPr lang="en-US" altLang="zh-CN" sz="2000" i="1">
                <a:latin typeface="Times New Roman" panose="02020603050405020304" pitchFamily="18" charset="0"/>
                <a:ea typeface="+mj-ea"/>
                <a:cs typeface="Times New Roman" panose="02020603050405020304" pitchFamily="18" charset="0"/>
              </a:rPr>
              <a:t>s</a:t>
            </a:r>
            <a:r>
              <a:rPr lang="zh-CN" altLang="en-US" sz="2000" i="1">
                <a:latin typeface="Times New Roman" panose="02020603050405020304" pitchFamily="18" charset="0"/>
                <a:ea typeface="+mj-ea"/>
                <a:cs typeface="Times New Roman" panose="02020603050405020304" pitchFamily="18" charset="0"/>
              </a:rPr>
              <a:t>atisfied</a:t>
            </a:r>
            <a:r>
              <a:rPr lang="en-US" altLang="zh-CN" sz="2000" i="1">
                <a:latin typeface="Times New Roman" panose="02020603050405020304" pitchFamily="18" charset="0"/>
                <a:ea typeface="+mj-ea"/>
                <a:cs typeface="Times New Roman" panose="02020603050405020304" pitchFamily="18" charset="0"/>
              </a:rPr>
              <a:t>:</a:t>
            </a:r>
            <a:endParaRPr lang="zh-CN" altLang="en-US" sz="2000" i="1">
              <a:latin typeface="Times New Roman" panose="02020603050405020304" pitchFamily="18" charset="0"/>
              <a:ea typeface="+mj-ea"/>
              <a:cs typeface="Times New Roman" panose="02020603050405020304" pitchFamily="18" charset="0"/>
            </a:endParaRPr>
          </a:p>
        </p:txBody>
      </p:sp>
      <p:sp>
        <p:nvSpPr>
          <p:cNvPr id="30" name="文本框 29">
            <a:extLst>
              <a:ext uri="{FF2B5EF4-FFF2-40B4-BE49-F238E27FC236}">
                <a16:creationId xmlns:a16="http://schemas.microsoft.com/office/drawing/2014/main" id="{BCD27D8A-B9AA-CFB4-E07C-DF85363A4EF3}"/>
              </a:ext>
            </a:extLst>
          </p:cNvPr>
          <p:cNvSpPr txBox="1"/>
          <p:nvPr/>
        </p:nvSpPr>
        <p:spPr>
          <a:xfrm>
            <a:off x="712586" y="4293000"/>
            <a:ext cx="6126480" cy="400110"/>
          </a:xfrm>
          <a:prstGeom prst="rect">
            <a:avLst/>
          </a:prstGeom>
          <a:noFill/>
        </p:spPr>
        <p:txBody>
          <a:bodyPr wrap="square">
            <a:spAutoFit/>
          </a:bodyPr>
          <a:lstStyle/>
          <a:p>
            <a:r>
              <a:rPr lang="en-US" altLang="zh-CN" sz="2000" i="1">
                <a:solidFill>
                  <a:srgbClr val="231F20"/>
                </a:solidFill>
                <a:effectLst/>
                <a:latin typeface="Times New Roman" panose="02020603050405020304" pitchFamily="18" charset="0"/>
                <a:cs typeface="Times New Roman" panose="02020603050405020304" pitchFamily="18" charset="0"/>
              </a:rPr>
              <a:t>L</a:t>
            </a:r>
            <a:r>
              <a:rPr lang="en-US" altLang="zh-CN" sz="2000" i="1">
                <a:solidFill>
                  <a:srgbClr val="231F20"/>
                </a:solidFill>
                <a:effectLst/>
                <a:latin typeface="CMMI10"/>
              </a:rPr>
              <a:t> </a:t>
            </a:r>
            <a:r>
              <a:rPr lang="en-US" altLang="zh-CN" sz="2000">
                <a:solidFill>
                  <a:srgbClr val="231F20"/>
                </a:solidFill>
                <a:effectLst/>
                <a:latin typeface="Times-Roman"/>
              </a:rPr>
              <a:t>is the number of sensors</a:t>
            </a:r>
            <a:endParaRPr lang="zh-CN" altLang="en-US" sz="2000"/>
          </a:p>
        </p:txBody>
      </p:sp>
      <p:sp>
        <p:nvSpPr>
          <p:cNvPr id="33" name="文本框 32">
            <a:extLst>
              <a:ext uri="{FF2B5EF4-FFF2-40B4-BE49-F238E27FC236}">
                <a16:creationId xmlns:a16="http://schemas.microsoft.com/office/drawing/2014/main" id="{161D7376-111D-F1FA-D7DC-6288B3752B41}"/>
              </a:ext>
            </a:extLst>
          </p:cNvPr>
          <p:cNvSpPr txBox="1"/>
          <p:nvPr/>
        </p:nvSpPr>
        <p:spPr>
          <a:xfrm>
            <a:off x="492092" y="986592"/>
            <a:ext cx="6179908" cy="400110"/>
          </a:xfrm>
          <a:prstGeom prst="rect">
            <a:avLst/>
          </a:prstGeom>
          <a:noFill/>
        </p:spPr>
        <p:txBody>
          <a:bodyPr wrap="square" rtlCol="0" anchor="t">
            <a:spAutoFit/>
          </a:bodyPr>
          <a:lstStyle/>
          <a:p>
            <a:r>
              <a:rPr lang="en-US" altLang="zh-CN" sz="2000" b="1">
                <a:solidFill>
                  <a:srgbClr val="0174AB"/>
                </a:solidFill>
                <a:latin typeface="Arial" panose="020B0604020202020204" pitchFamily="34" charset="0"/>
                <a:cs typeface="Arial" panose="020B0604020202020204" pitchFamily="34" charset="0"/>
              </a:rPr>
              <a:t>Nonlinear system dynasic model:</a:t>
            </a:r>
            <a:endParaRPr lang="zh-CN" altLang="en-US" sz="2000" b="1" dirty="0">
              <a:solidFill>
                <a:srgbClr val="0174AB"/>
              </a:solidFill>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F7513225-D26C-0BEA-3051-6213054F570B}"/>
              </a:ext>
            </a:extLst>
          </p:cNvPr>
          <p:cNvSpPr txBox="1"/>
          <p:nvPr/>
        </p:nvSpPr>
        <p:spPr>
          <a:xfrm>
            <a:off x="7775833" y="1138964"/>
            <a:ext cx="4153287" cy="400110"/>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注：针对一般情况的白噪声，满足</a:t>
            </a:r>
            <a:r>
              <a:rPr lang="zh-CN" altLang="en-US" sz="2000" b="1"/>
              <a:t>：</a:t>
            </a:r>
          </a:p>
        </p:txBody>
      </p:sp>
      <p:pic>
        <p:nvPicPr>
          <p:cNvPr id="36" name="图片 35">
            <a:extLst>
              <a:ext uri="{FF2B5EF4-FFF2-40B4-BE49-F238E27FC236}">
                <a16:creationId xmlns:a16="http://schemas.microsoft.com/office/drawing/2014/main" id="{E9DF10BE-16C2-8311-04C9-688FC4772E2C}"/>
              </a:ext>
            </a:extLst>
          </p:cNvPr>
          <p:cNvPicPr>
            <a:picLocks noChangeAspect="1"/>
          </p:cNvPicPr>
          <p:nvPr/>
        </p:nvPicPr>
        <p:blipFill>
          <a:blip r:embed="rId10"/>
          <a:stretch>
            <a:fillRect/>
          </a:stretch>
        </p:blipFill>
        <p:spPr>
          <a:xfrm>
            <a:off x="8551483" y="1512944"/>
            <a:ext cx="3071769" cy="890186"/>
          </a:xfrm>
          <a:prstGeom prst="rect">
            <a:avLst/>
          </a:prstGeom>
        </p:spPr>
      </p:pic>
      <p:sp>
        <p:nvSpPr>
          <p:cNvPr id="37" name="文本框 36">
            <a:extLst>
              <a:ext uri="{FF2B5EF4-FFF2-40B4-BE49-F238E27FC236}">
                <a16:creationId xmlns:a16="http://schemas.microsoft.com/office/drawing/2014/main" id="{F0FBAC73-2B68-A641-AC28-AF02C74750F7}"/>
              </a:ext>
            </a:extLst>
          </p:cNvPr>
          <p:cNvSpPr txBox="1"/>
          <p:nvPr/>
        </p:nvSpPr>
        <p:spPr>
          <a:xfrm>
            <a:off x="7918712" y="2466950"/>
            <a:ext cx="4153287" cy="1428211"/>
          </a:xfrm>
          <a:prstGeom prst="rect">
            <a:avLst/>
          </a:prstGeom>
          <a:noFill/>
        </p:spPr>
        <p:txBody>
          <a:bodyPr wrap="square" rtlCol="0">
            <a:spAutoFit/>
          </a:bodyPr>
          <a:lstStyle/>
          <a:p>
            <a:pPr>
              <a:lnSpc>
                <a:spcPct val="150000"/>
              </a:lnSpc>
            </a:pPr>
            <a:r>
              <a:rPr lang="zh-CN" altLang="en-US" sz="2000" b="1">
                <a:latin typeface="微软雅黑" panose="020B0503020204020204" pitchFamily="34" charset="-122"/>
                <a:ea typeface="微软雅黑" panose="020B0503020204020204" pitchFamily="34" charset="-122"/>
              </a:rPr>
              <a:t>即</a:t>
            </a:r>
            <a:r>
              <a:rPr lang="zh-CN" altLang="en-US" sz="2000" b="1">
                <a:solidFill>
                  <a:srgbClr val="FF0000"/>
                </a:solidFill>
                <a:latin typeface="微软雅黑" panose="020B0503020204020204" pitchFamily="34" charset="-122"/>
                <a:ea typeface="微软雅黑" panose="020B0503020204020204" pitchFamily="34" charset="-122"/>
              </a:rPr>
              <a:t>能量函数无界</a:t>
            </a:r>
            <a:r>
              <a:rPr lang="zh-CN" altLang="en-US" sz="2000" b="1">
                <a:latin typeface="微软雅黑" panose="020B0503020204020204" pitchFamily="34" charset="-122"/>
                <a:ea typeface="微软雅黑" panose="020B0503020204020204" pitchFamily="34" charset="-122"/>
              </a:rPr>
              <a:t>。本论文考虑在有界情况的噪声（非白噪声）下的状态估计问题。</a:t>
            </a:r>
            <a:endParaRPr lang="zh-CN" altLang="en-US" sz="2000" b="1"/>
          </a:p>
        </p:txBody>
      </p:sp>
      <p:sp>
        <p:nvSpPr>
          <p:cNvPr id="38" name="矩形 37">
            <a:extLst>
              <a:ext uri="{FF2B5EF4-FFF2-40B4-BE49-F238E27FC236}">
                <a16:creationId xmlns:a16="http://schemas.microsoft.com/office/drawing/2014/main" id="{52E4CD11-CFEA-C80D-E499-F100A74194B0}"/>
              </a:ext>
            </a:extLst>
          </p:cNvPr>
          <p:cNvSpPr/>
          <p:nvPr/>
        </p:nvSpPr>
        <p:spPr>
          <a:xfrm>
            <a:off x="7658650" y="986592"/>
            <a:ext cx="4416254" cy="3018408"/>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44</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44</a:t>
            </a:fld>
            <a:endParaRPr lang="zh-HK" altLang="en-US" sz="1600" dirty="0">
              <a:solidFill>
                <a:schemeClr val="bg1"/>
              </a:solidFill>
            </a:endParaRPr>
          </a:p>
        </p:txBody>
      </p:sp>
      <p:sp>
        <p:nvSpPr>
          <p:cNvPr id="5" name="文本框 4">
            <a:extLst>
              <a:ext uri="{FF2B5EF4-FFF2-40B4-BE49-F238E27FC236}">
                <a16:creationId xmlns:a16="http://schemas.microsoft.com/office/drawing/2014/main" id="{3710BCFB-1C9D-4556-FE07-9DB4DBD2C049}"/>
              </a:ext>
            </a:extLst>
          </p:cNvPr>
          <p:cNvSpPr txBox="1"/>
          <p:nvPr/>
        </p:nvSpPr>
        <p:spPr>
          <a:xfrm>
            <a:off x="408000" y="846390"/>
            <a:ext cx="6179908" cy="400110"/>
          </a:xfrm>
          <a:prstGeom prst="rect">
            <a:avLst/>
          </a:prstGeom>
          <a:noFill/>
        </p:spPr>
        <p:txBody>
          <a:bodyPr wrap="square" rtlCol="0" anchor="t">
            <a:spAutoFit/>
          </a:bodyPr>
          <a:lstStyle/>
          <a:p>
            <a:r>
              <a:rPr lang="en-US" altLang="zh-CN" sz="2000" b="1">
                <a:solidFill>
                  <a:srgbClr val="0174AB"/>
                </a:solidFill>
                <a:latin typeface="Arial" panose="020B0604020202020204" pitchFamily="34" charset="0"/>
                <a:cs typeface="Arial" panose="020B0604020202020204" pitchFamily="34" charset="0"/>
              </a:rPr>
              <a:t>Local state estimator(LSE):</a:t>
            </a:r>
            <a:endParaRPr lang="zh-CN" altLang="en-US" sz="2000" b="1" dirty="0">
              <a:solidFill>
                <a:srgbClr val="0174AB"/>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AA0E5FF4-883C-8B91-7EA7-55C6411F99E0}"/>
              </a:ext>
            </a:extLst>
          </p:cNvPr>
          <p:cNvPicPr>
            <a:picLocks noChangeAspect="1"/>
          </p:cNvPicPr>
          <p:nvPr/>
        </p:nvPicPr>
        <p:blipFill>
          <a:blip r:embed="rId4"/>
          <a:stretch>
            <a:fillRect/>
          </a:stretch>
        </p:blipFill>
        <p:spPr>
          <a:xfrm>
            <a:off x="552000" y="1337245"/>
            <a:ext cx="5939052" cy="867756"/>
          </a:xfrm>
          <a:prstGeom prst="rect">
            <a:avLst/>
          </a:prstGeom>
        </p:spPr>
      </p:pic>
      <p:sp>
        <p:nvSpPr>
          <p:cNvPr id="9" name="文本框 8">
            <a:extLst>
              <a:ext uri="{FF2B5EF4-FFF2-40B4-BE49-F238E27FC236}">
                <a16:creationId xmlns:a16="http://schemas.microsoft.com/office/drawing/2014/main" id="{7A30B9BD-4400-75A0-66F6-8812578E5F4E}"/>
              </a:ext>
            </a:extLst>
          </p:cNvPr>
          <p:cNvSpPr txBox="1"/>
          <p:nvPr/>
        </p:nvSpPr>
        <p:spPr>
          <a:xfrm>
            <a:off x="7684414" y="1302891"/>
            <a:ext cx="6126480" cy="400110"/>
          </a:xfrm>
          <a:prstGeom prst="rect">
            <a:avLst/>
          </a:prstGeom>
          <a:noFill/>
        </p:spPr>
        <p:txBody>
          <a:bodyPr wrap="square">
            <a:spAutoFit/>
          </a:bodyPr>
          <a:lstStyle/>
          <a:p>
            <a:r>
              <a:rPr lang="en-US" altLang="zh-CN" sz="2000">
                <a:solidFill>
                  <a:srgbClr val="231F20"/>
                </a:solidFill>
                <a:effectLst/>
                <a:latin typeface="Times-Roman"/>
              </a:rPr>
              <a:t>denotes one-step prediction</a:t>
            </a:r>
            <a:r>
              <a:rPr lang="en-US" altLang="zh-CN" sz="2000">
                <a:solidFill>
                  <a:srgbClr val="231F20"/>
                </a:solidFill>
                <a:latin typeface="Times-Roman"/>
              </a:rPr>
              <a:t>;</a:t>
            </a:r>
            <a:endParaRPr lang="zh-CN" altLang="en-US" sz="2000"/>
          </a:p>
        </p:txBody>
      </p:sp>
      <p:pic>
        <p:nvPicPr>
          <p:cNvPr id="11" name="图片 10">
            <a:extLst>
              <a:ext uri="{FF2B5EF4-FFF2-40B4-BE49-F238E27FC236}">
                <a16:creationId xmlns:a16="http://schemas.microsoft.com/office/drawing/2014/main" id="{017E2F31-F4EA-464F-F3B0-D2081A00728B}"/>
              </a:ext>
            </a:extLst>
          </p:cNvPr>
          <p:cNvPicPr>
            <a:picLocks noChangeAspect="1"/>
          </p:cNvPicPr>
          <p:nvPr/>
        </p:nvPicPr>
        <p:blipFill>
          <a:blip r:embed="rId5"/>
          <a:stretch>
            <a:fillRect/>
          </a:stretch>
        </p:blipFill>
        <p:spPr>
          <a:xfrm>
            <a:off x="7001921" y="1295138"/>
            <a:ext cx="705287" cy="415616"/>
          </a:xfrm>
          <a:prstGeom prst="rect">
            <a:avLst/>
          </a:prstGeom>
        </p:spPr>
      </p:pic>
      <p:sp>
        <p:nvSpPr>
          <p:cNvPr id="12" name="文本框 11">
            <a:extLst>
              <a:ext uri="{FF2B5EF4-FFF2-40B4-BE49-F238E27FC236}">
                <a16:creationId xmlns:a16="http://schemas.microsoft.com/office/drawing/2014/main" id="{3CC96381-2177-B4A1-962C-C2002206B896}"/>
              </a:ext>
            </a:extLst>
          </p:cNvPr>
          <p:cNvSpPr txBox="1"/>
          <p:nvPr/>
        </p:nvSpPr>
        <p:spPr>
          <a:xfrm>
            <a:off x="6839447" y="921672"/>
            <a:ext cx="3240000" cy="400110"/>
          </a:xfrm>
          <a:prstGeom prst="rect">
            <a:avLst/>
          </a:prstGeom>
          <a:noFill/>
        </p:spPr>
        <p:txBody>
          <a:bodyPr wrap="square">
            <a:spAutoFit/>
          </a:bodyPr>
          <a:lstStyle/>
          <a:p>
            <a:r>
              <a:rPr lang="en-US" altLang="zh-CN" sz="2000" b="1">
                <a:solidFill>
                  <a:srgbClr val="231F20"/>
                </a:solidFill>
                <a:latin typeface="Times-Roman"/>
              </a:rPr>
              <a:t>Among them:</a:t>
            </a:r>
            <a:endParaRPr lang="zh-CN" altLang="en-US" sz="2000" b="1"/>
          </a:p>
        </p:txBody>
      </p:sp>
      <p:pic>
        <p:nvPicPr>
          <p:cNvPr id="14" name="图片 13">
            <a:extLst>
              <a:ext uri="{FF2B5EF4-FFF2-40B4-BE49-F238E27FC236}">
                <a16:creationId xmlns:a16="http://schemas.microsoft.com/office/drawing/2014/main" id="{BFCC9851-F085-5E0A-36DE-95493F06AD86}"/>
              </a:ext>
            </a:extLst>
          </p:cNvPr>
          <p:cNvPicPr>
            <a:picLocks noChangeAspect="1"/>
          </p:cNvPicPr>
          <p:nvPr/>
        </p:nvPicPr>
        <p:blipFill>
          <a:blip r:embed="rId6"/>
          <a:stretch>
            <a:fillRect/>
          </a:stretch>
        </p:blipFill>
        <p:spPr>
          <a:xfrm>
            <a:off x="7009874" y="1740917"/>
            <a:ext cx="697334" cy="400110"/>
          </a:xfrm>
          <a:prstGeom prst="rect">
            <a:avLst/>
          </a:prstGeom>
        </p:spPr>
      </p:pic>
      <p:sp>
        <p:nvSpPr>
          <p:cNvPr id="15" name="文本框 14">
            <a:extLst>
              <a:ext uri="{FF2B5EF4-FFF2-40B4-BE49-F238E27FC236}">
                <a16:creationId xmlns:a16="http://schemas.microsoft.com/office/drawing/2014/main" id="{05A9B4B5-D815-AD42-9A1A-334680078063}"/>
              </a:ext>
            </a:extLst>
          </p:cNvPr>
          <p:cNvSpPr txBox="1"/>
          <p:nvPr/>
        </p:nvSpPr>
        <p:spPr>
          <a:xfrm>
            <a:off x="7684414" y="1740868"/>
            <a:ext cx="6126480" cy="400110"/>
          </a:xfrm>
          <a:prstGeom prst="rect">
            <a:avLst/>
          </a:prstGeom>
          <a:noFill/>
        </p:spPr>
        <p:txBody>
          <a:bodyPr wrap="square">
            <a:spAutoFit/>
          </a:bodyPr>
          <a:lstStyle/>
          <a:p>
            <a:r>
              <a:rPr lang="en-US" altLang="zh-CN" sz="2000">
                <a:solidFill>
                  <a:srgbClr val="231F20"/>
                </a:solidFill>
                <a:latin typeface="Times-Roman"/>
              </a:rPr>
              <a:t>d</a:t>
            </a:r>
            <a:r>
              <a:rPr lang="en-US" altLang="zh-CN" sz="2000">
                <a:solidFill>
                  <a:srgbClr val="231F20"/>
                </a:solidFill>
                <a:effectLst/>
                <a:latin typeface="Times-Roman"/>
              </a:rPr>
              <a:t>enotes optimal gains</a:t>
            </a:r>
            <a:r>
              <a:rPr lang="en-US" altLang="zh-CN" sz="2000">
                <a:solidFill>
                  <a:srgbClr val="231F20"/>
                </a:solidFill>
                <a:latin typeface="Times-Roman"/>
              </a:rPr>
              <a:t>;</a:t>
            </a:r>
            <a:endParaRPr lang="zh-CN" altLang="en-US" sz="2000"/>
          </a:p>
        </p:txBody>
      </p:sp>
      <p:sp>
        <p:nvSpPr>
          <p:cNvPr id="16" name="文本框 15">
            <a:extLst>
              <a:ext uri="{FF2B5EF4-FFF2-40B4-BE49-F238E27FC236}">
                <a16:creationId xmlns:a16="http://schemas.microsoft.com/office/drawing/2014/main" id="{F724B3D3-04EF-32D1-7897-85670AEAE37B}"/>
              </a:ext>
            </a:extLst>
          </p:cNvPr>
          <p:cNvSpPr txBox="1"/>
          <p:nvPr/>
        </p:nvSpPr>
        <p:spPr>
          <a:xfrm>
            <a:off x="7038728" y="4213162"/>
            <a:ext cx="4153287" cy="707886"/>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注：将非线性系统</a:t>
            </a:r>
            <a:r>
              <a:rPr lang="zh-CN" altLang="en-US" sz="2000" b="1">
                <a:solidFill>
                  <a:srgbClr val="FF0000"/>
                </a:solidFill>
                <a:latin typeface="微软雅黑" panose="020B0503020204020204" pitchFamily="34" charset="-122"/>
                <a:ea typeface="微软雅黑" panose="020B0503020204020204" pitchFamily="34" charset="-122"/>
              </a:rPr>
              <a:t>局部线性化</a:t>
            </a:r>
            <a:r>
              <a:rPr lang="zh-CN" altLang="en-US" sz="2000" b="1">
                <a:latin typeface="微软雅黑" panose="020B0503020204020204" pitchFamily="34" charset="-122"/>
                <a:ea typeface="微软雅黑" panose="020B0503020204020204" pitchFamily="34" charset="-122"/>
              </a:rPr>
              <a:t>，化简为近似</a:t>
            </a:r>
            <a:r>
              <a:rPr lang="zh-CN" altLang="en-US" sz="2000" b="1">
                <a:solidFill>
                  <a:srgbClr val="FF0000"/>
                </a:solidFill>
                <a:latin typeface="微软雅黑" panose="020B0503020204020204" pitchFamily="34" charset="-122"/>
                <a:ea typeface="微软雅黑" panose="020B0503020204020204" pitchFamily="34" charset="-122"/>
              </a:rPr>
              <a:t>扩展卡尔曼滤波器</a:t>
            </a:r>
            <a:r>
              <a:rPr lang="zh-CN" altLang="en-US" sz="2000" b="1">
                <a:latin typeface="微软雅黑" panose="020B0503020204020204" pitchFamily="34" charset="-122"/>
                <a:ea typeface="微软雅黑" panose="020B0503020204020204" pitchFamily="34" charset="-122"/>
              </a:rPr>
              <a:t>的形式</a:t>
            </a:r>
            <a:endParaRPr lang="zh-CN" altLang="en-US" sz="2000" b="1"/>
          </a:p>
        </p:txBody>
      </p:sp>
      <p:pic>
        <p:nvPicPr>
          <p:cNvPr id="17" name="图片 16">
            <a:extLst>
              <a:ext uri="{FF2B5EF4-FFF2-40B4-BE49-F238E27FC236}">
                <a16:creationId xmlns:a16="http://schemas.microsoft.com/office/drawing/2014/main" id="{6AA91297-8AD5-5349-D1FA-14378B93E854}"/>
              </a:ext>
            </a:extLst>
          </p:cNvPr>
          <p:cNvPicPr>
            <a:picLocks noChangeAspect="1"/>
          </p:cNvPicPr>
          <p:nvPr/>
        </p:nvPicPr>
        <p:blipFill>
          <a:blip r:embed="rId7"/>
          <a:stretch>
            <a:fillRect/>
          </a:stretch>
        </p:blipFill>
        <p:spPr>
          <a:xfrm>
            <a:off x="153854" y="2659105"/>
            <a:ext cx="6735344" cy="3816000"/>
          </a:xfrm>
          <a:prstGeom prst="rect">
            <a:avLst/>
          </a:prstGeom>
        </p:spPr>
      </p:pic>
      <p:sp>
        <p:nvSpPr>
          <p:cNvPr id="18" name="矩形 17">
            <a:extLst>
              <a:ext uri="{FF2B5EF4-FFF2-40B4-BE49-F238E27FC236}">
                <a16:creationId xmlns:a16="http://schemas.microsoft.com/office/drawing/2014/main" id="{32693C2F-7F10-5171-6EE3-EECA05B3A2E6}"/>
              </a:ext>
            </a:extLst>
          </p:cNvPr>
          <p:cNvSpPr/>
          <p:nvPr/>
        </p:nvSpPr>
        <p:spPr>
          <a:xfrm>
            <a:off x="695999" y="3285000"/>
            <a:ext cx="6305921" cy="928162"/>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0741A46F-FAD3-0B4B-2CB7-FBCE2D71BC08}"/>
              </a:ext>
            </a:extLst>
          </p:cNvPr>
          <p:cNvSpPr/>
          <p:nvPr/>
        </p:nvSpPr>
        <p:spPr>
          <a:xfrm>
            <a:off x="695998" y="5268928"/>
            <a:ext cx="6313875" cy="928162"/>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下 20">
            <a:extLst>
              <a:ext uri="{FF2B5EF4-FFF2-40B4-BE49-F238E27FC236}">
                <a16:creationId xmlns:a16="http://schemas.microsoft.com/office/drawing/2014/main" id="{174EA9CE-48F5-4C0F-C39F-8716F5578EEA}"/>
              </a:ext>
            </a:extLst>
          </p:cNvPr>
          <p:cNvSpPr/>
          <p:nvPr>
            <p:custDataLst>
              <p:tags r:id="rId1"/>
            </p:custDataLst>
          </p:nvPr>
        </p:nvSpPr>
        <p:spPr>
          <a:xfrm>
            <a:off x="3375699" y="2226215"/>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45</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45</a:t>
            </a:fld>
            <a:endParaRPr lang="zh-HK" altLang="en-US" sz="1600" dirty="0">
              <a:solidFill>
                <a:schemeClr val="bg1"/>
              </a:solidFill>
            </a:endParaRPr>
          </a:p>
        </p:txBody>
      </p:sp>
      <p:pic>
        <p:nvPicPr>
          <p:cNvPr id="10" name="图片 9">
            <a:extLst>
              <a:ext uri="{FF2B5EF4-FFF2-40B4-BE49-F238E27FC236}">
                <a16:creationId xmlns:a16="http://schemas.microsoft.com/office/drawing/2014/main" id="{09C43758-07A6-41FE-4374-268860B298A0}"/>
              </a:ext>
            </a:extLst>
          </p:cNvPr>
          <p:cNvPicPr>
            <a:picLocks noChangeAspect="1"/>
          </p:cNvPicPr>
          <p:nvPr/>
        </p:nvPicPr>
        <p:blipFill>
          <a:blip r:embed="rId4"/>
          <a:stretch>
            <a:fillRect/>
          </a:stretch>
        </p:blipFill>
        <p:spPr>
          <a:xfrm>
            <a:off x="122840" y="1629000"/>
            <a:ext cx="6773679" cy="4464000"/>
          </a:xfrm>
          <a:prstGeom prst="rect">
            <a:avLst/>
          </a:prstGeom>
        </p:spPr>
      </p:pic>
      <p:sp>
        <p:nvSpPr>
          <p:cNvPr id="11" name="文本框 10">
            <a:extLst>
              <a:ext uri="{FF2B5EF4-FFF2-40B4-BE49-F238E27FC236}">
                <a16:creationId xmlns:a16="http://schemas.microsoft.com/office/drawing/2014/main" id="{9498DC3D-542F-9D38-457D-53DCDF979F47}"/>
              </a:ext>
            </a:extLst>
          </p:cNvPr>
          <p:cNvSpPr txBox="1"/>
          <p:nvPr/>
        </p:nvSpPr>
        <p:spPr>
          <a:xfrm>
            <a:off x="408000" y="846390"/>
            <a:ext cx="6179908" cy="400110"/>
          </a:xfrm>
          <a:prstGeom prst="rect">
            <a:avLst/>
          </a:prstGeom>
          <a:noFill/>
        </p:spPr>
        <p:txBody>
          <a:bodyPr wrap="square" rtlCol="0" anchor="t">
            <a:spAutoFit/>
          </a:bodyPr>
          <a:lstStyle/>
          <a:p>
            <a:r>
              <a:rPr lang="en-US" altLang="zh-CN" sz="2000" b="1">
                <a:solidFill>
                  <a:srgbClr val="0174AB"/>
                </a:solidFill>
                <a:latin typeface="Arial" panose="020B0604020202020204" pitchFamily="34" charset="0"/>
                <a:cs typeface="Arial" panose="020B0604020202020204" pitchFamily="34" charset="0"/>
              </a:rPr>
              <a:t>Distributed fusion estimate(DFE):</a:t>
            </a:r>
            <a:endParaRPr lang="zh-CN" altLang="en-US" sz="2000" b="1" dirty="0">
              <a:solidFill>
                <a:srgbClr val="0174AB"/>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60EBE999-CCA7-AD85-CA86-91FE2806A061}"/>
              </a:ext>
            </a:extLst>
          </p:cNvPr>
          <p:cNvSpPr txBox="1"/>
          <p:nvPr/>
        </p:nvSpPr>
        <p:spPr>
          <a:xfrm>
            <a:off x="7429405" y="3834996"/>
            <a:ext cx="4153287" cy="2346283"/>
          </a:xfrm>
          <a:prstGeom prst="rect">
            <a:avLst/>
          </a:prstGeom>
          <a:noFill/>
        </p:spPr>
        <p:txBody>
          <a:bodyPr wrap="square" rtlCol="0">
            <a:spAutoFit/>
          </a:bodyPr>
          <a:lstStyle/>
          <a:p>
            <a:pPr>
              <a:lnSpc>
                <a:spcPct val="150000"/>
              </a:lnSpc>
            </a:pPr>
            <a:r>
              <a:rPr lang="zh-CN" altLang="en-US" sz="2000" b="1">
                <a:latin typeface="微软雅黑" panose="020B0503020204020204" pitchFamily="34" charset="-122"/>
                <a:ea typeface="微软雅黑" panose="020B0503020204020204" pitchFamily="34" charset="-122"/>
              </a:rPr>
              <a:t>注：</a:t>
            </a:r>
            <a:endParaRPr lang="en-US" altLang="zh-CN" sz="2000" b="1">
              <a:latin typeface="微软雅黑" panose="020B0503020204020204" pitchFamily="34" charset="-122"/>
              <a:ea typeface="微软雅黑" panose="020B0503020204020204" pitchFamily="34" charset="-122"/>
            </a:endParaRPr>
          </a:p>
          <a:p>
            <a:pPr>
              <a:lnSpc>
                <a:spcPct val="150000"/>
              </a:lnSpc>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1</a:t>
            </a:r>
            <a:r>
              <a:rPr lang="zh-CN" altLang="en-US" sz="2000" b="1">
                <a:latin typeface="微软雅黑" panose="020B0503020204020204" pitchFamily="34" charset="-122"/>
                <a:ea typeface="微软雅黑" panose="020B0503020204020204" pitchFamily="34" charset="-122"/>
              </a:rPr>
              <a:t>）首先需要设计</a:t>
            </a:r>
            <a:r>
              <a:rPr lang="zh-CN" altLang="en-US" sz="2000" b="1">
                <a:solidFill>
                  <a:srgbClr val="FF0000"/>
                </a:solidFill>
                <a:latin typeface="微软雅黑" panose="020B0503020204020204" pitchFamily="34" charset="-122"/>
                <a:ea typeface="微软雅黑" panose="020B0503020204020204" pitchFamily="34" charset="-122"/>
              </a:rPr>
              <a:t>最优增益</a:t>
            </a:r>
            <a:r>
              <a:rPr lang="en-US" altLang="zh-CN" sz="2000" b="1">
                <a:solidFill>
                  <a:srgbClr val="FF0000"/>
                </a:solidFill>
                <a:latin typeface="微软雅黑" panose="020B0503020204020204" pitchFamily="34" charset="-122"/>
                <a:ea typeface="微软雅黑" panose="020B0503020204020204" pitchFamily="34" charset="-122"/>
              </a:rPr>
              <a:t>K</a:t>
            </a:r>
            <a:r>
              <a:rPr lang="zh-CN" altLang="en-US" sz="2000" b="1">
                <a:latin typeface="微软雅黑" panose="020B0503020204020204" pitchFamily="34" charset="-122"/>
                <a:ea typeface="微软雅黑" panose="020B0503020204020204" pitchFamily="34" charset="-122"/>
              </a:rPr>
              <a:t>，使得平方根误差存在</a:t>
            </a:r>
            <a:r>
              <a:rPr lang="zh-CN" altLang="en-US" sz="2000" b="1">
                <a:solidFill>
                  <a:srgbClr val="FF0000"/>
                </a:solidFill>
                <a:latin typeface="微软雅黑" panose="020B0503020204020204" pitchFamily="34" charset="-122"/>
                <a:ea typeface="微软雅黑" panose="020B0503020204020204" pitchFamily="34" charset="-122"/>
              </a:rPr>
              <a:t>上界；</a:t>
            </a:r>
            <a:endParaRPr lang="en-US" altLang="zh-CN" sz="2000" b="1">
              <a:latin typeface="微软雅黑" panose="020B0503020204020204" pitchFamily="34" charset="-122"/>
              <a:ea typeface="微软雅黑" panose="020B0503020204020204" pitchFamily="34" charset="-122"/>
            </a:endParaRPr>
          </a:p>
          <a:p>
            <a:pPr>
              <a:lnSpc>
                <a:spcPct val="150000"/>
              </a:lnSpc>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2</a:t>
            </a:r>
            <a:r>
              <a:rPr lang="zh-CN" altLang="en-US" sz="2000" b="1">
                <a:latin typeface="微软雅黑" panose="020B0503020204020204" pitchFamily="34" charset="-122"/>
                <a:ea typeface="微软雅黑" panose="020B0503020204020204" pitchFamily="34" charset="-122"/>
              </a:rPr>
              <a:t>）之后需要设计</a:t>
            </a:r>
            <a:r>
              <a:rPr lang="zh-CN" altLang="en-US" sz="2000" b="1">
                <a:solidFill>
                  <a:srgbClr val="FF0000"/>
                </a:solidFill>
                <a:latin typeface="微软雅黑" panose="020B0503020204020204" pitchFamily="34" charset="-122"/>
                <a:ea typeface="微软雅黑" panose="020B0503020204020204" pitchFamily="34" charset="-122"/>
              </a:rPr>
              <a:t>权重增益</a:t>
            </a:r>
            <a:r>
              <a:rPr lang="zh-CN" altLang="en-US" sz="2000" b="1">
                <a:latin typeface="微软雅黑" panose="020B0503020204020204" pitchFamily="34" charset="-122"/>
                <a:ea typeface="微软雅黑" panose="020B0503020204020204" pitchFamily="34" charset="-122"/>
              </a:rPr>
              <a:t>，使</a:t>
            </a:r>
            <a:r>
              <a:rPr lang="zh-CN" altLang="en-US" sz="2000" b="1">
                <a:solidFill>
                  <a:srgbClr val="FF0000"/>
                </a:solidFill>
                <a:latin typeface="微软雅黑" panose="020B0503020204020204" pitchFamily="34" charset="-122"/>
                <a:ea typeface="微软雅黑" panose="020B0503020204020204" pitchFamily="34" charset="-122"/>
              </a:rPr>
              <a:t>最小化</a:t>
            </a:r>
            <a:r>
              <a:rPr lang="en-US" altLang="zh-CN" sz="2000" b="1">
                <a:latin typeface="微软雅黑" panose="020B0503020204020204" pitchFamily="34" charset="-122"/>
                <a:ea typeface="微软雅黑" panose="020B0503020204020204" pitchFamily="34" charset="-122"/>
              </a:rPr>
              <a:t>SE</a:t>
            </a:r>
            <a:r>
              <a:rPr lang="zh-CN" altLang="en-US" sz="2000" b="1">
                <a:latin typeface="微软雅黑" panose="020B0503020204020204" pitchFamily="34" charset="-122"/>
                <a:ea typeface="微软雅黑" panose="020B0503020204020204" pitchFamily="34" charset="-122"/>
              </a:rPr>
              <a:t>的值。</a:t>
            </a:r>
          </a:p>
        </p:txBody>
      </p:sp>
      <p:sp>
        <p:nvSpPr>
          <p:cNvPr id="13" name="箭头: 下 12">
            <a:extLst>
              <a:ext uri="{FF2B5EF4-FFF2-40B4-BE49-F238E27FC236}">
                <a16:creationId xmlns:a16="http://schemas.microsoft.com/office/drawing/2014/main" id="{69614349-F2CB-146B-F279-0ADEAFA369B9}"/>
              </a:ext>
            </a:extLst>
          </p:cNvPr>
          <p:cNvSpPr/>
          <p:nvPr>
            <p:custDataLst>
              <p:tags r:id="rId1"/>
            </p:custDataLst>
          </p:nvPr>
        </p:nvSpPr>
        <p:spPr>
          <a:xfrm rot="16200000">
            <a:off x="6936520" y="4815737"/>
            <a:ext cx="304801"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FA5BA30-150E-95ED-7F07-53467526D95B}"/>
              </a:ext>
            </a:extLst>
          </p:cNvPr>
          <p:cNvPicPr>
            <a:picLocks noChangeAspect="1"/>
          </p:cNvPicPr>
          <p:nvPr/>
        </p:nvPicPr>
        <p:blipFill>
          <a:blip r:embed="rId3"/>
          <a:srcRect t="-1" b="33234"/>
          <a:stretch/>
        </p:blipFill>
        <p:spPr>
          <a:xfrm>
            <a:off x="264000" y="3285000"/>
            <a:ext cx="5837330" cy="3103675"/>
          </a:xfrm>
          <a:prstGeom prst="rect">
            <a:avLst/>
          </a:prstGeom>
        </p:spPr>
      </p:pic>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46</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46</a:t>
            </a:fld>
            <a:endParaRPr lang="zh-HK" altLang="en-US" sz="1600" dirty="0">
              <a:solidFill>
                <a:schemeClr val="bg1"/>
              </a:solidFill>
            </a:endParaRPr>
          </a:p>
        </p:txBody>
      </p:sp>
      <p:sp>
        <p:nvSpPr>
          <p:cNvPr id="4" name="文本框 3">
            <a:extLst>
              <a:ext uri="{FF2B5EF4-FFF2-40B4-BE49-F238E27FC236}">
                <a16:creationId xmlns:a16="http://schemas.microsoft.com/office/drawing/2014/main" id="{E96A41F3-D928-6554-B69B-DEFC4F724CF3}"/>
              </a:ext>
            </a:extLst>
          </p:cNvPr>
          <p:cNvSpPr txBox="1"/>
          <p:nvPr/>
        </p:nvSpPr>
        <p:spPr>
          <a:xfrm>
            <a:off x="408000" y="765000"/>
            <a:ext cx="6126480" cy="400110"/>
          </a:xfrm>
          <a:prstGeom prst="rect">
            <a:avLst/>
          </a:prstGeom>
          <a:noFill/>
        </p:spPr>
        <p:txBody>
          <a:bodyPr wrap="square">
            <a:spAutoFit/>
          </a:bodyPr>
          <a:lstStyle/>
          <a:p>
            <a:r>
              <a:rPr lang="en-US" altLang="zh-CN" sz="2000" b="1">
                <a:solidFill>
                  <a:srgbClr val="0174AB"/>
                </a:solidFill>
                <a:effectLst/>
                <a:latin typeface="微软雅黑" panose="020B0503020204020204" pitchFamily="34" charset="-122"/>
                <a:ea typeface="微软雅黑" panose="020B0503020204020204" pitchFamily="34" charset="-122"/>
                <a:cs typeface="Arial" panose="020B0604020202020204" pitchFamily="34" charset="0"/>
              </a:rPr>
              <a:t>①</a:t>
            </a:r>
            <a:r>
              <a:rPr lang="en-US" altLang="zh-CN" sz="2000" b="1">
                <a:solidFill>
                  <a:srgbClr val="0174AB"/>
                </a:solidFill>
                <a:effectLst/>
                <a:latin typeface="Arial" panose="020B0604020202020204" pitchFamily="34" charset="0"/>
                <a:cs typeface="Arial" panose="020B0604020202020204" pitchFamily="34" charset="0"/>
              </a:rPr>
              <a:t>DFE Design for Linear Time-Varying Systems</a:t>
            </a:r>
            <a:endParaRPr lang="zh-CN" altLang="en-US" sz="2000" b="1">
              <a:solidFill>
                <a:srgbClr val="0174AB"/>
              </a:solidFill>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6A997DC4-2B69-3AAB-8795-78EFD439DEBF}"/>
              </a:ext>
            </a:extLst>
          </p:cNvPr>
          <p:cNvPicPr>
            <a:picLocks noChangeAspect="1"/>
          </p:cNvPicPr>
          <p:nvPr/>
        </p:nvPicPr>
        <p:blipFill>
          <a:blip r:embed="rId4"/>
          <a:stretch>
            <a:fillRect/>
          </a:stretch>
        </p:blipFill>
        <p:spPr>
          <a:xfrm>
            <a:off x="696000" y="1422332"/>
            <a:ext cx="4932240" cy="1919444"/>
          </a:xfrm>
          <a:prstGeom prst="rect">
            <a:avLst/>
          </a:prstGeom>
        </p:spPr>
      </p:pic>
      <p:sp>
        <p:nvSpPr>
          <p:cNvPr id="8" name="文本框 7">
            <a:extLst>
              <a:ext uri="{FF2B5EF4-FFF2-40B4-BE49-F238E27FC236}">
                <a16:creationId xmlns:a16="http://schemas.microsoft.com/office/drawing/2014/main" id="{B424DACE-D97E-05F1-B9EF-E25EFB4A2361}"/>
              </a:ext>
            </a:extLst>
          </p:cNvPr>
          <p:cNvSpPr txBox="1"/>
          <p:nvPr/>
        </p:nvSpPr>
        <p:spPr>
          <a:xfrm>
            <a:off x="420560" y="1125000"/>
            <a:ext cx="4694240" cy="369332"/>
          </a:xfrm>
          <a:prstGeom prst="rect">
            <a:avLst/>
          </a:prstGeom>
          <a:noFill/>
        </p:spPr>
        <p:txBody>
          <a:bodyPr wrap="square">
            <a:spAutoFit/>
          </a:bodyPr>
          <a:lstStyle/>
          <a:p>
            <a:r>
              <a:rPr lang="en-US" altLang="zh-CN" sz="1800">
                <a:solidFill>
                  <a:srgbClr val="231F20"/>
                </a:solidFill>
                <a:effectLst/>
                <a:latin typeface="Times-Roman"/>
              </a:rPr>
              <a:t>Before deriving the result of </a:t>
            </a:r>
            <a:r>
              <a:rPr lang="en-US" altLang="zh-CN"/>
              <a:t> </a:t>
            </a:r>
            <a:r>
              <a:rPr lang="en-US" altLang="zh-CN" sz="1800">
                <a:solidFill>
                  <a:srgbClr val="231F20"/>
                </a:solidFill>
                <a:effectLst/>
                <a:latin typeface="Times-Roman"/>
              </a:rPr>
              <a:t>Theorem 1, define</a:t>
            </a:r>
            <a:r>
              <a:rPr lang="en-US" altLang="zh-CN">
                <a:solidFill>
                  <a:srgbClr val="231F20"/>
                </a:solidFill>
                <a:latin typeface="Times-Roman"/>
              </a:rPr>
              <a:t>:</a:t>
            </a:r>
            <a:endParaRPr lang="zh-CN" altLang="en-US"/>
          </a:p>
        </p:txBody>
      </p:sp>
      <p:grpSp>
        <p:nvGrpSpPr>
          <p:cNvPr id="15" name="组合 14">
            <a:extLst>
              <a:ext uri="{FF2B5EF4-FFF2-40B4-BE49-F238E27FC236}">
                <a16:creationId xmlns:a16="http://schemas.microsoft.com/office/drawing/2014/main" id="{FAA6DFCC-1E52-204F-1969-21ACEC15EA1C}"/>
              </a:ext>
            </a:extLst>
          </p:cNvPr>
          <p:cNvGrpSpPr/>
          <p:nvPr/>
        </p:nvGrpSpPr>
        <p:grpSpPr>
          <a:xfrm>
            <a:off x="6211253" y="986430"/>
            <a:ext cx="5980747" cy="4597139"/>
            <a:chOff x="6095999" y="1241672"/>
            <a:chExt cx="5980747" cy="4597139"/>
          </a:xfrm>
        </p:grpSpPr>
        <p:pic>
          <p:nvPicPr>
            <p:cNvPr id="12" name="图片 11">
              <a:extLst>
                <a:ext uri="{FF2B5EF4-FFF2-40B4-BE49-F238E27FC236}">
                  <a16:creationId xmlns:a16="http://schemas.microsoft.com/office/drawing/2014/main" id="{D1E8C85B-9F01-EC3C-269A-ADF836C66F84}"/>
                </a:ext>
              </a:extLst>
            </p:cNvPr>
            <p:cNvPicPr>
              <a:picLocks noChangeAspect="1"/>
            </p:cNvPicPr>
            <p:nvPr/>
          </p:nvPicPr>
          <p:blipFill>
            <a:blip r:embed="rId5"/>
            <a:stretch>
              <a:fillRect/>
            </a:stretch>
          </p:blipFill>
          <p:spPr>
            <a:xfrm>
              <a:off x="6317186" y="2707050"/>
              <a:ext cx="5759560" cy="3131761"/>
            </a:xfrm>
            <a:prstGeom prst="rect">
              <a:avLst/>
            </a:prstGeom>
          </p:spPr>
        </p:pic>
        <p:pic>
          <p:nvPicPr>
            <p:cNvPr id="14" name="图片 13">
              <a:extLst>
                <a:ext uri="{FF2B5EF4-FFF2-40B4-BE49-F238E27FC236}">
                  <a16:creationId xmlns:a16="http://schemas.microsoft.com/office/drawing/2014/main" id="{EE7896EB-5924-BD40-EDF2-F81A80A36D5B}"/>
                </a:ext>
              </a:extLst>
            </p:cNvPr>
            <p:cNvPicPr>
              <a:picLocks noChangeAspect="1"/>
            </p:cNvPicPr>
            <p:nvPr/>
          </p:nvPicPr>
          <p:blipFill>
            <a:blip r:embed="rId6"/>
            <a:stretch>
              <a:fillRect/>
            </a:stretch>
          </p:blipFill>
          <p:spPr>
            <a:xfrm>
              <a:off x="6095999" y="1241672"/>
              <a:ext cx="5972107" cy="1465378"/>
            </a:xfrm>
            <a:prstGeom prst="rect">
              <a:avLst/>
            </a:prstGeom>
          </p:spPr>
        </p:pic>
      </p:grpSp>
      <p:sp>
        <p:nvSpPr>
          <p:cNvPr id="2" name="文本框 1">
            <a:extLst>
              <a:ext uri="{FF2B5EF4-FFF2-40B4-BE49-F238E27FC236}">
                <a16:creationId xmlns:a16="http://schemas.microsoft.com/office/drawing/2014/main" id="{1B6138DF-6D66-1C61-5C8F-79D88431ACD5}"/>
              </a:ext>
            </a:extLst>
          </p:cNvPr>
          <p:cNvSpPr txBox="1"/>
          <p:nvPr/>
        </p:nvSpPr>
        <p:spPr>
          <a:xfrm>
            <a:off x="5959115" y="5639839"/>
            <a:ext cx="6492483" cy="646331"/>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注：式（</a:t>
            </a:r>
            <a:r>
              <a:rPr lang="en-US" altLang="zh-CN" b="1">
                <a:latin typeface="微软雅黑" panose="020B0503020204020204" pitchFamily="34" charset="-122"/>
                <a:ea typeface="微软雅黑" panose="020B0503020204020204" pitchFamily="34" charset="-122"/>
              </a:rPr>
              <a:t>11</a:t>
            </a:r>
            <a:r>
              <a:rPr lang="zh-CN" altLang="en-US" b="1">
                <a:latin typeface="微软雅黑" panose="020B0503020204020204" pitchFamily="34" charset="-122"/>
                <a:ea typeface="微软雅黑" panose="020B0503020204020204" pitchFamily="34" charset="-122"/>
              </a:rPr>
              <a:t>）为保证</a:t>
            </a:r>
            <a:r>
              <a:rPr lang="zh-CN" altLang="en-US" b="1">
                <a:solidFill>
                  <a:srgbClr val="0E0EFF"/>
                </a:solidFill>
                <a:latin typeface="微软雅黑" panose="020B0503020204020204" pitchFamily="34" charset="-122"/>
                <a:ea typeface="微软雅黑" panose="020B0503020204020204" pitchFamily="34" charset="-122"/>
              </a:rPr>
              <a:t>平方根误差有界</a:t>
            </a:r>
            <a:r>
              <a:rPr lang="zh-CN" altLang="en-US" b="1">
                <a:latin typeface="微软雅黑" panose="020B0503020204020204" pitchFamily="34" charset="-122"/>
                <a:ea typeface="微软雅黑" panose="020B0503020204020204" pitchFamily="34" charset="-122"/>
              </a:rPr>
              <a:t>的</a:t>
            </a:r>
            <a:r>
              <a:rPr lang="zh-CN" altLang="en-US" b="1">
                <a:solidFill>
                  <a:srgbClr val="FF0000"/>
                </a:solidFill>
                <a:latin typeface="微软雅黑" panose="020B0503020204020204" pitchFamily="34" charset="-122"/>
                <a:ea typeface="微软雅黑" panose="020B0503020204020204" pitchFamily="34" charset="-122"/>
              </a:rPr>
              <a:t>最优增益</a:t>
            </a:r>
            <a:r>
              <a:rPr lang="en-US" altLang="zh-CN" b="1">
                <a:solidFill>
                  <a:srgbClr val="FF0000"/>
                </a:solidFill>
                <a:latin typeface="微软雅黑" panose="020B0503020204020204" pitchFamily="34" charset="-122"/>
                <a:ea typeface="微软雅黑" panose="020B0503020204020204" pitchFamily="34" charset="-122"/>
              </a:rPr>
              <a:t>K</a:t>
            </a:r>
            <a:r>
              <a:rPr lang="zh-CN" altLang="en-US" b="1">
                <a:latin typeface="微软雅黑" panose="020B0503020204020204" pitchFamily="34" charset="-122"/>
                <a:ea typeface="微软雅黑" panose="020B0503020204020204" pitchFamily="34" charset="-122"/>
              </a:rPr>
              <a:t>求解方法；</a:t>
            </a:r>
            <a:endParaRPr lang="en-US" altLang="zh-CN" b="1">
              <a:latin typeface="微软雅黑" panose="020B0503020204020204" pitchFamily="34" charset="-122"/>
              <a:ea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式（</a:t>
            </a:r>
            <a:r>
              <a:rPr lang="en-US" altLang="zh-CN" b="1">
                <a:latin typeface="微软雅黑" panose="020B0503020204020204" pitchFamily="34" charset="-122"/>
                <a:ea typeface="微软雅黑" panose="020B0503020204020204" pitchFamily="34" charset="-122"/>
              </a:rPr>
              <a:t>13</a:t>
            </a:r>
            <a:r>
              <a:rPr lang="zh-CN" altLang="en-US" b="1">
                <a:latin typeface="微软雅黑" panose="020B0503020204020204" pitchFamily="34" charset="-122"/>
                <a:ea typeface="微软雅黑" panose="020B0503020204020204" pitchFamily="34" charset="-122"/>
              </a:rPr>
              <a:t>）为保证</a:t>
            </a:r>
            <a:r>
              <a:rPr lang="zh-CN" altLang="en-US" b="1">
                <a:solidFill>
                  <a:srgbClr val="0E0EFF"/>
                </a:solidFill>
                <a:latin typeface="微软雅黑" panose="020B0503020204020204" pitchFamily="34" charset="-122"/>
                <a:ea typeface="微软雅黑" panose="020B0503020204020204" pitchFamily="34" charset="-122"/>
              </a:rPr>
              <a:t>平方根误差最小化</a:t>
            </a:r>
            <a:r>
              <a:rPr lang="zh-CN" altLang="en-US" b="1">
                <a:latin typeface="微软雅黑" panose="020B0503020204020204" pitchFamily="34" charset="-122"/>
                <a:ea typeface="微软雅黑" panose="020B0503020204020204" pitchFamily="34" charset="-122"/>
              </a:rPr>
              <a:t>的</a:t>
            </a:r>
            <a:r>
              <a:rPr lang="zh-CN" altLang="en-US" b="1">
                <a:solidFill>
                  <a:srgbClr val="FF0000"/>
                </a:solidFill>
                <a:latin typeface="微软雅黑" panose="020B0503020204020204" pitchFamily="34" charset="-122"/>
                <a:ea typeface="微软雅黑" panose="020B0503020204020204" pitchFamily="34" charset="-122"/>
              </a:rPr>
              <a:t>权重参数</a:t>
            </a:r>
            <a:r>
              <a:rPr lang="zh-CN" altLang="en-US" b="1">
                <a:latin typeface="微软雅黑" panose="020B0503020204020204" pitchFamily="34" charset="-122"/>
                <a:ea typeface="微软雅黑" panose="020B0503020204020204" pitchFamily="34" charset="-122"/>
              </a:rPr>
              <a:t>求解方法。</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54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35775"/>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47</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47</a:t>
            </a:fld>
            <a:endParaRPr lang="zh-HK" altLang="en-US" sz="1600" dirty="0">
              <a:solidFill>
                <a:schemeClr val="bg1"/>
              </a:solidFill>
            </a:endParaRPr>
          </a:p>
        </p:txBody>
      </p:sp>
      <p:pic>
        <p:nvPicPr>
          <p:cNvPr id="3" name="图片 2">
            <a:extLst>
              <a:ext uri="{FF2B5EF4-FFF2-40B4-BE49-F238E27FC236}">
                <a16:creationId xmlns:a16="http://schemas.microsoft.com/office/drawing/2014/main" id="{23CB215B-2F4F-8806-16C6-A0C91637D55D}"/>
              </a:ext>
            </a:extLst>
          </p:cNvPr>
          <p:cNvPicPr>
            <a:picLocks noChangeAspect="1"/>
          </p:cNvPicPr>
          <p:nvPr/>
        </p:nvPicPr>
        <p:blipFill>
          <a:blip r:embed="rId3"/>
          <a:stretch>
            <a:fillRect/>
          </a:stretch>
        </p:blipFill>
        <p:spPr>
          <a:xfrm>
            <a:off x="17829" y="579164"/>
            <a:ext cx="5516444" cy="5938874"/>
          </a:xfrm>
          <a:prstGeom prst="rect">
            <a:avLst/>
          </a:prstGeom>
        </p:spPr>
      </p:pic>
      <p:pic>
        <p:nvPicPr>
          <p:cNvPr id="5" name="图片 4">
            <a:extLst>
              <a:ext uri="{FF2B5EF4-FFF2-40B4-BE49-F238E27FC236}">
                <a16:creationId xmlns:a16="http://schemas.microsoft.com/office/drawing/2014/main" id="{E9701025-DC99-983A-DC86-090A89CCB48B}"/>
              </a:ext>
            </a:extLst>
          </p:cNvPr>
          <p:cNvPicPr>
            <a:picLocks noChangeAspect="1"/>
          </p:cNvPicPr>
          <p:nvPr/>
        </p:nvPicPr>
        <p:blipFill>
          <a:blip r:embed="rId4"/>
          <a:srcRect b="31082"/>
          <a:stretch/>
        </p:blipFill>
        <p:spPr>
          <a:xfrm>
            <a:off x="6075520" y="909000"/>
            <a:ext cx="5849117" cy="5275158"/>
          </a:xfrm>
          <a:prstGeom prst="rect">
            <a:avLst/>
          </a:prstGeo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48</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48</a:t>
            </a:fld>
            <a:endParaRPr lang="zh-HK" altLang="en-US" sz="1600" dirty="0">
              <a:solidFill>
                <a:schemeClr val="bg1"/>
              </a:solidFill>
            </a:endParaRPr>
          </a:p>
        </p:txBody>
      </p:sp>
      <p:pic>
        <p:nvPicPr>
          <p:cNvPr id="3" name="图片 2">
            <a:extLst>
              <a:ext uri="{FF2B5EF4-FFF2-40B4-BE49-F238E27FC236}">
                <a16:creationId xmlns:a16="http://schemas.microsoft.com/office/drawing/2014/main" id="{BA677417-BF9F-E32A-8EF5-618FDACB3F45}"/>
              </a:ext>
            </a:extLst>
          </p:cNvPr>
          <p:cNvPicPr>
            <a:picLocks noChangeAspect="1"/>
          </p:cNvPicPr>
          <p:nvPr/>
        </p:nvPicPr>
        <p:blipFill>
          <a:blip r:embed="rId3"/>
          <a:stretch>
            <a:fillRect/>
          </a:stretch>
        </p:blipFill>
        <p:spPr>
          <a:xfrm>
            <a:off x="57509" y="1312960"/>
            <a:ext cx="5895007" cy="3927023"/>
          </a:xfrm>
          <a:prstGeom prst="rect">
            <a:avLst/>
          </a:prstGeom>
        </p:spPr>
      </p:pic>
      <p:pic>
        <p:nvPicPr>
          <p:cNvPr id="5" name="图片 4">
            <a:extLst>
              <a:ext uri="{FF2B5EF4-FFF2-40B4-BE49-F238E27FC236}">
                <a16:creationId xmlns:a16="http://schemas.microsoft.com/office/drawing/2014/main" id="{28B29D4C-1449-CC9F-6352-3805F7EE8A59}"/>
              </a:ext>
            </a:extLst>
          </p:cNvPr>
          <p:cNvPicPr>
            <a:picLocks noChangeAspect="1"/>
          </p:cNvPicPr>
          <p:nvPr/>
        </p:nvPicPr>
        <p:blipFill>
          <a:blip r:embed="rId4"/>
          <a:stretch>
            <a:fillRect/>
          </a:stretch>
        </p:blipFill>
        <p:spPr>
          <a:xfrm>
            <a:off x="6391020" y="1476165"/>
            <a:ext cx="5663139" cy="4392000"/>
          </a:xfrm>
          <a:prstGeom prst="rect">
            <a:avLst/>
          </a:prstGeom>
        </p:spPr>
      </p:pic>
      <p:sp>
        <p:nvSpPr>
          <p:cNvPr id="2" name="文本框 1">
            <a:extLst>
              <a:ext uri="{FF2B5EF4-FFF2-40B4-BE49-F238E27FC236}">
                <a16:creationId xmlns:a16="http://schemas.microsoft.com/office/drawing/2014/main" id="{DA0134FE-FDCC-00F6-B4C9-46A6DA706647}"/>
              </a:ext>
            </a:extLst>
          </p:cNvPr>
          <p:cNvSpPr txBox="1"/>
          <p:nvPr/>
        </p:nvSpPr>
        <p:spPr>
          <a:xfrm>
            <a:off x="1272000" y="5270146"/>
            <a:ext cx="2262158"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证明平方根误差</a:t>
            </a:r>
            <a:r>
              <a:rPr lang="zh-CN" altLang="en-US" b="1">
                <a:solidFill>
                  <a:srgbClr val="FF0000"/>
                </a:solidFill>
                <a:latin typeface="微软雅黑" panose="020B0503020204020204" pitchFamily="34" charset="-122"/>
                <a:ea typeface="微软雅黑" panose="020B0503020204020204" pitchFamily="34" charset="-122"/>
              </a:rPr>
              <a:t>有界</a:t>
            </a:r>
            <a:endParaRPr lang="zh-CN" altLang="en-US" b="1">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2D1DB-776A-15D0-093A-0AB87253520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5FB6D1F0-3AFA-271E-0267-A1A28E559D7B}"/>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AE069563-AC3C-7935-9401-359EF74DB4F5}"/>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A1636521-6012-CD13-7E23-3EBE8D79959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49</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C3C85463-4C52-6EF6-7DDF-38A3FFB6E77B}"/>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97F28289-27EC-EB4E-29B9-C4B950B7075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64607327-550F-06FE-7AC9-BB06BEDB90F2}"/>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55EE3D9C-6FA6-585A-5D8A-0436C5123486}"/>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49</a:t>
            </a:fld>
            <a:endParaRPr lang="zh-HK" altLang="en-US" sz="1600" dirty="0">
              <a:solidFill>
                <a:schemeClr val="bg1"/>
              </a:solidFill>
            </a:endParaRPr>
          </a:p>
        </p:txBody>
      </p:sp>
      <p:pic>
        <p:nvPicPr>
          <p:cNvPr id="4" name="图片 3">
            <a:extLst>
              <a:ext uri="{FF2B5EF4-FFF2-40B4-BE49-F238E27FC236}">
                <a16:creationId xmlns:a16="http://schemas.microsoft.com/office/drawing/2014/main" id="{3FD66CA9-9349-4C7E-3EBD-98E697526B76}"/>
              </a:ext>
            </a:extLst>
          </p:cNvPr>
          <p:cNvPicPr>
            <a:picLocks noChangeAspect="1"/>
          </p:cNvPicPr>
          <p:nvPr/>
        </p:nvPicPr>
        <p:blipFill>
          <a:blip r:embed="rId3"/>
          <a:stretch>
            <a:fillRect/>
          </a:stretch>
        </p:blipFill>
        <p:spPr>
          <a:xfrm>
            <a:off x="129389" y="1215822"/>
            <a:ext cx="5822611" cy="4767262"/>
          </a:xfrm>
          <a:prstGeom prst="rect">
            <a:avLst/>
          </a:prstGeom>
        </p:spPr>
      </p:pic>
      <p:pic>
        <p:nvPicPr>
          <p:cNvPr id="9" name="图片 8">
            <a:extLst>
              <a:ext uri="{FF2B5EF4-FFF2-40B4-BE49-F238E27FC236}">
                <a16:creationId xmlns:a16="http://schemas.microsoft.com/office/drawing/2014/main" id="{2B695593-E739-82C9-F0CD-0B39038E4805}"/>
              </a:ext>
            </a:extLst>
          </p:cNvPr>
          <p:cNvPicPr>
            <a:picLocks noChangeAspect="1"/>
          </p:cNvPicPr>
          <p:nvPr/>
        </p:nvPicPr>
        <p:blipFill>
          <a:blip r:embed="rId4"/>
          <a:stretch>
            <a:fillRect/>
          </a:stretch>
        </p:blipFill>
        <p:spPr>
          <a:xfrm>
            <a:off x="6262558" y="2471969"/>
            <a:ext cx="5809441" cy="2456461"/>
          </a:xfrm>
          <a:prstGeom prst="rect">
            <a:avLst/>
          </a:prstGeom>
        </p:spPr>
      </p:pic>
      <p:sp>
        <p:nvSpPr>
          <p:cNvPr id="10" name="矩形 9">
            <a:extLst>
              <a:ext uri="{FF2B5EF4-FFF2-40B4-BE49-F238E27FC236}">
                <a16:creationId xmlns:a16="http://schemas.microsoft.com/office/drawing/2014/main" id="{8DFA6EA9-F52E-4BDA-FA90-5ABAB99EFC5D}"/>
              </a:ext>
            </a:extLst>
          </p:cNvPr>
          <p:cNvSpPr/>
          <p:nvPr/>
        </p:nvSpPr>
        <p:spPr>
          <a:xfrm>
            <a:off x="6384000" y="4545097"/>
            <a:ext cx="5621390" cy="464081"/>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15FA64D-AB92-AC7C-CE89-416B20665C08}"/>
              </a:ext>
            </a:extLst>
          </p:cNvPr>
          <p:cNvSpPr txBox="1"/>
          <p:nvPr/>
        </p:nvSpPr>
        <p:spPr>
          <a:xfrm>
            <a:off x="7371119" y="5041949"/>
            <a:ext cx="3647152"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证明平方根误差</a:t>
            </a:r>
            <a:r>
              <a:rPr lang="zh-CN" altLang="en-US" b="1">
                <a:solidFill>
                  <a:srgbClr val="FF0000"/>
                </a:solidFill>
                <a:latin typeface="微软雅黑" panose="020B0503020204020204" pitchFamily="34" charset="-122"/>
                <a:ea typeface="微软雅黑" panose="020B0503020204020204" pitchFamily="34" charset="-122"/>
              </a:rPr>
              <a:t>最小化</a:t>
            </a:r>
            <a:r>
              <a:rPr lang="zh-CN" altLang="en-US" b="1">
                <a:latin typeface="微软雅黑" panose="020B0503020204020204" pitchFamily="34" charset="-122"/>
                <a:ea typeface="微软雅黑" panose="020B0503020204020204" pitchFamily="34" charset="-122"/>
              </a:rPr>
              <a:t>的优化目标</a:t>
            </a:r>
          </a:p>
        </p:txBody>
      </p:sp>
      <p:sp>
        <p:nvSpPr>
          <p:cNvPr id="2" name="矩形 1">
            <a:extLst>
              <a:ext uri="{FF2B5EF4-FFF2-40B4-BE49-F238E27FC236}">
                <a16:creationId xmlns:a16="http://schemas.microsoft.com/office/drawing/2014/main" id="{DD89F9F0-1E4C-8ADA-CC97-BAB516D46DB9}"/>
              </a:ext>
            </a:extLst>
          </p:cNvPr>
          <p:cNvSpPr/>
          <p:nvPr/>
        </p:nvSpPr>
        <p:spPr>
          <a:xfrm>
            <a:off x="2208000" y="4855841"/>
            <a:ext cx="1368000" cy="1127244"/>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7BB7D35A-D48C-24B0-65BF-02447CBC0EE5}"/>
              </a:ext>
            </a:extLst>
          </p:cNvPr>
          <p:cNvSpPr txBox="1"/>
          <p:nvPr/>
        </p:nvSpPr>
        <p:spPr>
          <a:xfrm>
            <a:off x="192000" y="6018698"/>
            <a:ext cx="7487999" cy="369332"/>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需利用</a:t>
            </a:r>
            <a:r>
              <a:rPr lang="en-US" altLang="zh-CN" b="1">
                <a:solidFill>
                  <a:srgbClr val="FF0000"/>
                </a:solidFill>
                <a:latin typeface="微软雅黑" panose="020B0503020204020204" pitchFamily="34" charset="-122"/>
                <a:ea typeface="微软雅黑" panose="020B0503020204020204" pitchFamily="34" charset="-122"/>
              </a:rPr>
              <a:t>schur</a:t>
            </a:r>
            <a:r>
              <a:rPr lang="zh-CN" altLang="en-US" b="1">
                <a:solidFill>
                  <a:srgbClr val="FF0000"/>
                </a:solidFill>
                <a:latin typeface="微软雅黑" panose="020B0503020204020204" pitchFamily="34" charset="-122"/>
                <a:ea typeface="微软雅黑" panose="020B0503020204020204" pitchFamily="34" charset="-122"/>
              </a:rPr>
              <a:t>补引理</a:t>
            </a:r>
            <a:r>
              <a:rPr lang="zh-CN" altLang="en-US" b="1">
                <a:latin typeface="微软雅黑" panose="020B0503020204020204" pitchFamily="34" charset="-122"/>
                <a:ea typeface="微软雅黑" panose="020B0503020204020204" pitchFamily="34" charset="-122"/>
              </a:rPr>
              <a:t>确保将此线性矩阵不等式转化为</a:t>
            </a:r>
            <a:r>
              <a:rPr lang="zh-CN" altLang="en-US" b="1">
                <a:solidFill>
                  <a:srgbClr val="FF0000"/>
                </a:solidFill>
                <a:latin typeface="微软雅黑" panose="020B0503020204020204" pitchFamily="34" charset="-122"/>
                <a:ea typeface="微软雅黑" panose="020B0503020204020204" pitchFamily="34" charset="-122"/>
              </a:rPr>
              <a:t>计算机可解</a:t>
            </a:r>
            <a:r>
              <a:rPr lang="zh-CN" altLang="en-US" b="1">
                <a:latin typeface="微软雅黑" panose="020B0503020204020204" pitchFamily="34" charset="-122"/>
                <a:ea typeface="微软雅黑" panose="020B0503020204020204" pitchFamily="34" charset="-122"/>
              </a:rPr>
              <a:t>的形式</a:t>
            </a:r>
          </a:p>
        </p:txBody>
      </p:sp>
    </p:spTree>
    <p:extLst>
      <p:ext uri="{BB962C8B-B14F-4D97-AF65-F5344CB8AC3E}">
        <p14:creationId xmlns:p14="http://schemas.microsoft.com/office/powerpoint/2010/main" val="32486730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p:cNvGrpSpPr/>
          <p:nvPr>
            <p:custDataLst>
              <p:tags r:id="rId1"/>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2"/>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3"/>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529" name="矩形 528"/>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95588-A292-999D-9225-F565A1C24FA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1E7C8DEA-C041-7E5A-4424-69FB21C1E2AD}"/>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FC64F3CF-F10E-98C6-1F99-CBDEF962E197}"/>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504D5E53-ED80-958A-B742-865F4F432EB1}"/>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50</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C84150A5-F616-FE52-8E94-FC1E9BC54489}"/>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451A5ED4-4B39-B5E4-9744-B9B0D5E08EA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69C7A3CB-F947-1835-38C7-F805FF29229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5F9540DC-307A-84FB-C113-F1697798CB22}"/>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50</a:t>
            </a:fld>
            <a:endParaRPr lang="zh-HK" altLang="en-US" sz="1600" dirty="0">
              <a:solidFill>
                <a:schemeClr val="bg1"/>
              </a:solidFill>
            </a:endParaRPr>
          </a:p>
        </p:txBody>
      </p:sp>
      <p:pic>
        <p:nvPicPr>
          <p:cNvPr id="6" name="图片 5">
            <a:extLst>
              <a:ext uri="{FF2B5EF4-FFF2-40B4-BE49-F238E27FC236}">
                <a16:creationId xmlns:a16="http://schemas.microsoft.com/office/drawing/2014/main" id="{18B1D0BC-0126-C03C-4297-D9724FCC2779}"/>
              </a:ext>
            </a:extLst>
          </p:cNvPr>
          <p:cNvPicPr>
            <a:picLocks noChangeAspect="1"/>
          </p:cNvPicPr>
          <p:nvPr/>
        </p:nvPicPr>
        <p:blipFill>
          <a:blip r:embed="rId3"/>
          <a:stretch>
            <a:fillRect/>
          </a:stretch>
        </p:blipFill>
        <p:spPr>
          <a:xfrm>
            <a:off x="192000" y="777237"/>
            <a:ext cx="6891576" cy="3099108"/>
          </a:xfrm>
          <a:prstGeom prst="rect">
            <a:avLst/>
          </a:prstGeom>
        </p:spPr>
      </p:pic>
      <p:pic>
        <p:nvPicPr>
          <p:cNvPr id="8" name="图片 7">
            <a:extLst>
              <a:ext uri="{FF2B5EF4-FFF2-40B4-BE49-F238E27FC236}">
                <a16:creationId xmlns:a16="http://schemas.microsoft.com/office/drawing/2014/main" id="{637DDAB8-5F24-0651-CA9A-5D55715B16B2}"/>
              </a:ext>
            </a:extLst>
          </p:cNvPr>
          <p:cNvPicPr>
            <a:picLocks noChangeAspect="1"/>
          </p:cNvPicPr>
          <p:nvPr/>
        </p:nvPicPr>
        <p:blipFill>
          <a:blip r:embed="rId4"/>
          <a:stretch>
            <a:fillRect/>
          </a:stretch>
        </p:blipFill>
        <p:spPr>
          <a:xfrm>
            <a:off x="7130511" y="1222637"/>
            <a:ext cx="5076354" cy="2556179"/>
          </a:xfrm>
          <a:prstGeom prst="rect">
            <a:avLst/>
          </a:prstGeom>
        </p:spPr>
      </p:pic>
      <p:pic>
        <p:nvPicPr>
          <p:cNvPr id="13" name="图片 12">
            <a:extLst>
              <a:ext uri="{FF2B5EF4-FFF2-40B4-BE49-F238E27FC236}">
                <a16:creationId xmlns:a16="http://schemas.microsoft.com/office/drawing/2014/main" id="{08BF4D58-3EB1-4E2D-1E13-02A56538BD94}"/>
              </a:ext>
            </a:extLst>
          </p:cNvPr>
          <p:cNvPicPr>
            <a:picLocks noChangeAspect="1"/>
          </p:cNvPicPr>
          <p:nvPr/>
        </p:nvPicPr>
        <p:blipFill>
          <a:blip r:embed="rId5"/>
          <a:stretch>
            <a:fillRect/>
          </a:stretch>
        </p:blipFill>
        <p:spPr>
          <a:xfrm>
            <a:off x="7022234" y="3867759"/>
            <a:ext cx="5169766" cy="1767604"/>
          </a:xfrm>
          <a:prstGeom prst="rect">
            <a:avLst/>
          </a:prstGeom>
        </p:spPr>
      </p:pic>
      <p:pic>
        <p:nvPicPr>
          <p:cNvPr id="15" name="图片 14">
            <a:extLst>
              <a:ext uri="{FF2B5EF4-FFF2-40B4-BE49-F238E27FC236}">
                <a16:creationId xmlns:a16="http://schemas.microsoft.com/office/drawing/2014/main" id="{DF826B86-D5AF-A61D-B74F-420AF3F97B40}"/>
              </a:ext>
            </a:extLst>
          </p:cNvPr>
          <p:cNvPicPr>
            <a:picLocks noChangeAspect="1"/>
          </p:cNvPicPr>
          <p:nvPr/>
        </p:nvPicPr>
        <p:blipFill>
          <a:blip r:embed="rId6"/>
          <a:stretch>
            <a:fillRect/>
          </a:stretch>
        </p:blipFill>
        <p:spPr>
          <a:xfrm>
            <a:off x="712405" y="3876344"/>
            <a:ext cx="5408892" cy="979114"/>
          </a:xfrm>
          <a:prstGeom prst="rect">
            <a:avLst/>
          </a:prstGeom>
        </p:spPr>
      </p:pic>
      <p:pic>
        <p:nvPicPr>
          <p:cNvPr id="17" name="图片 16">
            <a:extLst>
              <a:ext uri="{FF2B5EF4-FFF2-40B4-BE49-F238E27FC236}">
                <a16:creationId xmlns:a16="http://schemas.microsoft.com/office/drawing/2014/main" id="{D3B25EE7-EBE2-EA95-4333-42B97CBB53CA}"/>
              </a:ext>
            </a:extLst>
          </p:cNvPr>
          <p:cNvPicPr>
            <a:picLocks noChangeAspect="1"/>
          </p:cNvPicPr>
          <p:nvPr/>
        </p:nvPicPr>
        <p:blipFill>
          <a:blip r:embed="rId7"/>
          <a:stretch>
            <a:fillRect/>
          </a:stretch>
        </p:blipFill>
        <p:spPr>
          <a:xfrm>
            <a:off x="1550852" y="4869000"/>
            <a:ext cx="4545148" cy="979114"/>
          </a:xfrm>
          <a:prstGeom prst="rect">
            <a:avLst/>
          </a:prstGeom>
        </p:spPr>
      </p:pic>
      <p:sp>
        <p:nvSpPr>
          <p:cNvPr id="18" name="矩形 17">
            <a:extLst>
              <a:ext uri="{FF2B5EF4-FFF2-40B4-BE49-F238E27FC236}">
                <a16:creationId xmlns:a16="http://schemas.microsoft.com/office/drawing/2014/main" id="{8070D410-133F-C659-6E57-FB63CD6DF354}"/>
              </a:ext>
            </a:extLst>
          </p:cNvPr>
          <p:cNvSpPr/>
          <p:nvPr/>
        </p:nvSpPr>
        <p:spPr>
          <a:xfrm>
            <a:off x="712405" y="3860557"/>
            <a:ext cx="5621390" cy="994901"/>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3FAF6D52-A57D-74E3-C63F-19EDF8C83973}"/>
              </a:ext>
            </a:extLst>
          </p:cNvPr>
          <p:cNvSpPr/>
          <p:nvPr/>
        </p:nvSpPr>
        <p:spPr>
          <a:xfrm>
            <a:off x="712405" y="4852777"/>
            <a:ext cx="5621390" cy="994901"/>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11AEF355-725E-4E8F-3737-31C6B4380A4F}"/>
              </a:ext>
            </a:extLst>
          </p:cNvPr>
          <p:cNvSpPr/>
          <p:nvPr/>
        </p:nvSpPr>
        <p:spPr>
          <a:xfrm>
            <a:off x="7130509" y="1141445"/>
            <a:ext cx="5076355" cy="2734899"/>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165C1191-CA0F-B1AC-7C97-B98A208B6947}"/>
              </a:ext>
            </a:extLst>
          </p:cNvPr>
          <p:cNvSpPr/>
          <p:nvPr/>
        </p:nvSpPr>
        <p:spPr>
          <a:xfrm>
            <a:off x="7130509" y="3882797"/>
            <a:ext cx="5043662" cy="1964881"/>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880362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A8C23-B3F6-B4B8-980B-D78DBB6A6C2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2B7D660-3D02-899E-B03C-B0633ECD2CC9}"/>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6383988E-158D-C53E-74B4-195E52082DDD}"/>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375521B9-A5E7-EEEC-F284-BD06D5A98877}"/>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51</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7AA7A657-5B53-5CC4-6289-C1DF78B9CE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8B13371E-8BAC-79A1-4F82-BF19EB9A601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03139A55-5C66-83B0-309A-215E7504EDE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FAF79C32-5B13-067D-CA67-C0F8E58A0483}"/>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51</a:t>
            </a:fld>
            <a:endParaRPr lang="zh-HK" altLang="en-US" sz="1600" dirty="0">
              <a:solidFill>
                <a:schemeClr val="bg1"/>
              </a:solidFill>
            </a:endParaRPr>
          </a:p>
        </p:txBody>
      </p:sp>
      <p:sp>
        <p:nvSpPr>
          <p:cNvPr id="2" name="文本框 1">
            <a:extLst>
              <a:ext uri="{FF2B5EF4-FFF2-40B4-BE49-F238E27FC236}">
                <a16:creationId xmlns:a16="http://schemas.microsoft.com/office/drawing/2014/main" id="{6EB4B560-EEC6-90B7-97C6-B282127CD5F1}"/>
              </a:ext>
            </a:extLst>
          </p:cNvPr>
          <p:cNvSpPr txBox="1"/>
          <p:nvPr/>
        </p:nvSpPr>
        <p:spPr>
          <a:xfrm>
            <a:off x="408000" y="909000"/>
            <a:ext cx="6126480" cy="400110"/>
          </a:xfrm>
          <a:prstGeom prst="rect">
            <a:avLst/>
          </a:prstGeom>
          <a:noFill/>
        </p:spPr>
        <p:txBody>
          <a:bodyPr wrap="square">
            <a:spAutoFit/>
          </a:bodyPr>
          <a:lstStyle/>
          <a:p>
            <a:r>
              <a:rPr lang="en-US" altLang="zh-CN" sz="2000" b="1">
                <a:solidFill>
                  <a:srgbClr val="0174AB"/>
                </a:solidFill>
                <a:latin typeface="微软雅黑" panose="020B0503020204020204" pitchFamily="34" charset="-122"/>
                <a:ea typeface="微软雅黑" panose="020B0503020204020204" pitchFamily="34" charset="-122"/>
                <a:cs typeface="Arial" panose="020B0604020202020204" pitchFamily="34" charset="0"/>
              </a:rPr>
              <a:t>②</a:t>
            </a:r>
            <a:r>
              <a:rPr lang="en-US" altLang="zh-CN" sz="2000" b="1">
                <a:solidFill>
                  <a:srgbClr val="0174AB"/>
                </a:solidFill>
                <a:effectLst/>
                <a:latin typeface="Arial" panose="020B0604020202020204" pitchFamily="34" charset="0"/>
                <a:cs typeface="Arial" panose="020B0604020202020204" pitchFamily="34" charset="0"/>
              </a:rPr>
              <a:t>DFE Design for Linear Time-Varying Systems</a:t>
            </a:r>
            <a:endParaRPr lang="zh-CN" altLang="en-US" sz="2000" b="1">
              <a:solidFill>
                <a:srgbClr val="0174AB"/>
              </a:solidFill>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B19A0DF7-1E8C-98ED-834C-90970E2A0F27}"/>
              </a:ext>
            </a:extLst>
          </p:cNvPr>
          <p:cNvPicPr>
            <a:picLocks noChangeAspect="1"/>
          </p:cNvPicPr>
          <p:nvPr/>
        </p:nvPicPr>
        <p:blipFill>
          <a:blip r:embed="rId3"/>
          <a:stretch>
            <a:fillRect/>
          </a:stretch>
        </p:blipFill>
        <p:spPr>
          <a:xfrm>
            <a:off x="624000" y="1588890"/>
            <a:ext cx="6843964" cy="2344110"/>
          </a:xfrm>
          <a:prstGeom prst="rect">
            <a:avLst/>
          </a:prstGeom>
        </p:spPr>
      </p:pic>
      <p:sp>
        <p:nvSpPr>
          <p:cNvPr id="5" name="文本框 4">
            <a:extLst>
              <a:ext uri="{FF2B5EF4-FFF2-40B4-BE49-F238E27FC236}">
                <a16:creationId xmlns:a16="http://schemas.microsoft.com/office/drawing/2014/main" id="{33E68335-8A60-04EE-E81B-FAAC45B03A2A}"/>
              </a:ext>
            </a:extLst>
          </p:cNvPr>
          <p:cNvSpPr txBox="1"/>
          <p:nvPr/>
        </p:nvSpPr>
        <p:spPr>
          <a:xfrm>
            <a:off x="1344000" y="3963163"/>
            <a:ext cx="5616000" cy="874407"/>
          </a:xfrm>
          <a:prstGeom prst="rect">
            <a:avLst/>
          </a:prstGeom>
          <a:noFill/>
        </p:spPr>
        <p:txBody>
          <a:bodyPr wrap="square" rtlCol="0">
            <a:spAutoFit/>
          </a:bodyPr>
          <a:lstStyle/>
          <a:p>
            <a:pPr>
              <a:lnSpc>
                <a:spcPct val="150000"/>
              </a:lnSpc>
            </a:pPr>
            <a:r>
              <a:rPr lang="zh-CN" altLang="en-US" b="1">
                <a:latin typeface="微软雅黑" panose="020B0503020204020204" pitchFamily="34" charset="-122"/>
                <a:ea typeface="微软雅黑" panose="020B0503020204020204" pitchFamily="34" charset="-122"/>
              </a:rPr>
              <a:t>注：将问题拓展到</a:t>
            </a:r>
            <a:r>
              <a:rPr lang="zh-CN" altLang="en-US" b="1">
                <a:solidFill>
                  <a:srgbClr val="FF0000"/>
                </a:solidFill>
                <a:latin typeface="微软雅黑" panose="020B0503020204020204" pitchFamily="34" charset="-122"/>
                <a:ea typeface="微软雅黑" panose="020B0503020204020204" pitchFamily="34" charset="-122"/>
              </a:rPr>
              <a:t>非线性系统</a:t>
            </a:r>
            <a:r>
              <a:rPr lang="zh-CN" altLang="en-US" b="1">
                <a:latin typeface="微软雅黑" panose="020B0503020204020204" pitchFamily="34" charset="-122"/>
                <a:ea typeface="微软雅黑" panose="020B0503020204020204" pitchFamily="34" charset="-122"/>
              </a:rPr>
              <a:t>，用</a:t>
            </a:r>
            <a:r>
              <a:rPr lang="zh-CN" altLang="en-US" b="1">
                <a:solidFill>
                  <a:srgbClr val="FF0000"/>
                </a:solidFill>
                <a:latin typeface="微软雅黑" panose="020B0503020204020204" pitchFamily="34" charset="-122"/>
                <a:ea typeface="微软雅黑" panose="020B0503020204020204" pitchFamily="34" charset="-122"/>
              </a:rPr>
              <a:t>扩展卡尔曼滤波</a:t>
            </a:r>
            <a:r>
              <a:rPr lang="zh-CN" altLang="en-US" b="1">
                <a:latin typeface="微软雅黑" panose="020B0503020204020204" pitchFamily="34" charset="-122"/>
                <a:ea typeface="微软雅黑" panose="020B0503020204020204" pitchFamily="34" charset="-122"/>
              </a:rPr>
              <a:t>的方式将非线性系统在平衡点处</a:t>
            </a:r>
            <a:r>
              <a:rPr lang="zh-CN" altLang="en-US" b="1">
                <a:solidFill>
                  <a:srgbClr val="FF0000"/>
                </a:solidFill>
                <a:latin typeface="微软雅黑" panose="020B0503020204020204" pitchFamily="34" charset="-122"/>
                <a:ea typeface="微软雅黑" panose="020B0503020204020204" pitchFamily="34" charset="-122"/>
              </a:rPr>
              <a:t>局部线性化</a:t>
            </a:r>
            <a:r>
              <a:rPr lang="zh-CN" altLang="en-US" b="1">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010417122"/>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A8108-4B86-5EAE-1138-029B7799DFE9}"/>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CBFC33A3-4AE1-C745-9920-97C69AA65431}"/>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766BE684-6911-D2BE-CCCA-23FE57A419A8}"/>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15EAF67A-1BAA-46B8-5647-C886EE313BB0}"/>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52</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A5652BC8-8D83-B08F-15CA-9CAEB93C2894}"/>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4F483373-5DC8-46C7-F269-45B36CA3DFF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0995117E-0AE8-83F0-AB9B-EE66F648C7E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D87EBE83-7468-6D22-4358-569CB1019497}"/>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52</a:t>
            </a:fld>
            <a:endParaRPr lang="zh-HK" altLang="en-US" sz="1600" dirty="0">
              <a:solidFill>
                <a:schemeClr val="bg1"/>
              </a:solidFill>
            </a:endParaRPr>
          </a:p>
        </p:txBody>
      </p:sp>
      <p:pic>
        <p:nvPicPr>
          <p:cNvPr id="3" name="图片 2">
            <a:extLst>
              <a:ext uri="{FF2B5EF4-FFF2-40B4-BE49-F238E27FC236}">
                <a16:creationId xmlns:a16="http://schemas.microsoft.com/office/drawing/2014/main" id="{7B0C39FC-B0DB-8BE2-665E-5A929BD7CD88}"/>
              </a:ext>
            </a:extLst>
          </p:cNvPr>
          <p:cNvPicPr>
            <a:picLocks noChangeAspect="1"/>
          </p:cNvPicPr>
          <p:nvPr/>
        </p:nvPicPr>
        <p:blipFill>
          <a:blip r:embed="rId3"/>
          <a:stretch>
            <a:fillRect/>
          </a:stretch>
        </p:blipFill>
        <p:spPr>
          <a:xfrm>
            <a:off x="321652" y="720001"/>
            <a:ext cx="5535007" cy="4207950"/>
          </a:xfrm>
          <a:prstGeom prst="rect">
            <a:avLst/>
          </a:prstGeom>
        </p:spPr>
      </p:pic>
      <p:pic>
        <p:nvPicPr>
          <p:cNvPr id="5" name="图片 4">
            <a:extLst>
              <a:ext uri="{FF2B5EF4-FFF2-40B4-BE49-F238E27FC236}">
                <a16:creationId xmlns:a16="http://schemas.microsoft.com/office/drawing/2014/main" id="{FD10DB2A-3CED-8F30-FDBB-34DD1C546877}"/>
              </a:ext>
            </a:extLst>
          </p:cNvPr>
          <p:cNvPicPr>
            <a:picLocks noChangeAspect="1"/>
          </p:cNvPicPr>
          <p:nvPr/>
        </p:nvPicPr>
        <p:blipFill>
          <a:blip r:embed="rId4"/>
          <a:stretch>
            <a:fillRect/>
          </a:stretch>
        </p:blipFill>
        <p:spPr>
          <a:xfrm>
            <a:off x="6425975" y="764133"/>
            <a:ext cx="5543202" cy="3888000"/>
          </a:xfrm>
          <a:prstGeom prst="rect">
            <a:avLst/>
          </a:prstGeom>
        </p:spPr>
      </p:pic>
      <p:sp>
        <p:nvSpPr>
          <p:cNvPr id="6" name="文本框 5">
            <a:extLst>
              <a:ext uri="{FF2B5EF4-FFF2-40B4-BE49-F238E27FC236}">
                <a16:creationId xmlns:a16="http://schemas.microsoft.com/office/drawing/2014/main" id="{CE2F11B0-29C4-F495-0DC8-FBC7834FADE3}"/>
              </a:ext>
            </a:extLst>
          </p:cNvPr>
          <p:cNvSpPr txBox="1"/>
          <p:nvPr/>
        </p:nvSpPr>
        <p:spPr>
          <a:xfrm>
            <a:off x="3648000" y="5195005"/>
            <a:ext cx="6492483" cy="874407"/>
          </a:xfrm>
          <a:prstGeom prst="rect">
            <a:avLst/>
          </a:prstGeom>
          <a:noFill/>
        </p:spPr>
        <p:txBody>
          <a:bodyPr wrap="none" rtlCol="0">
            <a:spAutoFit/>
          </a:bodyPr>
          <a:lstStyle/>
          <a:p>
            <a:pPr>
              <a:lnSpc>
                <a:spcPct val="150000"/>
              </a:lnSpc>
            </a:pPr>
            <a:r>
              <a:rPr lang="zh-CN" altLang="en-US" b="1">
                <a:latin typeface="微软雅黑" panose="020B0503020204020204" pitchFamily="34" charset="-122"/>
                <a:ea typeface="微软雅黑" panose="020B0503020204020204" pitchFamily="34" charset="-122"/>
              </a:rPr>
              <a:t>注：式（</a:t>
            </a:r>
            <a:r>
              <a:rPr lang="en-US" altLang="zh-CN" b="1">
                <a:latin typeface="微软雅黑" panose="020B0503020204020204" pitchFamily="34" charset="-122"/>
                <a:ea typeface="微软雅黑" panose="020B0503020204020204" pitchFamily="34" charset="-122"/>
              </a:rPr>
              <a:t>28</a:t>
            </a:r>
            <a:r>
              <a:rPr lang="zh-CN" altLang="en-US" b="1">
                <a:latin typeface="微软雅黑" panose="020B0503020204020204" pitchFamily="34" charset="-122"/>
                <a:ea typeface="微软雅黑" panose="020B0503020204020204" pitchFamily="34" charset="-122"/>
              </a:rPr>
              <a:t>）为保证</a:t>
            </a:r>
            <a:r>
              <a:rPr lang="zh-CN" altLang="en-US" b="1">
                <a:solidFill>
                  <a:srgbClr val="0E0EFF"/>
                </a:solidFill>
                <a:latin typeface="微软雅黑" panose="020B0503020204020204" pitchFamily="34" charset="-122"/>
                <a:ea typeface="微软雅黑" panose="020B0503020204020204" pitchFamily="34" charset="-122"/>
              </a:rPr>
              <a:t>平方根误差有界</a:t>
            </a:r>
            <a:r>
              <a:rPr lang="zh-CN" altLang="en-US" b="1">
                <a:latin typeface="微软雅黑" panose="020B0503020204020204" pitchFamily="34" charset="-122"/>
                <a:ea typeface="微软雅黑" panose="020B0503020204020204" pitchFamily="34" charset="-122"/>
              </a:rPr>
              <a:t>的</a:t>
            </a:r>
            <a:r>
              <a:rPr lang="zh-CN" altLang="en-US" b="1">
                <a:solidFill>
                  <a:srgbClr val="FF0000"/>
                </a:solidFill>
                <a:latin typeface="微软雅黑" panose="020B0503020204020204" pitchFamily="34" charset="-122"/>
                <a:ea typeface="微软雅黑" panose="020B0503020204020204" pitchFamily="34" charset="-122"/>
              </a:rPr>
              <a:t>最优增益</a:t>
            </a:r>
            <a:r>
              <a:rPr lang="en-US" altLang="zh-CN" b="1">
                <a:solidFill>
                  <a:srgbClr val="FF0000"/>
                </a:solidFill>
                <a:latin typeface="微软雅黑" panose="020B0503020204020204" pitchFamily="34" charset="-122"/>
                <a:ea typeface="微软雅黑" panose="020B0503020204020204" pitchFamily="34" charset="-122"/>
              </a:rPr>
              <a:t>K</a:t>
            </a:r>
            <a:r>
              <a:rPr lang="zh-CN" altLang="en-US" b="1">
                <a:latin typeface="微软雅黑" panose="020B0503020204020204" pitchFamily="34" charset="-122"/>
                <a:ea typeface="微软雅黑" panose="020B0503020204020204" pitchFamily="34" charset="-122"/>
              </a:rPr>
              <a:t>求解方法；</a:t>
            </a:r>
            <a:endParaRPr lang="en-US" altLang="zh-CN" b="1">
              <a:latin typeface="微软雅黑" panose="020B0503020204020204" pitchFamily="34" charset="-122"/>
              <a:ea typeface="微软雅黑" panose="020B0503020204020204" pitchFamily="34" charset="-122"/>
            </a:endParaRPr>
          </a:p>
          <a:p>
            <a:pPr>
              <a:lnSpc>
                <a:spcPct val="150000"/>
              </a:lnSpc>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式（</a:t>
            </a:r>
            <a:r>
              <a:rPr lang="en-US" altLang="zh-CN" b="1">
                <a:latin typeface="微软雅黑" panose="020B0503020204020204" pitchFamily="34" charset="-122"/>
                <a:ea typeface="微软雅黑" panose="020B0503020204020204" pitchFamily="34" charset="-122"/>
              </a:rPr>
              <a:t>30</a:t>
            </a:r>
            <a:r>
              <a:rPr lang="zh-CN" altLang="en-US" b="1">
                <a:latin typeface="微软雅黑" panose="020B0503020204020204" pitchFamily="34" charset="-122"/>
                <a:ea typeface="微软雅黑" panose="020B0503020204020204" pitchFamily="34" charset="-122"/>
              </a:rPr>
              <a:t>）为保证</a:t>
            </a:r>
            <a:r>
              <a:rPr lang="zh-CN" altLang="en-US" b="1">
                <a:solidFill>
                  <a:srgbClr val="0E0EFF"/>
                </a:solidFill>
                <a:latin typeface="微软雅黑" panose="020B0503020204020204" pitchFamily="34" charset="-122"/>
                <a:ea typeface="微软雅黑" panose="020B0503020204020204" pitchFamily="34" charset="-122"/>
              </a:rPr>
              <a:t>平方根误差最小化</a:t>
            </a:r>
            <a:r>
              <a:rPr lang="zh-CN" altLang="en-US" b="1">
                <a:latin typeface="微软雅黑" panose="020B0503020204020204" pitchFamily="34" charset="-122"/>
                <a:ea typeface="微软雅黑" panose="020B0503020204020204" pitchFamily="34" charset="-122"/>
              </a:rPr>
              <a:t>的</a:t>
            </a:r>
            <a:r>
              <a:rPr lang="zh-CN" altLang="en-US" b="1">
                <a:solidFill>
                  <a:srgbClr val="FF0000"/>
                </a:solidFill>
                <a:latin typeface="微软雅黑" panose="020B0503020204020204" pitchFamily="34" charset="-122"/>
                <a:ea typeface="微软雅黑" panose="020B0503020204020204" pitchFamily="34" charset="-122"/>
              </a:rPr>
              <a:t>权重参数</a:t>
            </a:r>
            <a:r>
              <a:rPr lang="zh-CN" altLang="en-US" b="1">
                <a:latin typeface="微软雅黑" panose="020B0503020204020204" pitchFamily="34" charset="-122"/>
                <a:ea typeface="微软雅黑" panose="020B0503020204020204" pitchFamily="34" charset="-122"/>
              </a:rPr>
              <a:t>求解方法。</a:t>
            </a:r>
          </a:p>
        </p:txBody>
      </p:sp>
    </p:spTree>
    <p:extLst>
      <p:ext uri="{BB962C8B-B14F-4D97-AF65-F5344CB8AC3E}">
        <p14:creationId xmlns:p14="http://schemas.microsoft.com/office/powerpoint/2010/main" val="141447752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4F48F-D13C-2D4D-5604-5584C87C22DC}"/>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002CF52B-3E41-7D95-32DF-735B65C41EF1}"/>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82582AE0-5680-EC90-4267-DD49EC65959F}"/>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9DD39F76-7F4D-6CA9-D0A7-47CBC870D431}"/>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53</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7E98BB8B-FF17-FB7A-93F2-F139385E7529}"/>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6B37C618-FA09-70B5-D2AD-96185BAD78D6}"/>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A4CFA45E-0C4C-C329-EBAC-7646E999DDE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0CD021AF-6F15-87FC-99ED-603B03CE0CAA}"/>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53</a:t>
            </a:fld>
            <a:endParaRPr lang="zh-HK" altLang="en-US" sz="1600" dirty="0">
              <a:solidFill>
                <a:schemeClr val="bg1"/>
              </a:solidFill>
            </a:endParaRPr>
          </a:p>
        </p:txBody>
      </p:sp>
      <p:pic>
        <p:nvPicPr>
          <p:cNvPr id="3" name="图片 2">
            <a:extLst>
              <a:ext uri="{FF2B5EF4-FFF2-40B4-BE49-F238E27FC236}">
                <a16:creationId xmlns:a16="http://schemas.microsoft.com/office/drawing/2014/main" id="{155BA343-6594-E73F-A115-D6985441BD2C}"/>
              </a:ext>
            </a:extLst>
          </p:cNvPr>
          <p:cNvPicPr>
            <a:picLocks noChangeAspect="1"/>
          </p:cNvPicPr>
          <p:nvPr/>
        </p:nvPicPr>
        <p:blipFill>
          <a:blip r:embed="rId3"/>
          <a:stretch>
            <a:fillRect/>
          </a:stretch>
        </p:blipFill>
        <p:spPr>
          <a:xfrm>
            <a:off x="318717" y="913282"/>
            <a:ext cx="5584145" cy="5327599"/>
          </a:xfrm>
          <a:prstGeom prst="rect">
            <a:avLst/>
          </a:prstGeom>
        </p:spPr>
      </p:pic>
      <p:pic>
        <p:nvPicPr>
          <p:cNvPr id="5" name="图片 4">
            <a:extLst>
              <a:ext uri="{FF2B5EF4-FFF2-40B4-BE49-F238E27FC236}">
                <a16:creationId xmlns:a16="http://schemas.microsoft.com/office/drawing/2014/main" id="{54B41BE1-313E-AB38-4BF4-697DCC980FD4}"/>
              </a:ext>
            </a:extLst>
          </p:cNvPr>
          <p:cNvPicPr>
            <a:picLocks noChangeAspect="1"/>
          </p:cNvPicPr>
          <p:nvPr/>
        </p:nvPicPr>
        <p:blipFill>
          <a:blip r:embed="rId4"/>
          <a:stretch>
            <a:fillRect/>
          </a:stretch>
        </p:blipFill>
        <p:spPr>
          <a:xfrm>
            <a:off x="6095999" y="2216094"/>
            <a:ext cx="6027341" cy="2232000"/>
          </a:xfrm>
          <a:prstGeom prst="rect">
            <a:avLst/>
          </a:prstGeom>
        </p:spPr>
      </p:pic>
      <p:sp>
        <p:nvSpPr>
          <p:cNvPr id="8" name="文本框 7">
            <a:extLst>
              <a:ext uri="{FF2B5EF4-FFF2-40B4-BE49-F238E27FC236}">
                <a16:creationId xmlns:a16="http://schemas.microsoft.com/office/drawing/2014/main" id="{2C7BCFE6-E1ED-0C11-0E82-25267EE7180B}"/>
              </a:ext>
            </a:extLst>
          </p:cNvPr>
          <p:cNvSpPr txBox="1"/>
          <p:nvPr/>
        </p:nvSpPr>
        <p:spPr>
          <a:xfrm>
            <a:off x="6301669" y="4550364"/>
            <a:ext cx="5616000" cy="458908"/>
          </a:xfrm>
          <a:prstGeom prst="rect">
            <a:avLst/>
          </a:prstGeom>
          <a:noFill/>
        </p:spPr>
        <p:txBody>
          <a:bodyPr wrap="square" rtlCol="0">
            <a:spAutoFit/>
          </a:bodyPr>
          <a:lstStyle/>
          <a:p>
            <a:pPr>
              <a:lnSpc>
                <a:spcPct val="150000"/>
              </a:lnSpc>
            </a:pPr>
            <a:r>
              <a:rPr lang="zh-CN" altLang="en-US" b="1">
                <a:latin typeface="微软雅黑" panose="020B0503020204020204" pitchFamily="34" charset="-122"/>
                <a:ea typeface="微软雅黑" panose="020B0503020204020204" pitchFamily="34" charset="-122"/>
              </a:rPr>
              <a:t>注：此证明过程与线性时变系统类似。</a:t>
            </a:r>
          </a:p>
        </p:txBody>
      </p:sp>
    </p:spTree>
    <p:extLst>
      <p:ext uri="{BB962C8B-B14F-4D97-AF65-F5344CB8AC3E}">
        <p14:creationId xmlns:p14="http://schemas.microsoft.com/office/powerpoint/2010/main" val="396539441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F6D72-A297-52CD-1C48-04E384D983F0}"/>
            </a:ext>
          </a:extLst>
        </p:cNvPr>
        <p:cNvGrpSpPr/>
        <p:nvPr/>
      </p:nvGrpSpPr>
      <p:grpSpPr>
        <a:xfrm>
          <a:off x="0" y="0"/>
          <a:ext cx="0" cy="0"/>
          <a:chOff x="0" y="0"/>
          <a:chExt cx="0" cy="0"/>
        </a:xfrm>
      </p:grpSpPr>
      <p:pic>
        <p:nvPicPr>
          <p:cNvPr id="10" name="图片 9">
            <a:extLst>
              <a:ext uri="{FF2B5EF4-FFF2-40B4-BE49-F238E27FC236}">
                <a16:creationId xmlns:a16="http://schemas.microsoft.com/office/drawing/2014/main" id="{2C9361CC-DA50-2486-193A-2D29CB83C7DA}"/>
              </a:ext>
            </a:extLst>
          </p:cNvPr>
          <p:cNvPicPr>
            <a:picLocks noChangeAspect="1"/>
          </p:cNvPicPr>
          <p:nvPr/>
        </p:nvPicPr>
        <p:blipFill>
          <a:blip r:embed="rId3"/>
          <a:stretch>
            <a:fillRect/>
          </a:stretch>
        </p:blipFill>
        <p:spPr>
          <a:xfrm>
            <a:off x="6656525" y="3180850"/>
            <a:ext cx="5415474" cy="3398443"/>
          </a:xfrm>
          <a:prstGeom prst="rect">
            <a:avLst/>
          </a:prstGeom>
        </p:spPr>
      </p:pic>
      <p:sp>
        <p:nvSpPr>
          <p:cNvPr id="19" name="矩形 18">
            <a:extLst>
              <a:ext uri="{FF2B5EF4-FFF2-40B4-BE49-F238E27FC236}">
                <a16:creationId xmlns:a16="http://schemas.microsoft.com/office/drawing/2014/main" id="{C42386E1-014C-8A92-8E85-1A7506C92C51}"/>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A963F260-A933-C632-7BE2-1AEF4F947482}"/>
              </a:ext>
            </a:extLst>
          </p:cNvPr>
          <p:cNvSpPr txBox="1"/>
          <p:nvPr/>
        </p:nvSpPr>
        <p:spPr>
          <a:xfrm>
            <a:off x="126280" y="108225"/>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170A7FBA-9411-385F-C94D-5A91AD780490}"/>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54</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8E9032AD-807B-8F79-E161-E780AB39C723}"/>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26A4B0A2-3ABC-EF75-E6A5-F2C14F860EF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C6759DAE-9135-CD7F-B6A8-2E107A706B5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5ED64537-87FD-BF69-82D1-C852CED8CE5C}"/>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54</a:t>
            </a:fld>
            <a:endParaRPr lang="zh-HK" altLang="en-US" sz="1600" dirty="0">
              <a:solidFill>
                <a:schemeClr val="bg1"/>
              </a:solidFill>
            </a:endParaRPr>
          </a:p>
        </p:txBody>
      </p:sp>
      <p:sp>
        <p:nvSpPr>
          <p:cNvPr id="2" name="文本框 1">
            <a:extLst>
              <a:ext uri="{FF2B5EF4-FFF2-40B4-BE49-F238E27FC236}">
                <a16:creationId xmlns:a16="http://schemas.microsoft.com/office/drawing/2014/main" id="{F3E42DCA-C9ED-F019-485A-FBC5DF7EF410}"/>
              </a:ext>
            </a:extLst>
          </p:cNvPr>
          <p:cNvSpPr txBox="1"/>
          <p:nvPr/>
        </p:nvSpPr>
        <p:spPr>
          <a:xfrm>
            <a:off x="264000" y="909000"/>
            <a:ext cx="6120880" cy="369332"/>
          </a:xfrm>
          <a:prstGeom prst="rect">
            <a:avLst/>
          </a:prstGeom>
          <a:noFill/>
        </p:spPr>
        <p:txBody>
          <a:bodyPr wrap="square">
            <a:spAutoFit/>
          </a:bodyPr>
          <a:lstStyle/>
          <a:p>
            <a:r>
              <a:rPr lang="en-US" altLang="zh-CN">
                <a:solidFill>
                  <a:srgbClr val="231F20"/>
                </a:solidFill>
                <a:latin typeface="Times-Roman"/>
              </a:rPr>
              <a:t>S</a:t>
            </a:r>
            <a:r>
              <a:rPr lang="en-US" altLang="zh-CN" sz="1800">
                <a:solidFill>
                  <a:srgbClr val="231F20"/>
                </a:solidFill>
                <a:effectLst/>
                <a:latin typeface="Times-Roman"/>
              </a:rPr>
              <a:t>olved by the function “</a:t>
            </a:r>
            <a:r>
              <a:rPr lang="en-US" altLang="zh-CN" sz="1800" i="1">
                <a:solidFill>
                  <a:srgbClr val="231F20"/>
                </a:solidFill>
                <a:effectLst/>
                <a:latin typeface="Times-Italic"/>
              </a:rPr>
              <a:t>mincx</a:t>
            </a:r>
            <a:r>
              <a:rPr lang="en-US" altLang="zh-CN" sz="1800">
                <a:solidFill>
                  <a:srgbClr val="231F20"/>
                </a:solidFill>
                <a:effectLst/>
                <a:latin typeface="Times-Roman"/>
              </a:rPr>
              <a:t>” of MATLAB LMI Toolbox</a:t>
            </a:r>
            <a:endParaRPr lang="zh-CN" altLang="en-US"/>
          </a:p>
        </p:txBody>
      </p:sp>
      <p:pic>
        <p:nvPicPr>
          <p:cNvPr id="4" name="图片 3">
            <a:extLst>
              <a:ext uri="{FF2B5EF4-FFF2-40B4-BE49-F238E27FC236}">
                <a16:creationId xmlns:a16="http://schemas.microsoft.com/office/drawing/2014/main" id="{3CAA1DF8-0522-7780-6229-4AB2619EA634}"/>
              </a:ext>
            </a:extLst>
          </p:cNvPr>
          <p:cNvPicPr>
            <a:picLocks noChangeAspect="1"/>
          </p:cNvPicPr>
          <p:nvPr/>
        </p:nvPicPr>
        <p:blipFill>
          <a:blip r:embed="rId4"/>
          <a:stretch>
            <a:fillRect/>
          </a:stretch>
        </p:blipFill>
        <p:spPr>
          <a:xfrm>
            <a:off x="0" y="1278332"/>
            <a:ext cx="6656525" cy="3220899"/>
          </a:xfrm>
          <a:prstGeom prst="rect">
            <a:avLst/>
          </a:prstGeom>
        </p:spPr>
      </p:pic>
      <p:pic>
        <p:nvPicPr>
          <p:cNvPr id="6" name="图片 5">
            <a:extLst>
              <a:ext uri="{FF2B5EF4-FFF2-40B4-BE49-F238E27FC236}">
                <a16:creationId xmlns:a16="http://schemas.microsoft.com/office/drawing/2014/main" id="{15F158EF-0E31-D5C7-315E-8F55350E0BD6}"/>
              </a:ext>
            </a:extLst>
          </p:cNvPr>
          <p:cNvPicPr>
            <a:picLocks noChangeAspect="1"/>
          </p:cNvPicPr>
          <p:nvPr/>
        </p:nvPicPr>
        <p:blipFill>
          <a:blip r:embed="rId5"/>
          <a:stretch>
            <a:fillRect/>
          </a:stretch>
        </p:blipFill>
        <p:spPr>
          <a:xfrm>
            <a:off x="852392" y="4648246"/>
            <a:ext cx="4951740" cy="1152000"/>
          </a:xfrm>
          <a:prstGeom prst="rect">
            <a:avLst/>
          </a:prstGeom>
        </p:spPr>
      </p:pic>
      <p:pic>
        <p:nvPicPr>
          <p:cNvPr id="8" name="图片 7">
            <a:extLst>
              <a:ext uri="{FF2B5EF4-FFF2-40B4-BE49-F238E27FC236}">
                <a16:creationId xmlns:a16="http://schemas.microsoft.com/office/drawing/2014/main" id="{1BA3FF61-B373-27F0-3A1F-5B2E0D3E2113}"/>
              </a:ext>
            </a:extLst>
          </p:cNvPr>
          <p:cNvPicPr>
            <a:picLocks noChangeAspect="1"/>
          </p:cNvPicPr>
          <p:nvPr/>
        </p:nvPicPr>
        <p:blipFill>
          <a:blip r:embed="rId6"/>
          <a:srcRect b="39009"/>
          <a:stretch/>
        </p:blipFill>
        <p:spPr>
          <a:xfrm>
            <a:off x="6386531" y="953658"/>
            <a:ext cx="5690588" cy="2255721"/>
          </a:xfrm>
          <a:prstGeom prst="rect">
            <a:avLst/>
          </a:prstGeom>
        </p:spPr>
      </p:pic>
    </p:spTree>
    <p:extLst>
      <p:ext uri="{BB962C8B-B14F-4D97-AF65-F5344CB8AC3E}">
        <p14:creationId xmlns:p14="http://schemas.microsoft.com/office/powerpoint/2010/main" val="116779426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55</a:t>
            </a:fld>
            <a:endParaRPr lang="zh-HK" altLang="en-US" sz="1600" dirty="0">
              <a:solidFill>
                <a:schemeClr val="bg1"/>
              </a:solidFill>
            </a:endParaRPr>
          </a:p>
        </p:txBody>
      </p:sp>
      <p:pic>
        <p:nvPicPr>
          <p:cNvPr id="21" name="图片 20"/>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p:cNvGrpSpPr/>
          <p:nvPr>
            <p:custDataLst>
              <p:tags r:id="rId1"/>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2"/>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3"/>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3" name="矩形 102"/>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t>56</a:t>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sp>
        <p:nvSpPr>
          <p:cNvPr id="3" name="文本框 2">
            <a:extLst>
              <a:ext uri="{FF2B5EF4-FFF2-40B4-BE49-F238E27FC236}">
                <a16:creationId xmlns:a16="http://schemas.microsoft.com/office/drawing/2014/main" id="{88245CA5-5ED3-FE08-DCC9-38DA716BB19F}"/>
              </a:ext>
            </a:extLst>
          </p:cNvPr>
          <p:cNvSpPr txBox="1"/>
          <p:nvPr/>
        </p:nvSpPr>
        <p:spPr>
          <a:xfrm>
            <a:off x="408000" y="909000"/>
            <a:ext cx="6181530" cy="400110"/>
          </a:xfrm>
          <a:prstGeom prst="rect">
            <a:avLst/>
          </a:prstGeom>
          <a:noFill/>
        </p:spPr>
        <p:txBody>
          <a:bodyPr wrap="square">
            <a:spAutoFit/>
          </a:bodyPr>
          <a:lstStyle/>
          <a:p>
            <a:r>
              <a:rPr lang="en-US" altLang="zh-CN" sz="2000">
                <a:solidFill>
                  <a:srgbClr val="0174AB"/>
                </a:solidFill>
                <a:effectLst/>
                <a:latin typeface="Arial" panose="020B0604020202020204" pitchFamily="34" charset="0"/>
                <a:cs typeface="Arial" panose="020B0604020202020204" pitchFamily="34" charset="0"/>
              </a:rPr>
              <a:t>A. Target Tracking System</a:t>
            </a:r>
            <a:endParaRPr lang="zh-CN" altLang="en-US" sz="2000">
              <a:solidFill>
                <a:srgbClr val="0174AB"/>
              </a:solidFill>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AE74551F-6693-EC94-B644-4D3B23EB91CC}"/>
              </a:ext>
            </a:extLst>
          </p:cNvPr>
          <p:cNvPicPr>
            <a:picLocks noChangeAspect="1"/>
          </p:cNvPicPr>
          <p:nvPr/>
        </p:nvPicPr>
        <p:blipFill>
          <a:blip r:embed="rId5"/>
          <a:stretch>
            <a:fillRect/>
          </a:stretch>
        </p:blipFill>
        <p:spPr>
          <a:xfrm>
            <a:off x="270194" y="1477574"/>
            <a:ext cx="5791153" cy="4166806"/>
          </a:xfrm>
          <a:prstGeom prst="rect">
            <a:avLst/>
          </a:prstGeom>
        </p:spPr>
      </p:pic>
      <p:pic>
        <p:nvPicPr>
          <p:cNvPr id="8" name="图片 7">
            <a:extLst>
              <a:ext uri="{FF2B5EF4-FFF2-40B4-BE49-F238E27FC236}">
                <a16:creationId xmlns:a16="http://schemas.microsoft.com/office/drawing/2014/main" id="{95E20080-0362-722C-B45F-B2827C8C3386}"/>
              </a:ext>
            </a:extLst>
          </p:cNvPr>
          <p:cNvPicPr>
            <a:picLocks noChangeAspect="1"/>
          </p:cNvPicPr>
          <p:nvPr/>
        </p:nvPicPr>
        <p:blipFill>
          <a:blip r:embed="rId6"/>
          <a:stretch>
            <a:fillRect/>
          </a:stretch>
        </p:blipFill>
        <p:spPr>
          <a:xfrm>
            <a:off x="6411943" y="2287751"/>
            <a:ext cx="5616000" cy="2170817"/>
          </a:xfrm>
          <a:prstGeom prst="rect">
            <a:avLst/>
          </a:prstGeom>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57</a:t>
            </a:fld>
            <a:endParaRPr lang="zh-HK" altLang="en-US" sz="1600" dirty="0">
              <a:solidFill>
                <a:schemeClr val="bg1"/>
              </a:solidFill>
            </a:endParaRPr>
          </a:p>
        </p:txBody>
      </p:sp>
      <p:pic>
        <p:nvPicPr>
          <p:cNvPr id="3" name="图片 2">
            <a:extLst>
              <a:ext uri="{FF2B5EF4-FFF2-40B4-BE49-F238E27FC236}">
                <a16:creationId xmlns:a16="http://schemas.microsoft.com/office/drawing/2014/main" id="{034EAB0E-98A2-A99E-41BA-77A1A0A71885}"/>
              </a:ext>
            </a:extLst>
          </p:cNvPr>
          <p:cNvPicPr>
            <a:picLocks noChangeAspect="1"/>
          </p:cNvPicPr>
          <p:nvPr/>
        </p:nvPicPr>
        <p:blipFill>
          <a:blip r:embed="rId5"/>
          <a:stretch>
            <a:fillRect/>
          </a:stretch>
        </p:blipFill>
        <p:spPr>
          <a:xfrm>
            <a:off x="120000" y="786873"/>
            <a:ext cx="3816000" cy="2636969"/>
          </a:xfrm>
          <a:prstGeom prst="rect">
            <a:avLst/>
          </a:prstGeom>
        </p:spPr>
      </p:pic>
      <p:pic>
        <p:nvPicPr>
          <p:cNvPr id="5" name="图片 4">
            <a:extLst>
              <a:ext uri="{FF2B5EF4-FFF2-40B4-BE49-F238E27FC236}">
                <a16:creationId xmlns:a16="http://schemas.microsoft.com/office/drawing/2014/main" id="{FE36B432-D9CB-9719-2C67-E3D54BE077BB}"/>
              </a:ext>
            </a:extLst>
          </p:cNvPr>
          <p:cNvPicPr>
            <a:picLocks noChangeAspect="1"/>
          </p:cNvPicPr>
          <p:nvPr/>
        </p:nvPicPr>
        <p:blipFill>
          <a:blip r:embed="rId6"/>
          <a:stretch>
            <a:fillRect/>
          </a:stretch>
        </p:blipFill>
        <p:spPr>
          <a:xfrm>
            <a:off x="-1" y="3429000"/>
            <a:ext cx="4051541" cy="2808000"/>
          </a:xfrm>
          <a:prstGeom prst="rect">
            <a:avLst/>
          </a:prstGeom>
        </p:spPr>
      </p:pic>
      <p:pic>
        <p:nvPicPr>
          <p:cNvPr id="7" name="图片 6">
            <a:extLst>
              <a:ext uri="{FF2B5EF4-FFF2-40B4-BE49-F238E27FC236}">
                <a16:creationId xmlns:a16="http://schemas.microsoft.com/office/drawing/2014/main" id="{4FCBDAE7-23EE-FCB8-9CD8-221C61772E47}"/>
              </a:ext>
            </a:extLst>
          </p:cNvPr>
          <p:cNvPicPr>
            <a:picLocks noChangeAspect="1"/>
          </p:cNvPicPr>
          <p:nvPr/>
        </p:nvPicPr>
        <p:blipFill>
          <a:blip r:embed="rId7"/>
          <a:stretch>
            <a:fillRect/>
          </a:stretch>
        </p:blipFill>
        <p:spPr>
          <a:xfrm>
            <a:off x="4859913" y="728327"/>
            <a:ext cx="6945812" cy="2829775"/>
          </a:xfrm>
          <a:prstGeom prst="rect">
            <a:avLst/>
          </a:prstGeom>
        </p:spPr>
      </p:pic>
      <p:sp>
        <p:nvSpPr>
          <p:cNvPr id="11" name="文本框 10">
            <a:extLst>
              <a:ext uri="{FF2B5EF4-FFF2-40B4-BE49-F238E27FC236}">
                <a16:creationId xmlns:a16="http://schemas.microsoft.com/office/drawing/2014/main" id="{23DBFEF8-97C1-29BD-D9CB-A11276E64C7E}"/>
              </a:ext>
            </a:extLst>
          </p:cNvPr>
          <p:cNvSpPr txBox="1"/>
          <p:nvPr/>
        </p:nvSpPr>
        <p:spPr>
          <a:xfrm>
            <a:off x="5160000" y="3573000"/>
            <a:ext cx="6181530" cy="2585323"/>
          </a:xfrm>
          <a:prstGeom prst="rect">
            <a:avLst/>
          </a:prstGeom>
          <a:noFill/>
        </p:spPr>
        <p:txBody>
          <a:bodyPr wrap="square">
            <a:spAutoFit/>
          </a:bodyPr>
          <a:lstStyle/>
          <a:p>
            <a:pPr marL="342900" indent="-342900">
              <a:buAutoNum type="alphaLcParenBoth"/>
            </a:pPr>
            <a:r>
              <a:rPr lang="en-US" altLang="zh-CN" b="1">
                <a:latin typeface="Times New Roman" panose="02020603050405020304" pitchFamily="18" charset="0"/>
                <a:cs typeface="Times New Roman" panose="02020603050405020304" pitchFamily="18" charset="0"/>
              </a:rPr>
              <a:t>Under the Type I</a:t>
            </a:r>
            <a:r>
              <a:rPr lang="en-US" altLang="zh-CN">
                <a:latin typeface="Times New Roman" panose="02020603050405020304" pitchFamily="18" charset="0"/>
                <a:cs typeface="Times New Roman" panose="02020603050405020304" pitchFamily="18" charset="0"/>
              </a:rPr>
              <a:t>, SEs of the H∞ filter and the LSE in this paper. </a:t>
            </a:r>
          </a:p>
          <a:p>
            <a:pPr marL="342900" indent="-342900">
              <a:buAutoNum type="alphaLcParenBoth"/>
            </a:pPr>
            <a:r>
              <a:rPr lang="en-US" altLang="zh-CN" b="1">
                <a:latin typeface="Times New Roman" panose="02020603050405020304" pitchFamily="18" charset="0"/>
                <a:cs typeface="Times New Roman" panose="02020603050405020304" pitchFamily="18" charset="0"/>
              </a:rPr>
              <a:t>Under the Type II</a:t>
            </a:r>
            <a:r>
              <a:rPr lang="en-US" altLang="zh-CN">
                <a:latin typeface="Times New Roman" panose="02020603050405020304" pitchFamily="18" charset="0"/>
                <a:cs typeface="Times New Roman" panose="02020603050405020304" pitchFamily="18" charset="0"/>
              </a:rPr>
              <a:t>, Ses of the Kalman filter and the LSE in this paper. </a:t>
            </a:r>
          </a:p>
          <a:p>
            <a:pPr marL="342900" indent="-342900">
              <a:buAutoNum type="alphaLcParenBoth"/>
            </a:pPr>
            <a:r>
              <a:rPr lang="en-US" altLang="zh-CN" b="1">
                <a:latin typeface="Times New Roman" panose="02020603050405020304" pitchFamily="18" charset="0"/>
                <a:cs typeface="Times New Roman" panose="02020603050405020304" pitchFamily="18" charset="0"/>
              </a:rPr>
              <a:t>Under the Type II</a:t>
            </a:r>
            <a:r>
              <a:rPr lang="en-US" altLang="zh-CN">
                <a:latin typeface="Times New Roman" panose="02020603050405020304" pitchFamily="18" charset="0"/>
                <a:cs typeface="Times New Roman" panose="02020603050405020304" pitchFamily="18" charset="0"/>
              </a:rPr>
              <a:t>, PMSEs of the LSE in this paper and the Kalman filters with knowncovariances and unknown covariances. </a:t>
            </a:r>
          </a:p>
          <a:p>
            <a:pPr marL="342900" indent="-342900">
              <a:buAutoNum type="alphaLcParenBoth"/>
            </a:pPr>
            <a:r>
              <a:rPr lang="en-US" altLang="zh-CN" b="1">
                <a:latin typeface="Times New Roman" panose="02020603050405020304" pitchFamily="18" charset="0"/>
                <a:cs typeface="Times New Roman" panose="02020603050405020304" pitchFamily="18" charset="0"/>
              </a:rPr>
              <a:t>Under the Type III</a:t>
            </a:r>
            <a:r>
              <a:rPr lang="en-US" altLang="zh-CN">
                <a:latin typeface="Times New Roman" panose="02020603050405020304" pitchFamily="18" charset="0"/>
                <a:cs typeface="Times New Roman" panose="02020603050405020304" pitchFamily="18" charset="0"/>
              </a:rPr>
              <a:t>,SEs of the LSE in [21], and the LSE in this paper.</a:t>
            </a:r>
            <a:endParaRPr lang="zh-CN" altLang="en-US">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58</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58</a:t>
            </a:fld>
            <a:endParaRPr lang="zh-HK" altLang="en-US" sz="1600" dirty="0">
              <a:solidFill>
                <a:schemeClr val="bg1"/>
              </a:solidFill>
            </a:endParaRPr>
          </a:p>
        </p:txBody>
      </p:sp>
      <p:pic>
        <p:nvPicPr>
          <p:cNvPr id="24" name="图片 23"/>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p:cNvGrpSpPr/>
          <p:nvPr>
            <p:custDataLst>
              <p:tags r:id="rId1"/>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2"/>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3"/>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112" name="矩形 111"/>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Future Work</a:t>
            </a:r>
          </a:p>
        </p:txBody>
      </p:sp>
      <p:sp>
        <p:nvSpPr>
          <p:cNvPr id="2" name="矩形 1"/>
          <p:cNvSpPr/>
          <p:nvPr/>
        </p:nvSpPr>
        <p:spPr>
          <a:xfrm>
            <a:off x="264000" y="981000"/>
            <a:ext cx="11736000" cy="2957544"/>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p:cNvSpPr/>
          <p:nvPr/>
        </p:nvSpPr>
        <p:spPr>
          <a:xfrm>
            <a:off x="631210" y="752888"/>
            <a:ext cx="1864789"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Contributions</a:t>
            </a:r>
          </a:p>
        </p:txBody>
      </p:sp>
      <p:sp>
        <p:nvSpPr>
          <p:cNvPr id="14" name="文本框 13"/>
          <p:cNvSpPr txBox="1"/>
          <p:nvPr/>
        </p:nvSpPr>
        <p:spPr>
          <a:xfrm>
            <a:off x="264000" y="1232012"/>
            <a:ext cx="11736000" cy="1289071"/>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nSpc>
                <a:spcPct val="150000"/>
              </a:lnSpc>
            </a:pPr>
            <a:r>
              <a:rPr lang="en-US" altLang="zh-CN" sz="1800">
                <a:solidFill>
                  <a:srgbClr val="231F20"/>
                </a:solidFill>
                <a:effectLst/>
                <a:latin typeface="Times-Roman"/>
              </a:rPr>
              <a:t>1.For the linear time-varying systems, a new </a:t>
            </a:r>
            <a:r>
              <a:rPr lang="en-US" altLang="zh-CN" sz="1800">
                <a:solidFill>
                  <a:srgbClr val="231F20"/>
                </a:solidFill>
                <a:effectLst/>
                <a:latin typeface="Times-Italic"/>
              </a:rPr>
              <a:t>stable</a:t>
            </a:r>
            <a:r>
              <a:rPr lang="en-US" altLang="zh-CN" sz="1800" i="1">
                <a:solidFill>
                  <a:srgbClr val="231F20"/>
                </a:solidFill>
                <a:effectLst/>
                <a:latin typeface="Times-Italic"/>
              </a:rPr>
              <a:t> </a:t>
            </a:r>
            <a:r>
              <a:rPr lang="en-US" altLang="zh-CN" sz="1800">
                <a:solidFill>
                  <a:srgbClr val="231F20"/>
                </a:solidFill>
                <a:effectLst/>
                <a:latin typeface="Times-Roman"/>
              </a:rPr>
              <a:t>local Kalman</a:t>
            </a:r>
            <a:r>
              <a:rPr lang="en-US" altLang="zh-CN"/>
              <a:t> </a:t>
            </a:r>
            <a:r>
              <a:rPr lang="en-US" altLang="zh-CN" sz="1800">
                <a:solidFill>
                  <a:srgbClr val="231F20"/>
                </a:solidFill>
                <a:effectLst/>
                <a:latin typeface="Times-Roman"/>
              </a:rPr>
              <a:t>like estimator, is obtained by solving a convex optimization problem at each time step. Subsequently, by constructing a new upper bound of fusion estimation error, an optimal distributed fusion criterion is designed by solving a class of convex optimization problems.</a:t>
            </a:r>
            <a:endParaRPr lang="en-US" altLang="zh-CN">
              <a:latin typeface="Times New Roman" panose="02020603050405020304" pitchFamily="18" charset="0"/>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59</a:t>
            </a:fld>
            <a:endParaRPr lang="zh-HK" altLang="en-US" sz="1600" dirty="0">
              <a:solidFill>
                <a:schemeClr val="bg1"/>
              </a:solidFill>
            </a:endParaRPr>
          </a:p>
        </p:txBody>
      </p:sp>
      <p:sp>
        <p:nvSpPr>
          <p:cNvPr id="11" name="矩形 10"/>
          <p:cNvSpPr/>
          <p:nvPr/>
        </p:nvSpPr>
        <p:spPr>
          <a:xfrm>
            <a:off x="241320" y="4077000"/>
            <a:ext cx="11736000" cy="2109932"/>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2" name="矩形 11"/>
          <p:cNvSpPr/>
          <p:nvPr/>
        </p:nvSpPr>
        <p:spPr>
          <a:xfrm>
            <a:off x="296571" y="4176418"/>
            <a:ext cx="1864788" cy="27638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Future Work</a:t>
            </a:r>
          </a:p>
        </p:txBody>
      </p:sp>
      <p:sp>
        <p:nvSpPr>
          <p:cNvPr id="5" name="文本框 4">
            <a:extLst>
              <a:ext uri="{FF2B5EF4-FFF2-40B4-BE49-F238E27FC236}">
                <a16:creationId xmlns:a16="http://schemas.microsoft.com/office/drawing/2014/main" id="{5FE0ED4E-D9F6-BA54-03FB-A0E08B7ED84F}"/>
              </a:ext>
            </a:extLst>
          </p:cNvPr>
          <p:cNvSpPr txBox="1"/>
          <p:nvPr/>
        </p:nvSpPr>
        <p:spPr>
          <a:xfrm>
            <a:off x="408001" y="4599756"/>
            <a:ext cx="11592000" cy="1294393"/>
          </a:xfrm>
          <a:prstGeom prst="rect">
            <a:avLst/>
          </a:prstGeom>
          <a:noFill/>
        </p:spPr>
        <p:txBody>
          <a:bodyPr wrap="square">
            <a:spAutoFit/>
          </a:bodyPr>
          <a:lstStyle/>
          <a:p>
            <a:pPr>
              <a:lnSpc>
                <a:spcPct val="150000"/>
              </a:lnSpc>
            </a:pPr>
            <a:r>
              <a:rPr lang="en-US" altLang="zh-CN" sz="1800">
                <a:solidFill>
                  <a:srgbClr val="231F20"/>
                </a:solidFill>
                <a:effectLst/>
                <a:latin typeface="Times-Roman"/>
              </a:rPr>
              <a:t>when considering the communication uncertainties including </a:t>
            </a:r>
            <a:r>
              <a:rPr lang="en-US" altLang="zh-CN" sz="1800" b="1">
                <a:solidFill>
                  <a:srgbClr val="FF0000"/>
                </a:solidFill>
                <a:effectLst/>
                <a:latin typeface="Times-Roman"/>
              </a:rPr>
              <a:t>bandwidth constraints</a:t>
            </a:r>
            <a:r>
              <a:rPr lang="en-US" altLang="zh-CN" sz="1800">
                <a:solidFill>
                  <a:srgbClr val="231F20"/>
                </a:solidFill>
                <a:effectLst/>
                <a:latin typeface="Times-Roman"/>
              </a:rPr>
              <a:t>, </a:t>
            </a:r>
            <a:r>
              <a:rPr lang="en-US" altLang="zh-CN" sz="1800" b="1">
                <a:solidFill>
                  <a:srgbClr val="FF0000"/>
                </a:solidFill>
                <a:effectLst/>
                <a:latin typeface="Times-Roman"/>
              </a:rPr>
              <a:t>transmission delays </a:t>
            </a:r>
            <a:r>
              <a:rPr lang="en-US" altLang="zh-CN" sz="1800">
                <a:solidFill>
                  <a:srgbClr val="231F20"/>
                </a:solidFill>
                <a:effectLst/>
                <a:latin typeface="Times-Roman"/>
              </a:rPr>
              <a:t>and </a:t>
            </a:r>
            <a:r>
              <a:rPr lang="en-US" altLang="zh-CN" sz="1800" b="1">
                <a:solidFill>
                  <a:srgbClr val="FF0000"/>
                </a:solidFill>
                <a:effectLst/>
                <a:latin typeface="Times-Roman"/>
              </a:rPr>
              <a:t>packet dropouts</a:t>
            </a:r>
            <a:r>
              <a:rPr lang="en-US" altLang="zh-CN" sz="1800">
                <a:solidFill>
                  <a:srgbClr val="231F20"/>
                </a:solidFill>
                <a:effectLst/>
                <a:latin typeface="Times-Roman"/>
              </a:rPr>
              <a:t>, one of our future works will focus on how to design the networked nonlinear fusion estimation algorithms based on the developed fusion estimation method in this paper.</a:t>
            </a:r>
            <a:endParaRPr lang="zh-CN" altLang="en-US"/>
          </a:p>
        </p:txBody>
      </p:sp>
      <p:sp>
        <p:nvSpPr>
          <p:cNvPr id="7" name="文本框 6">
            <a:extLst>
              <a:ext uri="{FF2B5EF4-FFF2-40B4-BE49-F238E27FC236}">
                <a16:creationId xmlns:a16="http://schemas.microsoft.com/office/drawing/2014/main" id="{8ACA761A-1A2E-0938-3E26-777CC48EE26B}"/>
              </a:ext>
            </a:extLst>
          </p:cNvPr>
          <p:cNvSpPr txBox="1"/>
          <p:nvPr/>
        </p:nvSpPr>
        <p:spPr>
          <a:xfrm>
            <a:off x="264000" y="2493000"/>
            <a:ext cx="11736000" cy="1294393"/>
          </a:xfrm>
          <a:prstGeom prst="rect">
            <a:avLst/>
          </a:prstGeom>
          <a:noFill/>
        </p:spPr>
        <p:txBody>
          <a:bodyPr wrap="square">
            <a:spAutoFit/>
          </a:bodyPr>
          <a:lstStyle/>
          <a:p>
            <a:pPr>
              <a:lnSpc>
                <a:spcPct val="150000"/>
              </a:lnSpc>
            </a:pPr>
            <a:r>
              <a:rPr lang="en-US" altLang="zh-CN" sz="1800">
                <a:solidFill>
                  <a:srgbClr val="231F20"/>
                </a:solidFill>
                <a:effectLst/>
                <a:latin typeface="Times-Roman"/>
              </a:rPr>
              <a:t>2.Linearizing the nonlinear function using </a:t>
            </a:r>
            <a:r>
              <a:rPr lang="en-US" altLang="zh-CN" sz="1800" b="1">
                <a:solidFill>
                  <a:srgbClr val="FF0000"/>
                </a:solidFill>
                <a:effectLst/>
                <a:latin typeface="Times-Roman"/>
              </a:rPr>
              <a:t>Taylor series expansion</a:t>
            </a:r>
            <a:r>
              <a:rPr lang="en-US" altLang="zh-CN" sz="1800">
                <a:solidFill>
                  <a:srgbClr val="231F20"/>
                </a:solidFill>
                <a:effectLst/>
                <a:latin typeface="Times-Roman"/>
              </a:rPr>
              <a:t>, and the linearized errors can be viewed as bounded noises. </a:t>
            </a:r>
            <a:r>
              <a:rPr lang="en-US" altLang="zh-CN">
                <a:solidFill>
                  <a:srgbClr val="231F20"/>
                </a:solidFill>
                <a:latin typeface="Times-Roman"/>
              </a:rPr>
              <a:t>A</a:t>
            </a:r>
            <a:r>
              <a:rPr lang="en-US" altLang="zh-CN" sz="1800">
                <a:solidFill>
                  <a:srgbClr val="231F20"/>
                </a:solidFill>
                <a:effectLst/>
                <a:latin typeface="Times-Roman"/>
              </a:rPr>
              <a:t>ccording to the design method of </a:t>
            </a:r>
            <a:r>
              <a:rPr lang="en-US" altLang="zh-CN" sz="1800" b="1">
                <a:solidFill>
                  <a:srgbClr val="FF0000"/>
                </a:solidFill>
                <a:effectLst/>
                <a:latin typeface="Times-Roman"/>
              </a:rPr>
              <a:t>linear time</a:t>
            </a:r>
            <a:r>
              <a:rPr lang="en-US" altLang="zh-CN" b="1">
                <a:solidFill>
                  <a:srgbClr val="FF0000"/>
                </a:solidFill>
                <a:latin typeface="Times-Roman"/>
              </a:rPr>
              <a:t>-</a:t>
            </a:r>
            <a:r>
              <a:rPr lang="en-US" altLang="zh-CN" sz="1800" b="1">
                <a:solidFill>
                  <a:srgbClr val="FF0000"/>
                </a:solidFill>
                <a:effectLst/>
                <a:latin typeface="Times-Roman"/>
              </a:rPr>
              <a:t>varying fusion systems</a:t>
            </a:r>
            <a:r>
              <a:rPr lang="en-US" altLang="zh-CN" sz="1800">
                <a:solidFill>
                  <a:srgbClr val="231F20"/>
                </a:solidFill>
                <a:effectLst/>
                <a:latin typeface="Times-Roman"/>
              </a:rPr>
              <a:t>, each </a:t>
            </a:r>
            <a:r>
              <a:rPr lang="en-US" altLang="zh-CN" sz="1800" b="1">
                <a:solidFill>
                  <a:srgbClr val="FF0000"/>
                </a:solidFill>
                <a:effectLst/>
                <a:latin typeface="Times-Roman"/>
              </a:rPr>
              <a:t>local nonlinear estimator </a:t>
            </a:r>
            <a:r>
              <a:rPr lang="en-US" altLang="zh-CN" sz="1800">
                <a:solidFill>
                  <a:srgbClr val="231F20"/>
                </a:solidFill>
                <a:effectLst/>
                <a:latin typeface="Times-Roman"/>
              </a:rPr>
              <a:t>and a distributed fusion criterion are designed by establishing different convex optimization problems.</a:t>
            </a:r>
            <a:endParaRPr lang="zh-CN" altLang="en-US"/>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8" name="文本框 7"/>
          <p:cNvSpPr txBox="1"/>
          <p:nvPr/>
        </p:nvSpPr>
        <p:spPr>
          <a:xfrm>
            <a:off x="300000" y="1125000"/>
            <a:ext cx="11592000" cy="4653646"/>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sz="2000" b="1">
                <a:latin typeface="Times New Roman" panose="02020603050405020304" pitchFamily="18" charset="0"/>
                <a:ea typeface="微软雅黑" panose="020B0503020204020204" charset="-122"/>
                <a:cs typeface="Times New Roman" panose="02020603050405020304" pitchFamily="18" charset="0"/>
              </a:rPr>
              <a:t>Establishment of the structural framework of distributed Kalman filter in Weighted Directed Graphs</a:t>
            </a:r>
          </a:p>
          <a:p>
            <a:pPr indent="457200">
              <a:lnSpc>
                <a:spcPct val="150000"/>
              </a:lnSpc>
            </a:pPr>
            <a:r>
              <a:rPr lang="en-US" altLang="zh-CN" sz="2000">
                <a:latin typeface="Times New Roman" panose="02020603050405020304" pitchFamily="18" charset="0"/>
                <a:cs typeface="Times New Roman" panose="02020603050405020304" pitchFamily="18" charset="0"/>
              </a:rPr>
              <a:t> This study proposes an optimal distributed state estimation algorithm for weighted directed graphs to improved robustness and resilience of state estimation compared to KCF and the optimality of the state estimation is guaranteed.</a:t>
            </a:r>
          </a:p>
          <a:p>
            <a:pPr marL="285750" indent="-285750">
              <a:lnSpc>
                <a:spcPct val="150000"/>
              </a:lnSpc>
              <a:buFont typeface="Arial" panose="020B0604020202020204" pitchFamily="34" charset="0"/>
              <a:buChar char="•"/>
            </a:pPr>
            <a:r>
              <a:rPr lang="en-US" altLang="zh-CN" sz="2000" b="1">
                <a:latin typeface="Times New Roman" panose="02020603050405020304" pitchFamily="18" charset="0"/>
                <a:ea typeface="微软雅黑" panose="020B0503020204020204" charset="-122"/>
                <a:cs typeface="Times New Roman" panose="02020603050405020304" pitchFamily="18" charset="0"/>
              </a:rPr>
              <a:t>Challenge</a:t>
            </a:r>
            <a:endParaRPr lang="en-US" altLang="zh-CN" sz="2000" b="1" dirty="0">
              <a:latin typeface="Times New Roman" panose="02020603050405020304" pitchFamily="18" charset="0"/>
              <a:ea typeface="微软雅黑" panose="020B0503020204020204" charset="-122"/>
              <a:cs typeface="Times New Roman" panose="02020603050405020304" pitchFamily="18" charset="0"/>
            </a:endParaRPr>
          </a:p>
          <a:p>
            <a:pPr marL="342900" indent="-342900">
              <a:lnSpc>
                <a:spcPct val="150000"/>
              </a:lnSpc>
              <a:buAutoNum type="arabicPeriod"/>
            </a:pPr>
            <a:r>
              <a:rPr lang="en-US" altLang="zh-CN" sz="2000">
                <a:latin typeface="Times New Roman" panose="02020603050405020304" pitchFamily="18" charset="0"/>
                <a:ea typeface="微软雅黑" panose="020B0503020204020204" charset="-122"/>
                <a:cs typeface="Times New Roman" panose="02020603050405020304" pitchFamily="18" charset="0"/>
              </a:rPr>
              <a:t>Estimation performance of distributed filters is susceptible to the communication environment.</a:t>
            </a:r>
          </a:p>
          <a:p>
            <a:pPr marL="342900" indent="-342900">
              <a:lnSpc>
                <a:spcPct val="150000"/>
              </a:lnSpc>
              <a:buFontTx/>
              <a:buAutoNum type="arabicPeriod"/>
            </a:pPr>
            <a:r>
              <a:rPr lang="en-US" altLang="zh-CN" sz="2000">
                <a:latin typeface="Times New Roman" panose="02020603050405020304" pitchFamily="18" charset="0"/>
                <a:ea typeface="微软雅黑" panose="020B0503020204020204" charset="-122"/>
                <a:cs typeface="Times New Roman" panose="02020603050405020304" pitchFamily="18" charset="0"/>
              </a:rPr>
              <a:t>The  statement estimation solutions obtained are difficult to prove optimality.</a:t>
            </a:r>
            <a:endParaRPr lang="en-US" altLang="zh-CN" sz="2000" b="1">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000" b="1">
                <a:latin typeface="Times New Roman" panose="02020603050405020304" pitchFamily="18" charset="0"/>
                <a:ea typeface="微软雅黑" panose="020B0503020204020204" charset="-122"/>
                <a:cs typeface="Times New Roman" panose="02020603050405020304" pitchFamily="18" charset="0"/>
              </a:rPr>
              <a:t>Method</a:t>
            </a:r>
          </a:p>
          <a:p>
            <a:pPr>
              <a:lnSpc>
                <a:spcPct val="150000"/>
              </a:lnSpc>
            </a:pPr>
            <a:r>
              <a:rPr lang="en-US" altLang="zh-CN" sz="2000" b="1">
                <a:latin typeface="Times New Roman" panose="02020603050405020304" pitchFamily="18" charset="0"/>
                <a:ea typeface="微软雅黑" panose="020B0503020204020204" charset="-122"/>
                <a:cs typeface="Times New Roman" panose="02020603050405020304" pitchFamily="18" charset="0"/>
              </a:rPr>
              <a:t>     </a:t>
            </a:r>
            <a:r>
              <a:rPr lang="en-US" altLang="zh-CN" sz="2000">
                <a:latin typeface="Times New Roman" panose="02020603050405020304" pitchFamily="18" charset="0"/>
                <a:ea typeface="微软雅黑" panose="020B0503020204020204" charset="-122"/>
                <a:cs typeface="Times New Roman" panose="02020603050405020304" pitchFamily="18" charset="0"/>
              </a:rPr>
              <a:t>The </a:t>
            </a:r>
            <a:r>
              <a:rPr lang="en-US" altLang="zh-CN" sz="2000" b="1">
                <a:solidFill>
                  <a:srgbClr val="0174AB"/>
                </a:solidFill>
                <a:latin typeface="Times New Roman" panose="02020603050405020304" pitchFamily="18" charset="0"/>
                <a:ea typeface="微软雅黑" panose="020B0503020204020204" charset="-122"/>
                <a:cs typeface="Times New Roman" panose="02020603050405020304" pitchFamily="18" charset="0"/>
              </a:rPr>
              <a:t>optimal Kalman gain </a:t>
            </a:r>
            <a:r>
              <a:rPr lang="en-US" altLang="zh-CN" sz="2000">
                <a:latin typeface="Times New Roman" panose="02020603050405020304" pitchFamily="18" charset="0"/>
                <a:ea typeface="微软雅黑" panose="020B0503020204020204" charset="-122"/>
                <a:cs typeface="Times New Roman" panose="02020603050405020304" pitchFamily="18" charset="0"/>
              </a:rPr>
              <a:t>and </a:t>
            </a:r>
            <a:r>
              <a:rPr lang="en-US" altLang="zh-CN" sz="2000" b="1">
                <a:solidFill>
                  <a:srgbClr val="0174AB"/>
                </a:solidFill>
                <a:latin typeface="Times New Roman" panose="02020603050405020304" pitchFamily="18" charset="0"/>
                <a:ea typeface="微软雅黑" panose="020B0503020204020204" charset="-122"/>
                <a:cs typeface="Times New Roman" panose="02020603050405020304" pitchFamily="18" charset="0"/>
              </a:rPr>
              <a:t>optimal weight gain </a:t>
            </a:r>
            <a:r>
              <a:rPr lang="en-US" altLang="zh-CN" sz="2000">
                <a:latin typeface="Times New Roman" panose="02020603050405020304" pitchFamily="18" charset="0"/>
                <a:ea typeface="微软雅黑" panose="020B0503020204020204" charset="-122"/>
                <a:cs typeface="Times New Roman" panose="02020603050405020304" pitchFamily="18" charset="0"/>
              </a:rPr>
              <a:t>are obtained by taking the partial derivative of </a:t>
            </a:r>
            <a:r>
              <a:rPr lang="en-US" altLang="zh-CN" sz="2000" b="1">
                <a:solidFill>
                  <a:srgbClr val="FF0000"/>
                </a:solidFill>
                <a:latin typeface="Times New Roman" panose="02020603050405020304" pitchFamily="18" charset="0"/>
                <a:ea typeface="微软雅黑" panose="020B0503020204020204" charset="-122"/>
                <a:cs typeface="Times New Roman" panose="02020603050405020304" pitchFamily="18" charset="0"/>
              </a:rPr>
              <a:t>the trace of the covariance matrix.</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a:t>
            </a:fld>
            <a:endParaRPr lang="zh-HK" altLang="en-US" sz="1600" dirty="0">
              <a:solidFill>
                <a:schemeClr val="bg1"/>
              </a:solidFill>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2374" y="1960245"/>
            <a:ext cx="12748565" cy="2045019"/>
            <a:chOff x="1522095" y="1960245"/>
            <a:chExt cx="9527981"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818014" y="2154890"/>
              <a:ext cx="8555970" cy="1305165"/>
            </a:xfrm>
            <a:prstGeom prst="rect">
              <a:avLst/>
            </a:prstGeom>
            <a:noFill/>
          </p:spPr>
          <p:txBody>
            <a:bodyPr wrap="square" rtlCol="0" anchor="ctr">
              <a:spAutoFit/>
            </a:bodyPr>
            <a:lstStyle/>
            <a:p>
              <a:pPr algn="ctr">
                <a:lnSpc>
                  <a:spcPct val="150000"/>
                </a:lnSpc>
              </a:pPr>
              <a:r>
                <a:rPr lang="en-US" altLang="zh-CN" sz="2800" b="1">
                  <a:solidFill>
                    <a:schemeClr val="bg1"/>
                  </a:solidFill>
                  <a:latin typeface="Arial" panose="020B0604020202020204" pitchFamily="34" charset="0"/>
                  <a:ea typeface="微软雅黑" panose="020B0503020204020204" charset="-122"/>
                  <a:cs typeface="Arial" panose="020B0604020202020204" pitchFamily="34" charset="0"/>
                </a:rPr>
                <a:t>Dynamical robust H-infinite filtering for nonlinear</a:t>
              </a:r>
            </a:p>
            <a:p>
              <a:pPr algn="ctr">
                <a:lnSpc>
                  <a:spcPct val="150000"/>
                </a:lnSpc>
              </a:pPr>
              <a:r>
                <a:rPr lang="en-US" altLang="zh-CN" sz="2800" b="1">
                  <a:solidFill>
                    <a:schemeClr val="bg1"/>
                  </a:solidFill>
                  <a:latin typeface="Arial" panose="020B0604020202020204" pitchFamily="34" charset="0"/>
                  <a:ea typeface="微软雅黑" panose="020B0503020204020204" charset="-122"/>
                  <a:cs typeface="Arial" panose="020B0604020202020204" pitchFamily="34" charset="0"/>
                </a:rPr>
                <a:t>uncertain systems: An LMI approach</a:t>
              </a:r>
              <a:endPar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3" name="文本框 2"/>
            <p:cNvSpPr txBox="1"/>
            <p:nvPr/>
          </p:nvSpPr>
          <p:spPr>
            <a:xfrm>
              <a:off x="1687636" y="3654699"/>
              <a:ext cx="9362440" cy="338554"/>
            </a:xfrm>
            <a:prstGeom prst="rect">
              <a:avLst/>
            </a:prstGeom>
            <a:noFill/>
          </p:spPr>
          <p:txBody>
            <a:bodyPr wrap="square" rtlCol="0">
              <a:spAutoFit/>
            </a:bodyPr>
            <a:lstStyle/>
            <a:p>
              <a:r>
                <a:rPr lang="en-US" altLang="zh-CN" sz="1600">
                  <a:solidFill>
                    <a:schemeClr val="bg1"/>
                  </a:solidFill>
                  <a:latin typeface="Arial" panose="020B0604020202020204" pitchFamily="34" charset="0"/>
                  <a:cs typeface="Arial" panose="020B0604020202020204" pitchFamily="34" charset="0"/>
                </a:rPr>
                <a:t>Masoud Abbaszadeha, Horacio J. Marquez</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4</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60</a:t>
            </a:fld>
            <a:endParaRPr lang="zh-HK" altLang="en-US" sz="1600" dirty="0">
              <a:solidFill>
                <a:schemeClr val="bg1"/>
              </a:solidFill>
            </a:endParaRPr>
          </a:p>
        </p:txBody>
      </p:sp>
      <p:grpSp>
        <p:nvGrpSpPr>
          <p:cNvPr id="10" name="组合 9"/>
          <p:cNvGrpSpPr/>
          <p:nvPr/>
        </p:nvGrpSpPr>
        <p:grpSpPr>
          <a:xfrm>
            <a:off x="351876" y="4596014"/>
            <a:ext cx="11648124" cy="1117600"/>
            <a:chOff x="623" y="7327"/>
            <a:chExt cx="15962" cy="1760"/>
          </a:xfrm>
        </p:grpSpPr>
        <p:sp>
          <p:nvSpPr>
            <p:cNvPr id="12" name="文本框 11"/>
            <p:cNvSpPr txBox="1"/>
            <p:nvPr/>
          </p:nvSpPr>
          <p:spPr>
            <a:xfrm>
              <a:off x="623" y="7327"/>
              <a:ext cx="15962" cy="582"/>
            </a:xfrm>
            <a:prstGeom prst="rect">
              <a:avLst/>
            </a:prstGeom>
            <a:noFill/>
          </p:spPr>
          <p:txBody>
            <a:bodyPr wrap="square" rtlCol="0">
              <a:spAutoFit/>
            </a:bodyPr>
            <a:lstStyle/>
            <a:p>
              <a:r>
                <a:rPr lang="en-US" altLang="zh-CN" b="1">
                  <a:latin typeface="Arial" panose="020B0604020202020204" pitchFamily="34" charset="0"/>
                  <a:cs typeface="Arial" panose="020B0604020202020204" pitchFamily="34" charset="0"/>
                </a:rPr>
                <a:t>Published in:Journel of the Franklin Institute</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623" y="8507"/>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b="1">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a:t>
              </a:r>
              <a:r>
                <a:rPr lang="en-US" altLang="zh-CN">
                  <a:latin typeface="-apple-system"/>
                  <a:cs typeface="Arial" panose="020B0604020202020204" pitchFamily="34" charset="0"/>
                </a:rPr>
                <a:t>2012</a:t>
              </a:r>
              <a:endParaRPr lang="en-US" altLang="zh-CN" dirty="0">
                <a:latin typeface="Arial" panose="020B0604020202020204" pitchFamily="34" charset="0"/>
                <a:cs typeface="Arial" panose="020B0604020202020204" pitchFamily="34" charset="0"/>
              </a:endParaRPr>
            </a:p>
          </p:txBody>
        </p:sp>
      </p:gr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61</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62</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p:cNvGrpSpPr/>
          <p:nvPr>
            <p:custDataLst>
              <p:tags r:id="rId1"/>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2"/>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3"/>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529" name="矩形 528"/>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mc:AlternateContent xmlns:mc="http://schemas.openxmlformats.org/markup-compatibility/2006" xmlns:a14="http://schemas.microsoft.com/office/drawing/2010/main">
        <mc:Choice Requires="a14">
          <p:sp>
            <p:nvSpPr>
              <p:cNvPr id="8" name="文本框 7"/>
              <p:cNvSpPr txBox="1"/>
              <p:nvPr/>
            </p:nvSpPr>
            <p:spPr>
              <a:xfrm>
                <a:off x="194275" y="1088933"/>
                <a:ext cx="11805725" cy="3782061"/>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14:m>
                  <m:oMath xmlns:m="http://schemas.openxmlformats.org/officeDocument/2006/math">
                    <m:sSub>
                      <m:sSubPr>
                        <m:ctrlPr>
                          <a:rPr lang="en-US" altLang="zh-CN" sz="1800" b="1" i="1" smtClean="0">
                            <a:latin typeface="Cambria Math" panose="02040503050406030204" pitchFamily="18" charset="0"/>
                            <a:ea typeface="微软雅黑" panose="020B0503020204020204" charset="-122"/>
                            <a:cs typeface="Times New Roman" panose="02020603050405020304" pitchFamily="18" charset="0"/>
                            <a:sym typeface="+mn-ea"/>
                          </a:rPr>
                        </m:ctrlPr>
                      </m:sSubPr>
                      <m:e>
                        <m:r>
                          <a:rPr lang="en-US" altLang="zh-CN" sz="1800" b="1" i="1" smtClean="0">
                            <a:latin typeface="Cambria Math" panose="02040503050406030204" pitchFamily="18" charset="0"/>
                            <a:ea typeface="微软雅黑" panose="020B0503020204020204" charset="-122"/>
                            <a:cs typeface="Times New Roman" panose="02020603050405020304" pitchFamily="18" charset="0"/>
                            <a:sym typeface="+mn-ea"/>
                          </a:rPr>
                          <m:t>𝑯</m:t>
                        </m:r>
                      </m:e>
                      <m:sub>
                        <m:r>
                          <a:rPr lang="en-US" altLang="zh-CN" sz="1800" b="1" i="1" smtClean="0">
                            <a:latin typeface="Cambria Math" panose="02040503050406030204" pitchFamily="18" charset="0"/>
                            <a:ea typeface="Cambria Math" panose="02040503050406030204" pitchFamily="18" charset="0"/>
                            <a:cs typeface="Times New Roman" panose="02020603050405020304" pitchFamily="18" charset="0"/>
                            <a:sym typeface="+mn-ea"/>
                          </a:rPr>
                          <m:t>∞</m:t>
                        </m:r>
                      </m:sub>
                    </m:sSub>
                    <m:r>
                      <a:rPr lang="en-US" altLang="zh-CN" sz="1800" b="1" i="0" smtClean="0">
                        <a:latin typeface="Cambria Math" panose="02040503050406030204" pitchFamily="18" charset="0"/>
                        <a:ea typeface="微软雅黑" panose="020B0503020204020204" charset="-122"/>
                        <a:cs typeface="Times New Roman" panose="02020603050405020304" pitchFamily="18" charset="0"/>
                        <a:sym typeface="+mn-ea"/>
                      </a:rPr>
                      <m:t>𝐨</m:t>
                    </m:r>
                  </m:oMath>
                </a14:m>
                <a:r>
                  <a:rPr lang="en-US" altLang="zh-CN" b="1">
                    <a:latin typeface="Times New Roman" panose="02020603050405020304" pitchFamily="18" charset="0"/>
                    <a:ea typeface="微软雅黑" panose="020B0503020204020204" charset="-122"/>
                    <a:cs typeface="Times New Roman" panose="02020603050405020304" pitchFamily="18" charset="0"/>
                  </a:rPr>
                  <a:t>bserver design for prespecified decay rate convergence with LMI method</a:t>
                </a:r>
              </a:p>
              <a:p>
                <a:pPr indent="457200">
                  <a:lnSpc>
                    <a:spcPct val="150000"/>
                  </a:lnSpc>
                </a:pPr>
                <a:r>
                  <a:rPr lang="en-US" altLang="zh-CN" sz="1800">
                    <a:solidFill>
                      <a:srgbClr val="000000"/>
                    </a:solidFill>
                    <a:latin typeface="Times New Roman" panose="02020603050405020304" pitchFamily="18" charset="0"/>
                    <a:cs typeface="Times New Roman" panose="02020603050405020304" pitchFamily="18" charset="0"/>
                  </a:rPr>
                  <a:t>This paper</a:t>
                </a:r>
                <a:r>
                  <a:rPr lang="en-US" altLang="zh-CN" sz="1800">
                    <a:solidFill>
                      <a:srgbClr val="000000"/>
                    </a:solidFill>
                    <a:effectLst/>
                    <a:latin typeface="Times New Roman" panose="02020603050405020304" pitchFamily="18" charset="0"/>
                    <a:cs typeface="Times New Roman" panose="02020603050405020304" pitchFamily="18" charset="0"/>
                  </a:rPr>
                  <a:t> consider a prespecified </a:t>
                </a:r>
                <a:r>
                  <a:rPr lang="en-US" altLang="zh-CN" sz="1800" b="1">
                    <a:solidFill>
                      <a:srgbClr val="FF0000"/>
                    </a:solidFill>
                    <a:effectLst/>
                    <a:latin typeface="Times New Roman" panose="02020603050405020304" pitchFamily="18" charset="0"/>
                    <a:cs typeface="Times New Roman" panose="02020603050405020304" pitchFamily="18" charset="0"/>
                  </a:rPr>
                  <a:t>decay rate </a:t>
                </a:r>
                <a:r>
                  <a:rPr lang="en-US" altLang="zh-CN" sz="1800">
                    <a:effectLst/>
                    <a:latin typeface="Times New Roman" panose="02020603050405020304" pitchFamily="18" charset="0"/>
                    <a:cs typeface="Times New Roman" panose="02020603050405020304" pitchFamily="18" charset="0"/>
                  </a:rPr>
                  <a:t>guaranteeing</a:t>
                </a:r>
                <a:r>
                  <a:rPr lang="en-US" altLang="zh-CN" sz="1800" b="1">
                    <a:solidFill>
                      <a:srgbClr val="FF0000"/>
                    </a:solidFill>
                    <a:effectLst/>
                    <a:latin typeface="Times New Roman" panose="02020603050405020304" pitchFamily="18" charset="0"/>
                    <a:cs typeface="Times New Roman" panose="02020603050405020304" pitchFamily="18" charset="0"/>
                  </a:rPr>
                  <a:t> the exponential convergence of the estimations</a:t>
                </a:r>
                <a:r>
                  <a:rPr lang="en-US" altLang="zh-CN" sz="1800">
                    <a:solidFill>
                      <a:srgbClr val="000000"/>
                    </a:solidFill>
                    <a:effectLst/>
                    <a:latin typeface="Times New Roman" panose="02020603050405020304" pitchFamily="18" charset="0"/>
                    <a:cs typeface="Times New Roman" panose="02020603050405020304" pitchFamily="18" charset="0"/>
                  </a:rPr>
                  <a:t>. </a:t>
                </a:r>
                <a:r>
                  <a:rPr lang="en-US" altLang="zh-CN" sz="1800">
                    <a:latin typeface="Times New Roman" panose="02020603050405020304" pitchFamily="18" charset="0"/>
                    <a:cs typeface="Times New Roman" panose="02020603050405020304" pitchFamily="18" charset="0"/>
                  </a:rPr>
                  <a:t>In addition, when the static-gain observer also exists,the maximum </a:t>
                </a:r>
                <a:r>
                  <a:rPr lang="en-US" altLang="zh-CN" sz="1800" b="1">
                    <a:solidFill>
                      <a:srgbClr val="FF0000"/>
                    </a:solidFill>
                    <a:latin typeface="Times New Roman" panose="02020603050405020304" pitchFamily="18" charset="0"/>
                    <a:cs typeface="Times New Roman" panose="02020603050405020304" pitchFamily="18" charset="0"/>
                  </a:rPr>
                  <a:t>admissible Lipschitz constant </a:t>
                </a:r>
                <a:r>
                  <a:rPr lang="en-US" altLang="zh-CN" sz="1800">
                    <a:latin typeface="Times New Roman" panose="02020603050405020304" pitchFamily="18" charset="0"/>
                    <a:cs typeface="Times New Roman" panose="02020603050405020304" pitchFamily="18" charset="0"/>
                  </a:rPr>
                  <a:t>obtained using the proposed dynamical observer structure can be </a:t>
                </a:r>
                <a:r>
                  <a:rPr lang="en-US" altLang="zh-CN" sz="1800" b="1">
                    <a:solidFill>
                      <a:srgbClr val="FF0000"/>
                    </a:solidFill>
                    <a:latin typeface="Times New Roman" panose="02020603050405020304" pitchFamily="18" charset="0"/>
                    <a:cs typeface="Times New Roman" panose="02020603050405020304" pitchFamily="18" charset="0"/>
                  </a:rPr>
                  <a:t>much larger than </a:t>
                </a:r>
                <a:r>
                  <a:rPr lang="en-US" altLang="zh-CN" sz="1800">
                    <a:latin typeface="Times New Roman" panose="02020603050405020304" pitchFamily="18" charset="0"/>
                    <a:cs typeface="Times New Roman" panose="02020603050405020304" pitchFamily="18" charset="0"/>
                  </a:rPr>
                  <a:t>that of the static-gain observer. The achieved </a:t>
                </a:r>
                <a14:m>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𝐻</m:t>
                        </m:r>
                      </m:e>
                      <m:sub>
                        <m:r>
                          <a:rPr lang="en-US" altLang="zh-CN" sz="1800" i="1" smtClean="0">
                            <a:latin typeface="Cambria Math" panose="02040503050406030204" pitchFamily="18" charset="0"/>
                            <a:ea typeface="Cambria Math" panose="02040503050406030204" pitchFamily="18" charset="0"/>
                            <a:cs typeface="Times New Roman" panose="02020603050405020304" pitchFamily="18" charset="0"/>
                          </a:rPr>
                          <m:t>∞</m:t>
                        </m:r>
                      </m:sub>
                    </m:sSub>
                  </m:oMath>
                </a14:m>
                <a:r>
                  <a:rPr lang="en-US" altLang="zh-CN" sz="1800">
                    <a:latin typeface="Times New Roman" panose="02020603050405020304" pitchFamily="18" charset="0"/>
                    <a:cs typeface="Times New Roman" panose="02020603050405020304" pitchFamily="18" charset="0"/>
                  </a:rPr>
                  <a:t> observer guarantees </a:t>
                </a:r>
                <a:r>
                  <a:rPr lang="en-US" altLang="zh-CN" sz="1800" b="1">
                    <a:solidFill>
                      <a:srgbClr val="0174AB"/>
                    </a:solidFill>
                    <a:latin typeface="Times New Roman" panose="02020603050405020304" pitchFamily="18" charset="0"/>
                    <a:cs typeface="Times New Roman" panose="02020603050405020304" pitchFamily="18" charset="0"/>
                  </a:rPr>
                  <a:t>asymptotic stability</a:t>
                </a:r>
                <a:r>
                  <a:rPr lang="en-US" altLang="zh-CN" sz="1800">
                    <a:latin typeface="Times New Roman" panose="02020603050405020304" pitchFamily="18" charset="0"/>
                    <a:cs typeface="Times New Roman" panose="02020603050405020304" pitchFamily="18" charset="0"/>
                  </a:rPr>
                  <a:t> of the error dynamics with a prespecified </a:t>
                </a:r>
                <a:r>
                  <a:rPr lang="en-US" altLang="zh-CN" sz="1800" b="1">
                    <a:solidFill>
                      <a:srgbClr val="0174AB"/>
                    </a:solidFill>
                    <a:latin typeface="Times New Roman" panose="02020603050405020304" pitchFamily="18" charset="0"/>
                    <a:cs typeface="Times New Roman" panose="02020603050405020304" pitchFamily="18" charset="0"/>
                  </a:rPr>
                  <a:t>decay rate </a:t>
                </a:r>
                <a:r>
                  <a:rPr lang="en-US" altLang="zh-CN" sz="1800">
                    <a:latin typeface="Times New Roman" panose="02020603050405020304" pitchFamily="18" charset="0"/>
                    <a:cs typeface="Times New Roman" panose="02020603050405020304" pitchFamily="18" charset="0"/>
                  </a:rPr>
                  <a:t>(exponential convergence)</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800" b="1">
                    <a:latin typeface="Times New Roman" panose="02020603050405020304" pitchFamily="18" charset="0"/>
                    <a:ea typeface="微软雅黑" panose="020B0503020204020204" charset="-122"/>
                    <a:cs typeface="Times New Roman" panose="02020603050405020304" pitchFamily="18" charset="0"/>
                  </a:rPr>
                  <a:t>Method</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a:lnSpc>
                    <a:spcPct val="150000"/>
                  </a:lnSpc>
                </a:pPr>
                <a:r>
                  <a:rPr lang="en-US" altLang="zh-CN">
                    <a:latin typeface="Times New Roman" panose="02020603050405020304" pitchFamily="18" charset="0"/>
                    <a:ea typeface="微软雅黑" panose="020B0503020204020204" charset="-122"/>
                    <a:cs typeface="Times New Roman" panose="02020603050405020304" pitchFamily="18" charset="0"/>
                  </a:rPr>
                  <a:t>         this paper have propose an </a:t>
                </a:r>
                <a:r>
                  <a:rPr lang="en-US" altLang="zh-CN" b="1">
                    <a:solidFill>
                      <a:srgbClr val="FF0000"/>
                    </a:solidFill>
                    <a:latin typeface="Times New Roman" panose="02020603050405020304" pitchFamily="18" charset="0"/>
                    <a:ea typeface="微软雅黑" panose="020B0503020204020204" charset="-122"/>
                    <a:cs typeface="Times New Roman" panose="02020603050405020304" pitchFamily="18" charset="0"/>
                  </a:rPr>
                  <a:t>LMI approach </a:t>
                </a:r>
                <a:r>
                  <a:rPr lang="en-US" altLang="zh-CN">
                    <a:latin typeface="Times New Roman" panose="02020603050405020304" pitchFamily="18" charset="0"/>
                    <a:ea typeface="微软雅黑" panose="020B0503020204020204" charset="-122"/>
                    <a:cs typeface="Times New Roman" panose="02020603050405020304" pitchFamily="18" charset="0"/>
                  </a:rPr>
                  <a:t>to nonlinear </a:t>
                </a:r>
                <a14:m>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𝐻</m:t>
                        </m:r>
                      </m:e>
                      <m:sub>
                        <m:r>
                          <a:rPr lang="en-US" altLang="zh-CN" sz="1800" i="1" smtClean="0">
                            <a:latin typeface="Cambria Math" panose="02040503050406030204" pitchFamily="18" charset="0"/>
                            <a:ea typeface="Cambria Math" panose="02040503050406030204" pitchFamily="18" charset="0"/>
                            <a:cs typeface="Times New Roman" panose="02020603050405020304" pitchFamily="18" charset="0"/>
                          </a:rPr>
                          <m:t>∞</m:t>
                        </m:r>
                      </m:sub>
                    </m:sSub>
                  </m:oMath>
                </a14:m>
                <a:r>
                  <a:rPr lang="en-US" altLang="zh-CN" sz="1800">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ea typeface="微软雅黑" panose="020B0503020204020204" charset="-122"/>
                    <a:cs typeface="Times New Roman" panose="02020603050405020304" pitchFamily="18" charset="0"/>
                  </a:rPr>
                  <a:t>filtering in which the Lipschitz constant is one of the LMI variables in order to achieve a </a:t>
                </a:r>
                <a:r>
                  <a:rPr lang="en-US" altLang="zh-CN" b="1">
                    <a:solidFill>
                      <a:srgbClr val="FF0000"/>
                    </a:solidFill>
                    <a:latin typeface="Times New Roman" panose="02020603050405020304" pitchFamily="18" charset="0"/>
                    <a:ea typeface="微软雅黑" panose="020B0503020204020204" charset="-122"/>
                    <a:cs typeface="Times New Roman" panose="02020603050405020304" pitchFamily="18" charset="0"/>
                  </a:rPr>
                  <a:t>maximized admissible Lipschitz </a:t>
                </a:r>
                <a:r>
                  <a:rPr lang="en-US" altLang="zh-CN">
                    <a:latin typeface="Times New Roman" panose="02020603050405020304" pitchFamily="18" charset="0"/>
                    <a:ea typeface="微软雅黑" panose="020B0503020204020204" charset="-122"/>
                    <a:cs typeface="Times New Roman" panose="02020603050405020304" pitchFamily="18" charset="0"/>
                  </a:rPr>
                  <a:t>constant through </a:t>
                </a:r>
                <a:r>
                  <a:rPr lang="en-US" altLang="zh-CN" b="1">
                    <a:solidFill>
                      <a:srgbClr val="FF0000"/>
                    </a:solidFill>
                    <a:latin typeface="Times New Roman" panose="02020603050405020304" pitchFamily="18" charset="0"/>
                    <a:ea typeface="微软雅黑" panose="020B0503020204020204" charset="-122"/>
                    <a:cs typeface="Times New Roman" panose="02020603050405020304" pitchFamily="18" charset="0"/>
                  </a:rPr>
                  <a:t>convex optimization </a:t>
                </a:r>
                <a:r>
                  <a:rPr lang="en-US" altLang="zh-CN">
                    <a:latin typeface="Times New Roman" panose="02020603050405020304" pitchFamily="18" charset="0"/>
                    <a:ea typeface="微软雅黑" panose="020B0503020204020204" charset="-122"/>
                    <a:cs typeface="Times New Roman" panose="02020603050405020304" pitchFamily="18" charset="0"/>
                  </a:rPr>
                  <a:t>for systems with uncertainties in linear and nonlinear parts of the state space realization.</a:t>
                </a:r>
                <a:endParaRPr lang="en-US" altLang="zh-CN" dirty="0">
                  <a:latin typeface="Times New Roman" panose="02020603050405020304" pitchFamily="18" charset="0"/>
                  <a:cs typeface="Times New Roman" panose="020206030504050203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94275" y="1088933"/>
                <a:ext cx="11805725" cy="3782061"/>
              </a:xfrm>
              <a:prstGeom prst="rect">
                <a:avLst/>
              </a:prstGeom>
              <a:blipFill>
                <a:blip r:embed="rId3"/>
                <a:stretch>
                  <a:fillRect l="-413" r="-1083" b="-1608"/>
                </a:stretch>
              </a:blipFill>
              <a:ln>
                <a:solidFill>
                  <a:srgbClr val="0174AB"/>
                </a:solidFill>
              </a:ln>
            </p:spPr>
            <p:txBody>
              <a:bodyPr/>
              <a:lstStyle/>
              <a:p>
                <a:r>
                  <a:rPr lang="zh-CN" altLang="en-US">
                    <a:noFill/>
                  </a:rPr>
                  <a:t> </a:t>
                </a:r>
              </a:p>
            </p:txBody>
          </p:sp>
        </mc:Fallback>
      </mc:AlternateContent>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63</a:t>
            </a:fld>
            <a:endParaRPr lang="zh-HK" altLang="en-US" sz="1600" dirty="0">
              <a:solidFill>
                <a:schemeClr val="bg1"/>
              </a:solidFill>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64</a:t>
            </a:fld>
            <a:endParaRPr lang="zh-HK" altLang="en-US" sz="1600" dirty="0">
              <a:solidFill>
                <a:schemeClr val="bg1"/>
              </a:solidFill>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p:cNvGrpSpPr/>
          <p:nvPr>
            <p:custDataLst>
              <p:tags r:id="rId1"/>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2"/>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3"/>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6" name="矩形 105"/>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65</a:t>
            </a:fld>
            <a:endParaRPr lang="zh-HK" altLang="en-US" sz="1600" dirty="0">
              <a:solidFill>
                <a:schemeClr val="bg1"/>
              </a:solidFill>
            </a:endParaRPr>
          </a:p>
        </p:txBody>
      </p:sp>
      <p:pic>
        <p:nvPicPr>
          <p:cNvPr id="4" name="图片 3">
            <a:extLst>
              <a:ext uri="{FF2B5EF4-FFF2-40B4-BE49-F238E27FC236}">
                <a16:creationId xmlns:a16="http://schemas.microsoft.com/office/drawing/2014/main" id="{0F935F17-1D30-1449-CA55-618575BC311F}"/>
              </a:ext>
            </a:extLst>
          </p:cNvPr>
          <p:cNvPicPr>
            <a:picLocks noChangeAspect="1"/>
          </p:cNvPicPr>
          <p:nvPr/>
        </p:nvPicPr>
        <p:blipFill>
          <a:blip r:embed="rId3"/>
          <a:stretch>
            <a:fillRect/>
          </a:stretch>
        </p:blipFill>
        <p:spPr>
          <a:xfrm>
            <a:off x="1701805" y="1574054"/>
            <a:ext cx="8788390" cy="3569439"/>
          </a:xfrm>
          <a:prstGeom prst="rect">
            <a:avLst/>
          </a:prstGeom>
        </p:spPr>
      </p:pic>
      <p:sp>
        <p:nvSpPr>
          <p:cNvPr id="2" name="文本框 1">
            <a:extLst>
              <a:ext uri="{FF2B5EF4-FFF2-40B4-BE49-F238E27FC236}">
                <a16:creationId xmlns:a16="http://schemas.microsoft.com/office/drawing/2014/main" id="{340FF154-D7E9-DD18-A7B2-108265944C06}"/>
              </a:ext>
            </a:extLst>
          </p:cNvPr>
          <p:cNvSpPr txBox="1"/>
          <p:nvPr/>
        </p:nvSpPr>
        <p:spPr>
          <a:xfrm>
            <a:off x="1560000" y="5476890"/>
            <a:ext cx="9273693" cy="400110"/>
          </a:xfrm>
          <a:prstGeom prst="rect">
            <a:avLst/>
          </a:prstGeom>
          <a:noFill/>
        </p:spPr>
        <p:txBody>
          <a:bodyPr wrap="none" rtlCol="0">
            <a:spAutoFit/>
          </a:bodyPr>
          <a:lstStyle/>
          <a:p>
            <a:r>
              <a:rPr lang="zh-CN" altLang="en-US" sz="2000" b="1">
                <a:latin typeface="微软雅黑" panose="020B0503020204020204" pitchFamily="34" charset="-122"/>
                <a:ea typeface="微软雅黑" panose="020B0503020204020204" pitchFamily="34" charset="-122"/>
              </a:rPr>
              <a:t>注：满足</a:t>
            </a:r>
            <a:r>
              <a:rPr lang="en-US" altLang="zh-CN" sz="2000" b="1">
                <a:latin typeface="微软雅黑" panose="020B0503020204020204" pitchFamily="34" charset="-122"/>
                <a:ea typeface="微软雅黑" panose="020B0503020204020204" pitchFamily="34" charset="-122"/>
              </a:rPr>
              <a:t>lipschiz</a:t>
            </a:r>
            <a:r>
              <a:rPr lang="zh-CN" altLang="en-US" sz="2000" b="1">
                <a:latin typeface="微软雅黑" panose="020B0503020204020204" pitchFamily="34" charset="-122"/>
                <a:ea typeface="微软雅黑" panose="020B0503020204020204" pitchFamily="34" charset="-122"/>
              </a:rPr>
              <a:t>条件的函数的在某方向上斜率</a:t>
            </a:r>
            <a:r>
              <a:rPr lang="zh-CN" altLang="en-US" sz="2000" b="1">
                <a:solidFill>
                  <a:srgbClr val="FF0000"/>
                </a:solidFill>
                <a:latin typeface="微软雅黑" panose="020B0503020204020204" pitchFamily="34" charset="-122"/>
                <a:ea typeface="微软雅黑" panose="020B0503020204020204" pitchFamily="34" charset="-122"/>
              </a:rPr>
              <a:t>均不大于</a:t>
            </a:r>
            <a:r>
              <a:rPr lang="zh-CN" altLang="en-US" sz="2000" b="1">
                <a:latin typeface="微软雅黑" panose="020B0503020204020204" pitchFamily="34" charset="-122"/>
                <a:ea typeface="微软雅黑" panose="020B0503020204020204" pitchFamily="34" charset="-122"/>
              </a:rPr>
              <a:t>其方向上的</a:t>
            </a:r>
            <a:r>
              <a:rPr lang="en-US" altLang="zh-CN" sz="2000" b="1">
                <a:latin typeface="微软雅黑" panose="020B0503020204020204" pitchFamily="34" charset="-122"/>
                <a:ea typeface="微软雅黑" panose="020B0503020204020204" pitchFamily="34" charset="-122"/>
              </a:rPr>
              <a:t>lipschiz</a:t>
            </a:r>
            <a:r>
              <a:rPr lang="zh-CN" altLang="en-US" sz="2000" b="1">
                <a:latin typeface="微软雅黑" panose="020B0503020204020204" pitchFamily="34" charset="-122"/>
                <a:ea typeface="微软雅黑" panose="020B0503020204020204" pitchFamily="34" charset="-122"/>
              </a:rPr>
              <a:t>常数</a:t>
            </a:r>
          </a:p>
        </p:txBody>
      </p:sp>
      <p:sp>
        <p:nvSpPr>
          <p:cNvPr id="6" name="文本框 5">
            <a:extLst>
              <a:ext uri="{FF2B5EF4-FFF2-40B4-BE49-F238E27FC236}">
                <a16:creationId xmlns:a16="http://schemas.microsoft.com/office/drawing/2014/main" id="{D736E9AD-ECEE-AB34-A5A9-17F758392769}"/>
              </a:ext>
            </a:extLst>
          </p:cNvPr>
          <p:cNvSpPr txBox="1"/>
          <p:nvPr/>
        </p:nvSpPr>
        <p:spPr>
          <a:xfrm>
            <a:off x="624000" y="981000"/>
            <a:ext cx="6624000" cy="400110"/>
          </a:xfrm>
          <a:prstGeom prst="rect">
            <a:avLst/>
          </a:prstGeom>
          <a:noFill/>
        </p:spPr>
        <p:txBody>
          <a:bodyPr wrap="square">
            <a:spAutoFit/>
          </a:bodyPr>
          <a:lstStyle/>
          <a:p>
            <a:r>
              <a:rPr lang="zh-CN" altLang="en-US" sz="2000" b="1">
                <a:solidFill>
                  <a:srgbClr val="0174AB"/>
                </a:solidFill>
                <a:latin typeface="Arial" panose="020B0604020202020204" pitchFamily="34" charset="0"/>
                <a:cs typeface="Arial" panose="020B0604020202020204" pitchFamily="34" charset="0"/>
              </a:rPr>
              <a:t>（</a:t>
            </a:r>
            <a:r>
              <a:rPr lang="en-US" altLang="zh-CN" sz="2000" b="1">
                <a:solidFill>
                  <a:srgbClr val="0174AB"/>
                </a:solidFill>
                <a:latin typeface="Arial" panose="020B0604020202020204" pitchFamily="34" charset="0"/>
                <a:cs typeface="Arial" panose="020B0604020202020204" pitchFamily="34" charset="0"/>
              </a:rPr>
              <a:t>1</a:t>
            </a:r>
            <a:r>
              <a:rPr lang="zh-CN" altLang="en-US" sz="2000" b="1">
                <a:solidFill>
                  <a:srgbClr val="0174AB"/>
                </a:solidFill>
                <a:latin typeface="Arial" panose="020B0604020202020204" pitchFamily="34" charset="0"/>
                <a:cs typeface="Arial" panose="020B0604020202020204" pitchFamily="34" charset="0"/>
              </a:rPr>
              <a:t>）</a:t>
            </a:r>
            <a:r>
              <a:rPr lang="en-US" altLang="zh-CN" sz="2000" b="1">
                <a:solidFill>
                  <a:srgbClr val="0174AB"/>
                </a:solidFill>
                <a:effectLst/>
                <a:latin typeface="Arial" panose="020B0604020202020204" pitchFamily="34" charset="0"/>
                <a:cs typeface="Arial" panose="020B0604020202020204" pitchFamily="34" charset="0"/>
              </a:rPr>
              <a:t>continuous-time uncertain nonlinear systems</a:t>
            </a:r>
            <a:endParaRPr lang="zh-CN" altLang="en-US" sz="2000" b="1">
              <a:solidFill>
                <a:srgbClr val="0174AB"/>
              </a:solidFill>
              <a:latin typeface="Arial" panose="020B0604020202020204" pitchFamily="34" charset="0"/>
              <a:cs typeface="Arial" panose="020B0604020202020204" pitchFamily="34" charset="0"/>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66</a:t>
            </a:fld>
            <a:endParaRPr lang="zh-HK" altLang="en-US" sz="1600" dirty="0">
              <a:solidFill>
                <a:schemeClr val="bg1"/>
              </a:solidFill>
            </a:endParaRPr>
          </a:p>
        </p:txBody>
      </p:sp>
      <p:pic>
        <p:nvPicPr>
          <p:cNvPr id="3" name="图片 2">
            <a:extLst>
              <a:ext uri="{FF2B5EF4-FFF2-40B4-BE49-F238E27FC236}">
                <a16:creationId xmlns:a16="http://schemas.microsoft.com/office/drawing/2014/main" id="{8E762521-3012-A766-1982-2DCB086CFD1D}"/>
              </a:ext>
            </a:extLst>
          </p:cNvPr>
          <p:cNvPicPr>
            <a:picLocks noChangeAspect="1"/>
          </p:cNvPicPr>
          <p:nvPr/>
        </p:nvPicPr>
        <p:blipFill>
          <a:blip r:embed="rId3"/>
          <a:stretch>
            <a:fillRect/>
          </a:stretch>
        </p:blipFill>
        <p:spPr>
          <a:xfrm>
            <a:off x="2136000" y="1557000"/>
            <a:ext cx="8229655" cy="2561439"/>
          </a:xfrm>
          <a:prstGeom prst="rect">
            <a:avLst/>
          </a:prstGeom>
        </p:spPr>
      </p:pic>
      <p:sp>
        <p:nvSpPr>
          <p:cNvPr id="4" name="文本框 3">
            <a:extLst>
              <a:ext uri="{FF2B5EF4-FFF2-40B4-BE49-F238E27FC236}">
                <a16:creationId xmlns:a16="http://schemas.microsoft.com/office/drawing/2014/main" id="{DEE80CCF-BE0A-D57F-09EF-F5F98F159D04}"/>
              </a:ext>
            </a:extLst>
          </p:cNvPr>
          <p:cNvSpPr txBox="1"/>
          <p:nvPr/>
        </p:nvSpPr>
        <p:spPr>
          <a:xfrm>
            <a:off x="624000" y="981000"/>
            <a:ext cx="6624000" cy="400110"/>
          </a:xfrm>
          <a:prstGeom prst="rect">
            <a:avLst/>
          </a:prstGeom>
          <a:noFill/>
        </p:spPr>
        <p:txBody>
          <a:bodyPr wrap="square">
            <a:spAutoFit/>
          </a:bodyPr>
          <a:lstStyle/>
          <a:p>
            <a:r>
              <a:rPr lang="zh-CN" altLang="en-US" sz="2000" b="1">
                <a:solidFill>
                  <a:srgbClr val="0174AB"/>
                </a:solidFill>
                <a:latin typeface="Arial" panose="020B0604020202020204" pitchFamily="34" charset="0"/>
                <a:cs typeface="Arial" panose="020B0604020202020204" pitchFamily="34" charset="0"/>
              </a:rPr>
              <a:t>（</a:t>
            </a:r>
            <a:r>
              <a:rPr lang="en-US" altLang="zh-CN" sz="2000" b="1">
                <a:solidFill>
                  <a:srgbClr val="0174AB"/>
                </a:solidFill>
                <a:latin typeface="Arial" panose="020B0604020202020204" pitchFamily="34" charset="0"/>
                <a:cs typeface="Arial" panose="020B0604020202020204" pitchFamily="34" charset="0"/>
              </a:rPr>
              <a:t>1</a:t>
            </a:r>
            <a:r>
              <a:rPr lang="zh-CN" altLang="en-US" sz="2000" b="1">
                <a:solidFill>
                  <a:srgbClr val="0174AB"/>
                </a:solidFill>
                <a:latin typeface="Arial" panose="020B0604020202020204" pitchFamily="34" charset="0"/>
                <a:cs typeface="Arial" panose="020B0604020202020204" pitchFamily="34" charset="0"/>
              </a:rPr>
              <a:t>）</a:t>
            </a:r>
            <a:r>
              <a:rPr lang="en-US" altLang="zh-CN" sz="2000" b="1">
                <a:solidFill>
                  <a:srgbClr val="0174AB"/>
                </a:solidFill>
                <a:effectLst/>
                <a:latin typeface="Arial" panose="020B0604020202020204" pitchFamily="34" charset="0"/>
                <a:cs typeface="Arial" panose="020B0604020202020204" pitchFamily="34" charset="0"/>
              </a:rPr>
              <a:t>continuous-time uncertain nonlinear systems</a:t>
            </a:r>
            <a:endParaRPr lang="zh-CN" altLang="en-US" sz="2000" b="1">
              <a:solidFill>
                <a:srgbClr val="0174AB"/>
              </a:solidFill>
              <a:latin typeface="Arial" panose="020B0604020202020204" pitchFamily="34" charset="0"/>
              <a:cs typeface="Arial" panose="020B0604020202020204" pitchFamily="34" charset="0"/>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67</a:t>
            </a:fld>
            <a:endParaRPr lang="zh-HK" altLang="en-US" sz="1600" dirty="0">
              <a:solidFill>
                <a:schemeClr val="bg1"/>
              </a:solidFill>
            </a:endParaRPr>
          </a:p>
        </p:txBody>
      </p:sp>
      <p:sp>
        <p:nvSpPr>
          <p:cNvPr id="3" name="文本框 2">
            <a:extLst>
              <a:ext uri="{FF2B5EF4-FFF2-40B4-BE49-F238E27FC236}">
                <a16:creationId xmlns:a16="http://schemas.microsoft.com/office/drawing/2014/main" id="{FB2E76FF-7909-2824-6523-4A3321EDE30A}"/>
              </a:ext>
            </a:extLst>
          </p:cNvPr>
          <p:cNvSpPr txBox="1"/>
          <p:nvPr/>
        </p:nvSpPr>
        <p:spPr>
          <a:xfrm>
            <a:off x="624000" y="981000"/>
            <a:ext cx="6139542" cy="400110"/>
          </a:xfrm>
          <a:prstGeom prst="rect">
            <a:avLst/>
          </a:prstGeom>
          <a:noFill/>
        </p:spPr>
        <p:txBody>
          <a:bodyPr wrap="square">
            <a:spAutoFit/>
          </a:bodyPr>
          <a:lstStyle/>
          <a:p>
            <a:r>
              <a:rPr lang="zh-CN" altLang="en-US" sz="2000" b="1">
                <a:solidFill>
                  <a:srgbClr val="0174AB"/>
                </a:solidFill>
                <a:effectLst/>
                <a:latin typeface="Arial" panose="020B0604020202020204" pitchFamily="34" charset="0"/>
                <a:cs typeface="Arial" panose="020B0604020202020204" pitchFamily="34" charset="0"/>
              </a:rPr>
              <a:t>（</a:t>
            </a:r>
            <a:r>
              <a:rPr lang="en-US" altLang="zh-CN" sz="2000" b="1">
                <a:solidFill>
                  <a:srgbClr val="0174AB"/>
                </a:solidFill>
                <a:effectLst/>
                <a:latin typeface="Arial" panose="020B0604020202020204" pitchFamily="34" charset="0"/>
                <a:cs typeface="Arial" panose="020B0604020202020204" pitchFamily="34" charset="0"/>
              </a:rPr>
              <a:t>2</a:t>
            </a:r>
            <a:r>
              <a:rPr lang="zh-CN" altLang="en-US" sz="2000" b="1">
                <a:solidFill>
                  <a:srgbClr val="0174AB"/>
                </a:solidFill>
                <a:effectLst/>
                <a:latin typeface="Arial" panose="020B0604020202020204" pitchFamily="34" charset="0"/>
                <a:cs typeface="Arial" panose="020B0604020202020204" pitchFamily="34" charset="0"/>
              </a:rPr>
              <a:t>）</a:t>
            </a:r>
            <a:r>
              <a:rPr lang="en-US" altLang="zh-CN" sz="2000" b="1">
                <a:solidFill>
                  <a:srgbClr val="0174AB"/>
                </a:solidFill>
                <a:effectLst/>
                <a:latin typeface="Arial" panose="020B0604020202020204" pitchFamily="34" charset="0"/>
                <a:cs typeface="Arial" panose="020B0604020202020204" pitchFamily="34" charset="0"/>
              </a:rPr>
              <a:t>Observer structure</a:t>
            </a:r>
            <a:endParaRPr lang="zh-CN" altLang="en-US" sz="2000" b="1">
              <a:solidFill>
                <a:srgbClr val="0174AB"/>
              </a:solidFill>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C8C1C470-833D-21D8-60B1-ABDB02BD275F}"/>
              </a:ext>
            </a:extLst>
          </p:cNvPr>
          <p:cNvPicPr>
            <a:picLocks noChangeAspect="1"/>
          </p:cNvPicPr>
          <p:nvPr/>
        </p:nvPicPr>
        <p:blipFill>
          <a:blip r:embed="rId3"/>
          <a:stretch>
            <a:fillRect/>
          </a:stretch>
        </p:blipFill>
        <p:spPr>
          <a:xfrm>
            <a:off x="1727841" y="1381110"/>
            <a:ext cx="8736315" cy="3367680"/>
          </a:xfrm>
          <a:prstGeom prst="rect">
            <a:avLst/>
          </a:prstGeom>
        </p:spPr>
      </p:pic>
      <p:pic>
        <p:nvPicPr>
          <p:cNvPr id="7" name="图片 6">
            <a:extLst>
              <a:ext uri="{FF2B5EF4-FFF2-40B4-BE49-F238E27FC236}">
                <a16:creationId xmlns:a16="http://schemas.microsoft.com/office/drawing/2014/main" id="{5C8F4F28-F691-8E36-A5B9-6CF9CE83DC0E}"/>
              </a:ext>
            </a:extLst>
          </p:cNvPr>
          <p:cNvPicPr>
            <a:picLocks noChangeAspect="1"/>
          </p:cNvPicPr>
          <p:nvPr/>
        </p:nvPicPr>
        <p:blipFill>
          <a:blip r:embed="rId4"/>
          <a:stretch>
            <a:fillRect/>
          </a:stretch>
        </p:blipFill>
        <p:spPr>
          <a:xfrm>
            <a:off x="1488000" y="5183541"/>
            <a:ext cx="9505472" cy="827400"/>
          </a:xfrm>
          <a:prstGeom prst="rect">
            <a:avLst/>
          </a:prstGeom>
        </p:spPr>
      </p:pic>
      <p:sp>
        <p:nvSpPr>
          <p:cNvPr id="8" name="文本框 7">
            <a:extLst>
              <a:ext uri="{FF2B5EF4-FFF2-40B4-BE49-F238E27FC236}">
                <a16:creationId xmlns:a16="http://schemas.microsoft.com/office/drawing/2014/main" id="{C795794D-6740-2233-C2E5-18D7192D7854}"/>
              </a:ext>
            </a:extLst>
          </p:cNvPr>
          <p:cNvSpPr txBox="1"/>
          <p:nvPr/>
        </p:nvSpPr>
        <p:spPr>
          <a:xfrm>
            <a:off x="2830546" y="4651124"/>
            <a:ext cx="6144631" cy="400110"/>
          </a:xfrm>
          <a:prstGeom prst="rect">
            <a:avLst/>
          </a:prstGeom>
          <a:noFill/>
        </p:spPr>
        <p:txBody>
          <a:bodyPr wrap="none" rtlCol="0">
            <a:spAutoFit/>
          </a:bodyPr>
          <a:lstStyle/>
          <a:p>
            <a:r>
              <a:rPr lang="zh-CN" altLang="en-US" sz="2000" b="1">
                <a:latin typeface="微软雅黑" panose="020B0503020204020204" pitchFamily="34" charset="-122"/>
                <a:ea typeface="微软雅黑" panose="020B0503020204020204" pitchFamily="34" charset="-122"/>
              </a:rPr>
              <a:t>注：式（</a:t>
            </a:r>
            <a:r>
              <a:rPr lang="en-US" altLang="zh-CN" sz="2000" b="1">
                <a:latin typeface="微软雅黑" panose="020B0503020204020204" pitchFamily="34" charset="-122"/>
                <a:ea typeface="微软雅黑" panose="020B0503020204020204" pitchFamily="34" charset="-122"/>
              </a:rPr>
              <a:t>10</a:t>
            </a:r>
            <a:r>
              <a:rPr lang="zh-CN" altLang="en-US" sz="2000" b="1">
                <a:latin typeface="微软雅黑" panose="020B0503020204020204" pitchFamily="34" charset="-122"/>
                <a:ea typeface="微软雅黑" panose="020B0503020204020204" pitchFamily="34" charset="-122"/>
              </a:rPr>
              <a:t>）建立为带状态反馈的</a:t>
            </a:r>
            <a:r>
              <a:rPr lang="zh-CN" altLang="en-US" sz="2000" b="1">
                <a:solidFill>
                  <a:srgbClr val="FF0000"/>
                </a:solidFill>
                <a:latin typeface="微软雅黑" panose="020B0503020204020204" pitchFamily="34" charset="-122"/>
                <a:ea typeface="微软雅黑" panose="020B0503020204020204" pitchFamily="34" charset="-122"/>
              </a:rPr>
              <a:t>龙伯格观测器</a:t>
            </a:r>
            <a:r>
              <a:rPr lang="zh-CN" altLang="en-US" sz="2000" b="1">
                <a:latin typeface="微软雅黑" panose="020B0503020204020204" pitchFamily="34" charset="-122"/>
                <a:ea typeface="微软雅黑" panose="020B0503020204020204" pitchFamily="34" charset="-122"/>
              </a:rPr>
              <a:t>形式</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DAA38-662D-0EF9-60C5-C57583EA4657}"/>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288C8549-6709-5A3A-2753-F451B476B62E}"/>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8DBB1483-1A44-9023-B4D0-4A3C92123000}"/>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D22EFD70-9D5B-AEB0-5F14-3F929F7572DF}"/>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52538291-2051-8481-3DCB-89310106655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6E513EDB-10B6-60F5-5A1A-1641D973213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884DFC6D-DF81-9BA8-F6CA-FA8042E7E67B}"/>
              </a:ext>
            </a:extLst>
          </p:cNvPr>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68</a:t>
            </a:fld>
            <a:endParaRPr lang="zh-HK" altLang="en-US" sz="1600" dirty="0">
              <a:solidFill>
                <a:schemeClr val="bg1"/>
              </a:solidFill>
            </a:endParaRPr>
          </a:p>
        </p:txBody>
      </p:sp>
      <p:pic>
        <p:nvPicPr>
          <p:cNvPr id="9" name="图片 8">
            <a:extLst>
              <a:ext uri="{FF2B5EF4-FFF2-40B4-BE49-F238E27FC236}">
                <a16:creationId xmlns:a16="http://schemas.microsoft.com/office/drawing/2014/main" id="{B8D6F4AF-8303-D622-8739-A8A7582EAF73}"/>
              </a:ext>
            </a:extLst>
          </p:cNvPr>
          <p:cNvPicPr>
            <a:picLocks noChangeAspect="1"/>
          </p:cNvPicPr>
          <p:nvPr/>
        </p:nvPicPr>
        <p:blipFill>
          <a:blip r:embed="rId4"/>
          <a:srcRect b="44669"/>
          <a:stretch/>
        </p:blipFill>
        <p:spPr>
          <a:xfrm>
            <a:off x="240066" y="795562"/>
            <a:ext cx="7799934" cy="3178878"/>
          </a:xfrm>
          <a:prstGeom prst="rect">
            <a:avLst/>
          </a:prstGeom>
        </p:spPr>
      </p:pic>
      <p:pic>
        <p:nvPicPr>
          <p:cNvPr id="11" name="图片 10">
            <a:extLst>
              <a:ext uri="{FF2B5EF4-FFF2-40B4-BE49-F238E27FC236}">
                <a16:creationId xmlns:a16="http://schemas.microsoft.com/office/drawing/2014/main" id="{A42F91E9-B016-AEBB-151E-67AE8E675196}"/>
              </a:ext>
            </a:extLst>
          </p:cNvPr>
          <p:cNvPicPr>
            <a:picLocks noChangeAspect="1"/>
          </p:cNvPicPr>
          <p:nvPr/>
        </p:nvPicPr>
        <p:blipFill>
          <a:blip r:embed="rId5"/>
          <a:stretch>
            <a:fillRect/>
          </a:stretch>
        </p:blipFill>
        <p:spPr>
          <a:xfrm>
            <a:off x="473286" y="3970362"/>
            <a:ext cx="7563873" cy="2410932"/>
          </a:xfrm>
          <a:prstGeom prst="rect">
            <a:avLst/>
          </a:prstGeom>
        </p:spPr>
      </p:pic>
      <p:sp>
        <p:nvSpPr>
          <p:cNvPr id="12" name="箭头: 下 11">
            <a:extLst>
              <a:ext uri="{FF2B5EF4-FFF2-40B4-BE49-F238E27FC236}">
                <a16:creationId xmlns:a16="http://schemas.microsoft.com/office/drawing/2014/main" id="{225E66EA-9490-947C-94DA-C20B8DF7ADEF}"/>
              </a:ext>
            </a:extLst>
          </p:cNvPr>
          <p:cNvSpPr/>
          <p:nvPr>
            <p:custDataLst>
              <p:tags r:id="rId1"/>
            </p:custDataLst>
          </p:nvPr>
        </p:nvSpPr>
        <p:spPr>
          <a:xfrm rot="16200000">
            <a:off x="8152001" y="2953959"/>
            <a:ext cx="304801"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B70986E3-24AC-586B-8A7C-1B1134F4C208}"/>
              </a:ext>
            </a:extLst>
          </p:cNvPr>
          <p:cNvSpPr txBox="1"/>
          <p:nvPr/>
        </p:nvSpPr>
        <p:spPr>
          <a:xfrm>
            <a:off x="8519999" y="2792417"/>
            <a:ext cx="3672001" cy="1015663"/>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注：将式</a:t>
            </a:r>
            <a:r>
              <a:rPr lang="en-US" altLang="zh-CN" sz="2000" b="1">
                <a:latin typeface="微软雅黑" panose="020B0503020204020204" pitchFamily="34" charset="-122"/>
                <a:ea typeface="微软雅黑" panose="020B0503020204020204" pitchFamily="34" charset="-122"/>
              </a:rPr>
              <a:t>(2)</a:t>
            </a:r>
            <a:r>
              <a:rPr lang="zh-CN" altLang="en-US" sz="2000" b="1">
                <a:latin typeface="微软雅黑" panose="020B0503020204020204" pitchFamily="34" charset="-122"/>
                <a:ea typeface="微软雅黑" panose="020B0503020204020204" pitchFamily="34" charset="-122"/>
              </a:rPr>
              <a:t>和式</a:t>
            </a:r>
            <a:r>
              <a:rPr lang="en-US" altLang="zh-CN" sz="2000" b="1">
                <a:latin typeface="微软雅黑" panose="020B0503020204020204" pitchFamily="34" charset="-122"/>
                <a:ea typeface="微软雅黑" panose="020B0503020204020204" pitchFamily="34" charset="-122"/>
              </a:rPr>
              <a:t>(9)</a:t>
            </a:r>
            <a:r>
              <a:rPr lang="zh-CN" altLang="en-US" sz="2000" b="1">
                <a:latin typeface="微软雅黑" panose="020B0503020204020204" pitchFamily="34" charset="-122"/>
                <a:ea typeface="微软雅黑" panose="020B0503020204020204" pitchFamily="34" charset="-122"/>
              </a:rPr>
              <a:t>代入</a:t>
            </a:r>
            <a:r>
              <a:rPr lang="en-US" altLang="zh-CN" sz="2000" b="1">
                <a:latin typeface="微软雅黑" panose="020B0503020204020204" pitchFamily="34" charset="-122"/>
                <a:ea typeface="微软雅黑" panose="020B0503020204020204" pitchFamily="34" charset="-122"/>
              </a:rPr>
              <a:t>(13)</a:t>
            </a:r>
            <a:r>
              <a:rPr lang="zh-CN" altLang="en-US" sz="2000" b="1">
                <a:latin typeface="微软雅黑" panose="020B0503020204020204" pitchFamily="34" charset="-122"/>
                <a:ea typeface="微软雅黑" panose="020B0503020204020204" pitchFamily="34" charset="-122"/>
              </a:rPr>
              <a:t>中，得到观测器</a:t>
            </a:r>
            <a:r>
              <a:rPr lang="zh-CN" altLang="en-US" sz="2000" b="1">
                <a:solidFill>
                  <a:srgbClr val="FF0000"/>
                </a:solidFill>
                <a:latin typeface="微软雅黑" panose="020B0503020204020204" pitchFamily="34" charset="-122"/>
                <a:ea typeface="微软雅黑" panose="020B0503020204020204" pitchFamily="34" charset="-122"/>
              </a:rPr>
              <a:t>误差传递方程</a:t>
            </a:r>
            <a:r>
              <a:rPr lang="en-US" altLang="zh-CN" sz="2000" b="1">
                <a:latin typeface="微软雅黑" panose="020B0503020204020204" pitchFamily="34" charset="-122"/>
                <a:ea typeface="微软雅黑" panose="020B0503020204020204" pitchFamily="34" charset="-122"/>
              </a:rPr>
              <a:t>(14),(15)</a:t>
            </a:r>
            <a:endParaRPr lang="zh-CN" altLang="en-US" sz="2000"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3446380"/>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47377-A42B-1E46-43CE-451C6DEACD5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270E9829-B11A-26D2-33C9-E56F4C1256A7}"/>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4476976D-B6CB-889A-14CF-646868414BC1}"/>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862CE326-0DFE-5A4B-4F44-B28859A2529F}"/>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112BC59A-6720-D1C1-F2DD-F5A795BE093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CCEB126A-59E2-1825-89F0-7AA57E2332B7}"/>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7AD1C2B8-CC1A-6491-D341-4DA845B8DEE7}"/>
              </a:ext>
            </a:extLst>
          </p:cNvPr>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69</a:t>
            </a:fld>
            <a:endParaRPr lang="zh-HK" altLang="en-US" sz="1600" dirty="0">
              <a:solidFill>
                <a:schemeClr val="bg1"/>
              </a:solidFill>
            </a:endParaRPr>
          </a:p>
        </p:txBody>
      </p:sp>
      <p:sp>
        <p:nvSpPr>
          <p:cNvPr id="2" name="文本框 1">
            <a:extLst>
              <a:ext uri="{FF2B5EF4-FFF2-40B4-BE49-F238E27FC236}">
                <a16:creationId xmlns:a16="http://schemas.microsoft.com/office/drawing/2014/main" id="{0225393B-2961-7E79-1E87-00527A2D6F38}"/>
              </a:ext>
            </a:extLst>
          </p:cNvPr>
          <p:cNvSpPr txBox="1"/>
          <p:nvPr/>
        </p:nvSpPr>
        <p:spPr>
          <a:xfrm>
            <a:off x="336000" y="909000"/>
            <a:ext cx="6179897" cy="400110"/>
          </a:xfrm>
          <a:prstGeom prst="rect">
            <a:avLst/>
          </a:prstGeom>
          <a:noFill/>
        </p:spPr>
        <p:txBody>
          <a:bodyPr wrap="none" rtlCol="0">
            <a:spAutoFit/>
          </a:bodyPr>
          <a:lstStyle/>
          <a:p>
            <a:r>
              <a:rPr lang="en-US" altLang="zh-CN" sz="2000" b="1">
                <a:solidFill>
                  <a:srgbClr val="0174AB"/>
                </a:solidFill>
                <a:latin typeface="Arial" panose="020B0604020202020204" pitchFamily="34" charset="0"/>
                <a:cs typeface="Arial" panose="020B0604020202020204" pitchFamily="34" charset="0"/>
              </a:rPr>
              <a:t>Prove observer error dynamics lipschitz property</a:t>
            </a:r>
            <a:endParaRPr lang="zh-CN" altLang="en-US" sz="2000" b="1">
              <a:solidFill>
                <a:srgbClr val="0174AB"/>
              </a:solidFill>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F2B7F7BF-613D-4059-2CCA-232310D2D808}"/>
              </a:ext>
            </a:extLst>
          </p:cNvPr>
          <p:cNvPicPr>
            <a:picLocks noChangeAspect="1"/>
          </p:cNvPicPr>
          <p:nvPr/>
        </p:nvPicPr>
        <p:blipFill>
          <a:blip r:embed="rId3"/>
          <a:stretch>
            <a:fillRect/>
          </a:stretch>
        </p:blipFill>
        <p:spPr>
          <a:xfrm>
            <a:off x="1476028" y="1309110"/>
            <a:ext cx="10198073" cy="3116366"/>
          </a:xfrm>
          <a:prstGeom prst="rect">
            <a:avLst/>
          </a:prstGeom>
        </p:spPr>
      </p:pic>
      <p:pic>
        <p:nvPicPr>
          <p:cNvPr id="7" name="图片 6">
            <a:extLst>
              <a:ext uri="{FF2B5EF4-FFF2-40B4-BE49-F238E27FC236}">
                <a16:creationId xmlns:a16="http://schemas.microsoft.com/office/drawing/2014/main" id="{8E94484C-4B28-AEB2-B935-79952886A70B}"/>
              </a:ext>
            </a:extLst>
          </p:cNvPr>
          <p:cNvPicPr>
            <a:picLocks noChangeAspect="1"/>
          </p:cNvPicPr>
          <p:nvPr/>
        </p:nvPicPr>
        <p:blipFill>
          <a:blip r:embed="rId4"/>
          <a:stretch>
            <a:fillRect/>
          </a:stretch>
        </p:blipFill>
        <p:spPr>
          <a:xfrm>
            <a:off x="3144000" y="4926674"/>
            <a:ext cx="6304029" cy="950326"/>
          </a:xfrm>
          <a:prstGeom prst="rect">
            <a:avLst/>
          </a:prstGeom>
        </p:spPr>
      </p:pic>
      <p:sp>
        <p:nvSpPr>
          <p:cNvPr id="10" name="文本框 9">
            <a:extLst>
              <a:ext uri="{FF2B5EF4-FFF2-40B4-BE49-F238E27FC236}">
                <a16:creationId xmlns:a16="http://schemas.microsoft.com/office/drawing/2014/main" id="{DDAE9AF8-86D7-190C-9B4D-2AE139C40A14}"/>
              </a:ext>
            </a:extLst>
          </p:cNvPr>
          <p:cNvSpPr txBox="1"/>
          <p:nvPr/>
        </p:nvSpPr>
        <p:spPr>
          <a:xfrm>
            <a:off x="1784400" y="4485141"/>
            <a:ext cx="3672001" cy="400110"/>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注：矩阵的</a:t>
            </a:r>
            <a:r>
              <a:rPr lang="en-US" altLang="zh-CN" sz="2000" b="1">
                <a:solidFill>
                  <a:srgbClr val="FF0000"/>
                </a:solidFill>
                <a:latin typeface="微软雅黑" panose="020B0503020204020204" pitchFamily="34" charset="-122"/>
                <a:ea typeface="微软雅黑" panose="020B0503020204020204" pitchFamily="34" charset="-122"/>
              </a:rPr>
              <a:t>L2</a:t>
            </a:r>
            <a:r>
              <a:rPr lang="zh-CN" altLang="en-US" sz="2000" b="1">
                <a:solidFill>
                  <a:srgbClr val="FF0000"/>
                </a:solidFill>
                <a:latin typeface="微软雅黑" panose="020B0503020204020204" pitchFamily="34" charset="-122"/>
                <a:ea typeface="微软雅黑" panose="020B0503020204020204" pitchFamily="34" charset="-122"/>
              </a:rPr>
              <a:t>范数</a:t>
            </a:r>
            <a:r>
              <a:rPr lang="zh-CN" altLang="en-US" sz="2000" b="1">
                <a:latin typeface="微软雅黑" panose="020B0503020204020204" pitchFamily="34" charset="-122"/>
                <a:ea typeface="微软雅黑" panose="020B0503020204020204" pitchFamily="34" charset="-122"/>
              </a:rPr>
              <a:t>计算：</a:t>
            </a:r>
          </a:p>
        </p:txBody>
      </p:sp>
    </p:spTree>
    <p:extLst>
      <p:ext uri="{BB962C8B-B14F-4D97-AF65-F5344CB8AC3E}">
        <p14:creationId xmlns:p14="http://schemas.microsoft.com/office/powerpoint/2010/main" val="339566041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a:t>
            </a:fld>
            <a:endParaRPr lang="zh-HK" altLang="en-US" sz="1600" dirty="0">
              <a:solidFill>
                <a:schemeClr val="bg1"/>
              </a:solidFill>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p:cNvGrpSpPr/>
          <p:nvPr>
            <p:custDataLst>
              <p:tags r:id="rId1"/>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2"/>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3"/>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6" name="矩形 105"/>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6029E-BACA-A2ED-5469-A8C11833398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FCAF6528-48DC-EFE3-5A23-EE4F8E36AA04}"/>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B275AF64-FCC7-0F28-61D5-86245F4DEBF4}"/>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6BDE53DB-C47A-C09A-AF21-406AFF5F43BE}"/>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FCFBF35A-EEE3-7DE3-F355-02514BCC776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2F1F3F87-2770-5ACE-028A-0C6CCC29539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82FBA9EE-53E2-4187-FA1F-FBCA4D9B1CD7}"/>
              </a:ext>
            </a:extLst>
          </p:cNvPr>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70</a:t>
            </a:fld>
            <a:endParaRPr lang="zh-HK" altLang="en-US" sz="1600" dirty="0">
              <a:solidFill>
                <a:schemeClr val="bg1"/>
              </a:solidFill>
            </a:endParaRPr>
          </a:p>
        </p:txBody>
      </p:sp>
      <p:sp>
        <p:nvSpPr>
          <p:cNvPr id="2" name="文本框 1">
            <a:extLst>
              <a:ext uri="{FF2B5EF4-FFF2-40B4-BE49-F238E27FC236}">
                <a16:creationId xmlns:a16="http://schemas.microsoft.com/office/drawing/2014/main" id="{A17392F7-7471-D76F-62CC-D45A3AF7E42C}"/>
              </a:ext>
            </a:extLst>
          </p:cNvPr>
          <p:cNvSpPr txBox="1"/>
          <p:nvPr/>
        </p:nvSpPr>
        <p:spPr>
          <a:xfrm>
            <a:off x="336000" y="909000"/>
            <a:ext cx="7079182" cy="400110"/>
          </a:xfrm>
          <a:prstGeom prst="rect">
            <a:avLst/>
          </a:prstGeom>
          <a:noFill/>
        </p:spPr>
        <p:txBody>
          <a:bodyPr wrap="none" rtlCol="0">
            <a:spAutoFit/>
          </a:bodyPr>
          <a:lstStyle/>
          <a:p>
            <a:r>
              <a:rPr lang="en-US" altLang="zh-CN" sz="2000" b="1">
                <a:solidFill>
                  <a:srgbClr val="0174AB"/>
                </a:solidFill>
                <a:latin typeface="Arial" panose="020B0604020202020204" pitchFamily="34" charset="0"/>
                <a:cs typeface="Arial" panose="020B0604020202020204" pitchFamily="34" charset="0"/>
              </a:rPr>
              <a:t>Disturbance attenuation level and guaranteed decay rate</a:t>
            </a:r>
            <a:endParaRPr lang="zh-CN" altLang="en-US" sz="2000" b="1">
              <a:solidFill>
                <a:srgbClr val="0174AB"/>
              </a:solidFill>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A39594C1-0B07-26A3-E4FF-5FD4B59AB1BE}"/>
              </a:ext>
            </a:extLst>
          </p:cNvPr>
          <p:cNvPicPr>
            <a:picLocks noChangeAspect="1"/>
          </p:cNvPicPr>
          <p:nvPr/>
        </p:nvPicPr>
        <p:blipFill>
          <a:blip r:embed="rId3"/>
          <a:stretch>
            <a:fillRect/>
          </a:stretch>
        </p:blipFill>
        <p:spPr>
          <a:xfrm>
            <a:off x="1344000" y="1489550"/>
            <a:ext cx="9827995" cy="2807999"/>
          </a:xfrm>
          <a:prstGeom prst="rect">
            <a:avLst/>
          </a:prstGeom>
        </p:spPr>
      </p:pic>
      <p:sp>
        <p:nvSpPr>
          <p:cNvPr id="5" name="矩形 4">
            <a:extLst>
              <a:ext uri="{FF2B5EF4-FFF2-40B4-BE49-F238E27FC236}">
                <a16:creationId xmlns:a16="http://schemas.microsoft.com/office/drawing/2014/main" id="{4322616D-3D56-9713-FC95-EB6016810DFF}"/>
              </a:ext>
            </a:extLst>
          </p:cNvPr>
          <p:cNvSpPr/>
          <p:nvPr/>
        </p:nvSpPr>
        <p:spPr>
          <a:xfrm>
            <a:off x="1344000" y="2844595"/>
            <a:ext cx="9864000" cy="1520405"/>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C79733F6-795B-D636-B6A1-628D366A0BCF}"/>
                  </a:ext>
                </a:extLst>
              </p:cNvPr>
              <p:cNvSpPr txBox="1"/>
              <p:nvPr/>
            </p:nvSpPr>
            <p:spPr>
              <a:xfrm>
                <a:off x="1924200" y="5109373"/>
                <a:ext cx="8703600" cy="400110"/>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之后需要利用</a:t>
                </a:r>
                <a:r>
                  <a:rPr lang="en-US" altLang="zh-CN" sz="2000" b="1">
                    <a:latin typeface="微软雅黑" panose="020B0503020204020204" pitchFamily="34" charset="-122"/>
                    <a:ea typeface="微软雅黑" panose="020B0503020204020204" pitchFamily="34" charset="-122"/>
                  </a:rPr>
                  <a:t>lyapunov</a:t>
                </a:r>
                <a:r>
                  <a:rPr lang="zh-CN" altLang="en-US" sz="2000" b="1">
                    <a:latin typeface="微软雅黑" panose="020B0503020204020204" pitchFamily="34" charset="-122"/>
                    <a:ea typeface="微软雅黑" panose="020B0503020204020204" pitchFamily="34" charset="-122"/>
                  </a:rPr>
                  <a:t>方程建立满足上式成立下</a:t>
                </a:r>
                <a:r>
                  <a:rPr lang="en-US" altLang="zh-CN" sz="2000" b="1">
                    <a:solidFill>
                      <a:srgbClr val="FF0000"/>
                    </a:solidFill>
                    <a:latin typeface="微软雅黑" panose="020B0503020204020204" pitchFamily="34" charset="-122"/>
                    <a:ea typeface="微软雅黑" panose="020B0503020204020204" pitchFamily="34" charset="-122"/>
                  </a:rPr>
                  <a:t>lipschitz</a:t>
                </a:r>
                <a:r>
                  <a:rPr lang="zh-CN" altLang="en-US" sz="2000" b="1">
                    <a:solidFill>
                      <a:srgbClr val="FF0000"/>
                    </a:solidFill>
                    <a:latin typeface="微软雅黑" panose="020B0503020204020204" pitchFamily="34" charset="-122"/>
                    <a:ea typeface="微软雅黑" panose="020B0503020204020204" pitchFamily="34" charset="-122"/>
                  </a:rPr>
                  <a:t>常数</a:t>
                </a:r>
                <a14:m>
                  <m:oMath xmlns:m="http://schemas.openxmlformats.org/officeDocument/2006/math">
                    <m:r>
                      <a:rPr lang="zh-CN" altLang="en-US" sz="2000" b="1" i="1" smtClean="0">
                        <a:solidFill>
                          <a:srgbClr val="FF0000"/>
                        </a:solidFill>
                        <a:latin typeface="Cambria Math" panose="02040503050406030204" pitchFamily="18" charset="0"/>
                        <a:ea typeface="微软雅黑" panose="020B0503020204020204" pitchFamily="34" charset="-122"/>
                      </a:rPr>
                      <m:t>𝜸</m:t>
                    </m:r>
                  </m:oMath>
                </a14:m>
                <a:r>
                  <a:rPr lang="zh-CN" altLang="en-US" sz="2000" b="1">
                    <a:latin typeface="微软雅黑" panose="020B0503020204020204" pitchFamily="34" charset="-122"/>
                    <a:ea typeface="微软雅黑" panose="020B0503020204020204" pitchFamily="34" charset="-122"/>
                  </a:rPr>
                  <a:t>的上界</a:t>
                </a:r>
              </a:p>
            </p:txBody>
          </p:sp>
        </mc:Choice>
        <mc:Fallback>
          <p:sp>
            <p:nvSpPr>
              <p:cNvPr id="10" name="文本框 9">
                <a:extLst>
                  <a:ext uri="{FF2B5EF4-FFF2-40B4-BE49-F238E27FC236}">
                    <a16:creationId xmlns:a16="http://schemas.microsoft.com/office/drawing/2014/main" id="{C79733F6-795B-D636-B6A1-628D366A0BCF}"/>
                  </a:ext>
                </a:extLst>
              </p:cNvPr>
              <p:cNvSpPr txBox="1">
                <a:spLocks noRot="1" noChangeAspect="1" noMove="1" noResize="1" noEditPoints="1" noAdjustHandles="1" noChangeArrowheads="1" noChangeShapeType="1" noTextEdit="1"/>
              </p:cNvSpPr>
              <p:nvPr/>
            </p:nvSpPr>
            <p:spPr>
              <a:xfrm>
                <a:off x="1924200" y="5109373"/>
                <a:ext cx="8703600" cy="400110"/>
              </a:xfrm>
              <a:prstGeom prst="rect">
                <a:avLst/>
              </a:prstGeom>
              <a:blipFill>
                <a:blip r:embed="rId4"/>
                <a:stretch>
                  <a:fillRect l="-771" t="-7576" b="-25758"/>
                </a:stretch>
              </a:blipFill>
            </p:spPr>
            <p:txBody>
              <a:bodyPr/>
              <a:lstStyle/>
              <a:p>
                <a:r>
                  <a:rPr lang="zh-CN" alt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11" name="墨迹 10">
                <a:extLst>
                  <a:ext uri="{FF2B5EF4-FFF2-40B4-BE49-F238E27FC236}">
                    <a16:creationId xmlns:a16="http://schemas.microsoft.com/office/drawing/2014/main" id="{C4E09AD0-F984-5E0E-3306-AB2BD67F52A1}"/>
                  </a:ext>
                </a:extLst>
              </p14:cNvPr>
              <p14:cNvContentPartPr/>
              <p14:nvPr/>
            </p14:nvContentPartPr>
            <p14:xfrm>
              <a:off x="4063560" y="3515120"/>
              <a:ext cx="2996280" cy="72000"/>
            </p14:xfrm>
          </p:contentPart>
        </mc:Choice>
        <mc:Fallback xmlns="">
          <p:pic>
            <p:nvPicPr>
              <p:cNvPr id="11" name="墨迹 10">
                <a:extLst>
                  <a:ext uri="{FF2B5EF4-FFF2-40B4-BE49-F238E27FC236}">
                    <a16:creationId xmlns:a16="http://schemas.microsoft.com/office/drawing/2014/main" id="{C4E09AD0-F984-5E0E-3306-AB2BD67F52A1}"/>
                  </a:ext>
                </a:extLst>
              </p:cNvPr>
              <p:cNvPicPr/>
              <p:nvPr/>
            </p:nvPicPr>
            <p:blipFill>
              <a:blip r:embed="rId6"/>
              <a:stretch>
                <a:fillRect/>
              </a:stretch>
            </p:blipFill>
            <p:spPr>
              <a:xfrm>
                <a:off x="4009920" y="3407120"/>
                <a:ext cx="3103920" cy="287640"/>
              </a:xfrm>
              <a:prstGeom prst="rect">
                <a:avLst/>
              </a:prstGeom>
            </p:spPr>
          </p:pic>
        </mc:Fallback>
      </mc:AlternateContent>
      <p:pic>
        <p:nvPicPr>
          <p:cNvPr id="13" name="图片 12">
            <a:extLst>
              <a:ext uri="{FF2B5EF4-FFF2-40B4-BE49-F238E27FC236}">
                <a16:creationId xmlns:a16="http://schemas.microsoft.com/office/drawing/2014/main" id="{B49FB7FD-11A7-1F76-9BAE-11D72A0D75DF}"/>
              </a:ext>
            </a:extLst>
          </p:cNvPr>
          <p:cNvPicPr>
            <a:picLocks noChangeAspect="1"/>
          </p:cNvPicPr>
          <p:nvPr/>
        </p:nvPicPr>
        <p:blipFill>
          <a:blip r:embed="rId7"/>
          <a:stretch>
            <a:fillRect/>
          </a:stretch>
        </p:blipFill>
        <p:spPr>
          <a:xfrm>
            <a:off x="1924200" y="4590660"/>
            <a:ext cx="2334642" cy="312002"/>
          </a:xfrm>
          <a:prstGeom prst="rect">
            <a:avLst/>
          </a:prstGeom>
        </p:spPr>
      </p:pic>
      <p:sp>
        <p:nvSpPr>
          <p:cNvPr id="14" name="文本框 13">
            <a:extLst>
              <a:ext uri="{FF2B5EF4-FFF2-40B4-BE49-F238E27FC236}">
                <a16:creationId xmlns:a16="http://schemas.microsoft.com/office/drawing/2014/main" id="{89B52D64-D1CB-875D-4B5F-7A4DFC2CC6AD}"/>
              </a:ext>
            </a:extLst>
          </p:cNvPr>
          <p:cNvSpPr txBox="1"/>
          <p:nvPr/>
        </p:nvSpPr>
        <p:spPr>
          <a:xfrm>
            <a:off x="4258842" y="4522653"/>
            <a:ext cx="1035861" cy="400110"/>
          </a:xfrm>
          <a:prstGeom prst="rect">
            <a:avLst/>
          </a:prstGeom>
          <a:noFill/>
        </p:spPr>
        <p:txBody>
          <a:bodyPr wrap="none" rtlCol="0">
            <a:spAutoFit/>
          </a:bodyPr>
          <a:lstStyle/>
          <a:p>
            <a:r>
              <a:rPr lang="en-US" altLang="zh-CN" sz="2000">
                <a:latin typeface="Times New Roman" panose="02020603050405020304" pitchFamily="18" charset="0"/>
                <a:cs typeface="Times New Roman" panose="02020603050405020304" pitchFamily="18" charset="0"/>
              </a:rPr>
              <a:t>satisfied</a:t>
            </a:r>
            <a:endParaRPr lang="zh-CN" altLang="en-US" sz="20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7AA7257-0141-E48D-FA7E-59A449E1B18B}"/>
                  </a:ext>
                </a:extLst>
              </p:cNvPr>
              <p:cNvSpPr txBox="1"/>
              <p:nvPr/>
            </p:nvSpPr>
            <p:spPr>
              <a:xfrm>
                <a:off x="5218176" y="4518312"/>
                <a:ext cx="3335016" cy="390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r>
                            <a:rPr lang="zh-CN" altLang="en-US" sz="2400" i="1" smtClean="0">
                              <a:latin typeface="Cambria Math" panose="02040503050406030204" pitchFamily="18" charset="0"/>
                            </a:rPr>
                            <m:t>𝜉</m:t>
                          </m:r>
                        </m:e>
                      </m:acc>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𝐴</m:t>
                          </m:r>
                        </m:e>
                      </m:acc>
                      <m:r>
                        <a:rPr lang="zh-CN" altLang="en-US" sz="2400" i="1" smtClean="0">
                          <a:latin typeface="Cambria Math" panose="02040503050406030204" pitchFamily="18" charset="0"/>
                        </a:rPr>
                        <m:t>𝜉</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1</m:t>
                          </m:r>
                        </m:sub>
                      </m:sSub>
                      <m:r>
                        <m:rPr>
                          <m:sty m:val="p"/>
                        </m:rPr>
                        <a:rPr lang="el-GR" altLang="zh-CN" sz="2400" b="0" i="1" smtClean="0">
                          <a:latin typeface="Cambria Math" panose="02040503050406030204" pitchFamily="18" charset="0"/>
                          <a:ea typeface="Cambria Math" panose="02040503050406030204" pitchFamily="18" charset="0"/>
                        </a:rPr>
                        <m:t>Ω</m:t>
                      </m:r>
                      <m:r>
                        <a:rPr lang="en-US" altLang="zh-CN" sz="2400" b="0" i="1" smtClean="0">
                          <a:latin typeface="Cambria Math" panose="02040503050406030204" pitchFamily="18" charset="0"/>
                          <a:ea typeface="Cambria Math" panose="02040503050406030204" pitchFamily="18" charset="0"/>
                        </a:rPr>
                        <m:t>(</m:t>
                      </m:r>
                      <m:r>
                        <a:rPr lang="zh-CN" altLang="en-US" sz="2400" b="0" i="1" smtClean="0">
                          <a:latin typeface="Cambria Math" panose="02040503050406030204" pitchFamily="18" charset="0"/>
                          <a:ea typeface="Cambria Math" panose="02040503050406030204" pitchFamily="18" charset="0"/>
                        </a:rPr>
                        <m:t>𝜉</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𝑢</m:t>
                      </m:r>
                      <m:r>
                        <a:rPr lang="en-US" altLang="zh-CN" sz="2400" b="0" i="1" smtClean="0">
                          <a:latin typeface="Cambria Math" panose="02040503050406030204" pitchFamily="18" charset="0"/>
                          <a:ea typeface="Cambria Math" panose="02040503050406030204" pitchFamily="18" charset="0"/>
                        </a:rPr>
                        <m:t>)</m:t>
                      </m:r>
                    </m:oMath>
                  </m:oMathPara>
                </a14:m>
                <a:endParaRPr lang="zh-CN" altLang="en-US" sz="2400"/>
              </a:p>
            </p:txBody>
          </p:sp>
        </mc:Choice>
        <mc:Fallback xmlns="">
          <p:sp>
            <p:nvSpPr>
              <p:cNvPr id="15" name="文本框 14">
                <a:extLst>
                  <a:ext uri="{FF2B5EF4-FFF2-40B4-BE49-F238E27FC236}">
                    <a16:creationId xmlns:a16="http://schemas.microsoft.com/office/drawing/2014/main" id="{A7AA7257-0141-E48D-FA7E-59A449E1B18B}"/>
                  </a:ext>
                </a:extLst>
              </p:cNvPr>
              <p:cNvSpPr txBox="1">
                <a:spLocks noRot="1" noChangeAspect="1" noMove="1" noResize="1" noEditPoints="1" noAdjustHandles="1" noChangeArrowheads="1" noChangeShapeType="1" noTextEdit="1"/>
              </p:cNvSpPr>
              <p:nvPr/>
            </p:nvSpPr>
            <p:spPr>
              <a:xfrm>
                <a:off x="5218176" y="4518312"/>
                <a:ext cx="3335016" cy="390684"/>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265476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AFCEC-B993-8C42-C68D-6F8AE392CF89}"/>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A926CCCF-0693-6B5B-4FA7-3FB4F6FCD645}"/>
              </a:ext>
            </a:extLst>
          </p:cNvPr>
          <p:cNvSpPr/>
          <p:nvPr/>
        </p:nvSpPr>
        <p:spPr>
          <a:xfrm>
            <a:off x="-1" y="1"/>
            <a:ext cx="12192001" cy="54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D42B0628-F39B-EBFA-87A7-3E611C20D402}"/>
              </a:ext>
            </a:extLst>
          </p:cNvPr>
          <p:cNvSpPr txBox="1"/>
          <p:nvPr/>
        </p:nvSpPr>
        <p:spPr>
          <a:xfrm>
            <a:off x="126280" y="-35775"/>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8196F542-8396-F154-F4C7-1B933AA4F6E3}"/>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E466F5BB-C8A0-E03E-11AE-091FFDF4457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90ECE151-CC38-B19A-DE74-E8FC64A805A8}"/>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4512C971-653B-DDB7-6423-979EB7AE70E2}"/>
              </a:ext>
            </a:extLst>
          </p:cNvPr>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71</a:t>
            </a:fld>
            <a:endParaRPr lang="zh-HK" altLang="en-US" sz="1600" dirty="0">
              <a:solidFill>
                <a:schemeClr val="bg1"/>
              </a:solidFill>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DE05E55-8A65-2750-ECF1-4FE9D765DF84}"/>
                  </a:ext>
                </a:extLst>
              </p:cNvPr>
              <p:cNvSpPr txBox="1"/>
              <p:nvPr/>
            </p:nvSpPr>
            <p:spPr>
              <a:xfrm>
                <a:off x="192000" y="477000"/>
                <a:ext cx="6139542" cy="400110"/>
              </a:xfrm>
              <a:prstGeom prst="rect">
                <a:avLst/>
              </a:prstGeom>
              <a:noFill/>
            </p:spPr>
            <p:txBody>
              <a:bodyPr wrap="square">
                <a:spAutoFit/>
              </a:bodyPr>
              <a:lstStyle/>
              <a:p>
                <a14:m>
                  <m:oMath xmlns:m="http://schemas.openxmlformats.org/officeDocument/2006/math">
                    <m:sSub>
                      <m:sSubPr>
                        <m:ctrlPr>
                          <a:rPr lang="en-US" altLang="zh-CN" sz="2000" b="1" i="1" smtClean="0">
                            <a:solidFill>
                              <a:srgbClr val="0174AB"/>
                            </a:solidFill>
                            <a:latin typeface="Cambria Math" panose="02040503050406030204" pitchFamily="18" charset="0"/>
                          </a:rPr>
                        </m:ctrlPr>
                      </m:sSubPr>
                      <m:e>
                        <m:r>
                          <a:rPr lang="en-US" altLang="zh-CN" sz="2000" b="1" i="1">
                            <a:solidFill>
                              <a:srgbClr val="0174AB"/>
                            </a:solidFill>
                            <a:latin typeface="Cambria Math" panose="02040503050406030204" pitchFamily="18" charset="0"/>
                          </a:rPr>
                          <m:t>𝑯</m:t>
                        </m:r>
                      </m:e>
                      <m:sub>
                        <m:r>
                          <a:rPr lang="en-US" altLang="zh-CN" sz="2000" b="1" i="1" smtClean="0">
                            <a:solidFill>
                              <a:srgbClr val="0174AB"/>
                            </a:solidFill>
                            <a:latin typeface="Cambria Math" panose="02040503050406030204" pitchFamily="18" charset="0"/>
                            <a:ea typeface="Cambria Math" panose="02040503050406030204" pitchFamily="18" charset="0"/>
                          </a:rPr>
                          <m:t>∞</m:t>
                        </m:r>
                      </m:sub>
                    </m:sSub>
                  </m:oMath>
                </a14:m>
                <a:r>
                  <a:rPr lang="en-US" altLang="zh-CN" sz="2000" b="1">
                    <a:solidFill>
                      <a:srgbClr val="0174AB"/>
                    </a:solidFill>
                    <a:latin typeface="Arial" panose="020B0604020202020204" pitchFamily="34" charset="0"/>
                    <a:cs typeface="Arial" panose="020B0604020202020204" pitchFamily="34" charset="0"/>
                  </a:rPr>
                  <a:t> observer synthesis</a:t>
                </a:r>
                <a:endParaRPr lang="zh-CN" altLang="en-US" sz="2000" b="1">
                  <a:solidFill>
                    <a:srgbClr val="0174AB"/>
                  </a:solidFill>
                  <a:latin typeface="Arial" panose="020B0604020202020204" pitchFamily="34" charset="0"/>
                  <a:cs typeface="Arial" panose="020B0604020202020204" pitchFamily="34" charset="0"/>
                </a:endParaRPr>
              </a:p>
            </p:txBody>
          </p:sp>
        </mc:Choice>
        <mc:Fallback xmlns="">
          <p:sp>
            <p:nvSpPr>
              <p:cNvPr id="5" name="文本框 4">
                <a:extLst>
                  <a:ext uri="{FF2B5EF4-FFF2-40B4-BE49-F238E27FC236}">
                    <a16:creationId xmlns:a16="http://schemas.microsoft.com/office/drawing/2014/main" id="{ADE05E55-8A65-2750-ECF1-4FE9D765DF84}"/>
                  </a:ext>
                </a:extLst>
              </p:cNvPr>
              <p:cNvSpPr txBox="1">
                <a:spLocks noRot="1" noChangeAspect="1" noMove="1" noResize="1" noEditPoints="1" noAdjustHandles="1" noChangeArrowheads="1" noChangeShapeType="1" noTextEdit="1"/>
              </p:cNvSpPr>
              <p:nvPr/>
            </p:nvSpPr>
            <p:spPr>
              <a:xfrm>
                <a:off x="192000" y="477000"/>
                <a:ext cx="6139542" cy="400110"/>
              </a:xfrm>
              <a:prstGeom prst="rect">
                <a:avLst/>
              </a:prstGeom>
              <a:blipFill>
                <a:blip r:embed="rId3"/>
                <a:stretch>
                  <a:fillRect t="-6061" b="-27273"/>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5522EA2D-4A11-A733-2E05-3322DD37D79A}"/>
              </a:ext>
            </a:extLst>
          </p:cNvPr>
          <p:cNvPicPr>
            <a:picLocks noChangeAspect="1"/>
          </p:cNvPicPr>
          <p:nvPr/>
        </p:nvPicPr>
        <p:blipFill>
          <a:blip r:embed="rId4"/>
          <a:stretch>
            <a:fillRect/>
          </a:stretch>
        </p:blipFill>
        <p:spPr>
          <a:xfrm>
            <a:off x="121455" y="837250"/>
            <a:ext cx="6905241" cy="5685788"/>
          </a:xfrm>
          <a:prstGeom prst="rect">
            <a:avLst/>
          </a:prstGeom>
        </p:spPr>
      </p:pic>
      <p:grpSp>
        <p:nvGrpSpPr>
          <p:cNvPr id="22" name="组合 21">
            <a:extLst>
              <a:ext uri="{FF2B5EF4-FFF2-40B4-BE49-F238E27FC236}">
                <a16:creationId xmlns:a16="http://schemas.microsoft.com/office/drawing/2014/main" id="{A8DE04AA-DE58-3A2C-2D57-CFF2BEA0677A}"/>
              </a:ext>
            </a:extLst>
          </p:cNvPr>
          <p:cNvGrpSpPr/>
          <p:nvPr/>
        </p:nvGrpSpPr>
        <p:grpSpPr>
          <a:xfrm>
            <a:off x="7398544" y="765000"/>
            <a:ext cx="4793456" cy="5636417"/>
            <a:chOff x="7398544" y="765000"/>
            <a:chExt cx="4793456" cy="5636417"/>
          </a:xfrm>
        </p:grpSpPr>
        <p:grpSp>
          <p:nvGrpSpPr>
            <p:cNvPr id="12" name="组合 11">
              <a:extLst>
                <a:ext uri="{FF2B5EF4-FFF2-40B4-BE49-F238E27FC236}">
                  <a16:creationId xmlns:a16="http://schemas.microsoft.com/office/drawing/2014/main" id="{6747B678-5C69-7E5D-2089-DA352E081D8A}"/>
                </a:ext>
              </a:extLst>
            </p:cNvPr>
            <p:cNvGrpSpPr/>
            <p:nvPr/>
          </p:nvGrpSpPr>
          <p:grpSpPr>
            <a:xfrm>
              <a:off x="7826807" y="765000"/>
              <a:ext cx="3680745" cy="1678066"/>
              <a:chOff x="7340024" y="1002840"/>
              <a:chExt cx="4188556" cy="1964338"/>
            </a:xfrm>
          </p:grpSpPr>
          <p:pic>
            <p:nvPicPr>
              <p:cNvPr id="9" name="图片 8">
                <a:extLst>
                  <a:ext uri="{FF2B5EF4-FFF2-40B4-BE49-F238E27FC236}">
                    <a16:creationId xmlns:a16="http://schemas.microsoft.com/office/drawing/2014/main" id="{E58006FE-0F82-90D9-A90F-C94BD64FB6B9}"/>
                  </a:ext>
                </a:extLst>
              </p:cNvPr>
              <p:cNvPicPr>
                <a:picLocks noChangeAspect="1"/>
              </p:cNvPicPr>
              <p:nvPr/>
            </p:nvPicPr>
            <p:blipFill>
              <a:blip r:embed="rId5"/>
              <a:srcRect l="4164" t="7022" r="55031"/>
              <a:stretch/>
            </p:blipFill>
            <p:spPr>
              <a:xfrm>
                <a:off x="7340024" y="1002840"/>
                <a:ext cx="3672000" cy="1964338"/>
              </a:xfrm>
              <a:prstGeom prst="rect">
                <a:avLst/>
              </a:prstGeom>
            </p:spPr>
          </p:pic>
          <p:pic>
            <p:nvPicPr>
              <p:cNvPr id="11" name="图片 10">
                <a:extLst>
                  <a:ext uri="{FF2B5EF4-FFF2-40B4-BE49-F238E27FC236}">
                    <a16:creationId xmlns:a16="http://schemas.microsoft.com/office/drawing/2014/main" id="{5F6A080F-472F-C9D4-0B5C-AB8F5CB8CEEC}"/>
                  </a:ext>
                </a:extLst>
              </p:cNvPr>
              <p:cNvPicPr>
                <a:picLocks noChangeAspect="1"/>
              </p:cNvPicPr>
              <p:nvPr/>
            </p:nvPicPr>
            <p:blipFill>
              <a:blip r:embed="rId6"/>
              <a:stretch>
                <a:fillRect/>
              </a:stretch>
            </p:blipFill>
            <p:spPr>
              <a:xfrm>
                <a:off x="10994048" y="1093110"/>
                <a:ext cx="534532" cy="1673321"/>
              </a:xfrm>
              <a:prstGeom prst="rect">
                <a:avLst/>
              </a:prstGeom>
            </p:spPr>
          </p:pic>
        </p:grpSp>
        <p:pic>
          <p:nvPicPr>
            <p:cNvPr id="14" name="图片 13">
              <a:extLst>
                <a:ext uri="{FF2B5EF4-FFF2-40B4-BE49-F238E27FC236}">
                  <a16:creationId xmlns:a16="http://schemas.microsoft.com/office/drawing/2014/main" id="{F7E664B3-90C8-C624-8E69-DB0A0EDB7316}"/>
                </a:ext>
              </a:extLst>
            </p:cNvPr>
            <p:cNvPicPr>
              <a:picLocks noChangeAspect="1"/>
            </p:cNvPicPr>
            <p:nvPr/>
          </p:nvPicPr>
          <p:blipFill>
            <a:blip r:embed="rId7"/>
            <a:srcRect b="11405"/>
            <a:stretch/>
          </p:blipFill>
          <p:spPr>
            <a:xfrm>
              <a:off x="7398544" y="2421000"/>
              <a:ext cx="3470740" cy="304800"/>
            </a:xfrm>
            <a:prstGeom prst="rect">
              <a:avLst/>
            </a:prstGeom>
          </p:spPr>
        </p:pic>
        <p:pic>
          <p:nvPicPr>
            <p:cNvPr id="16" name="图片 15">
              <a:extLst>
                <a:ext uri="{FF2B5EF4-FFF2-40B4-BE49-F238E27FC236}">
                  <a16:creationId xmlns:a16="http://schemas.microsoft.com/office/drawing/2014/main" id="{4C263C6E-F9AA-C482-58E2-0CF8F78BAA1E}"/>
                </a:ext>
              </a:extLst>
            </p:cNvPr>
            <p:cNvPicPr>
              <a:picLocks noChangeAspect="1"/>
            </p:cNvPicPr>
            <p:nvPr/>
          </p:nvPicPr>
          <p:blipFill>
            <a:blip r:embed="rId8"/>
            <a:stretch>
              <a:fillRect/>
            </a:stretch>
          </p:blipFill>
          <p:spPr>
            <a:xfrm>
              <a:off x="7444523" y="2733444"/>
              <a:ext cx="4339651" cy="400110"/>
            </a:xfrm>
            <a:prstGeom prst="rect">
              <a:avLst/>
            </a:prstGeom>
          </p:spPr>
        </p:pic>
        <p:pic>
          <p:nvPicPr>
            <p:cNvPr id="18" name="图片 17">
              <a:extLst>
                <a:ext uri="{FF2B5EF4-FFF2-40B4-BE49-F238E27FC236}">
                  <a16:creationId xmlns:a16="http://schemas.microsoft.com/office/drawing/2014/main" id="{5FCD5D8C-E307-2596-A8A3-066333F89185}"/>
                </a:ext>
              </a:extLst>
            </p:cNvPr>
            <p:cNvPicPr>
              <a:picLocks noChangeAspect="1"/>
            </p:cNvPicPr>
            <p:nvPr/>
          </p:nvPicPr>
          <p:blipFill>
            <a:blip r:embed="rId9"/>
            <a:stretch>
              <a:fillRect/>
            </a:stretch>
          </p:blipFill>
          <p:spPr>
            <a:xfrm>
              <a:off x="7480626" y="3133554"/>
              <a:ext cx="4548860" cy="2012945"/>
            </a:xfrm>
            <a:prstGeom prst="rect">
              <a:avLst/>
            </a:prstGeom>
          </p:spPr>
        </p:pic>
        <p:pic>
          <p:nvPicPr>
            <p:cNvPr id="21" name="图片 20">
              <a:extLst>
                <a:ext uri="{FF2B5EF4-FFF2-40B4-BE49-F238E27FC236}">
                  <a16:creationId xmlns:a16="http://schemas.microsoft.com/office/drawing/2014/main" id="{789D741B-1090-551A-1E80-D14CC1E6DB54}"/>
                </a:ext>
              </a:extLst>
            </p:cNvPr>
            <p:cNvPicPr>
              <a:picLocks noChangeAspect="1"/>
            </p:cNvPicPr>
            <p:nvPr/>
          </p:nvPicPr>
          <p:blipFill>
            <a:blip r:embed="rId10"/>
            <a:stretch>
              <a:fillRect/>
            </a:stretch>
          </p:blipFill>
          <p:spPr>
            <a:xfrm>
              <a:off x="7955663" y="5079439"/>
              <a:ext cx="4236337" cy="1321978"/>
            </a:xfrm>
            <a:prstGeom prst="rect">
              <a:avLst/>
            </a:prstGeom>
          </p:spPr>
        </p:pic>
      </p:grpSp>
    </p:spTree>
    <p:extLst>
      <p:ext uri="{BB962C8B-B14F-4D97-AF65-F5344CB8AC3E}">
        <p14:creationId xmlns:p14="http://schemas.microsoft.com/office/powerpoint/2010/main" val="1286096282"/>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A6392-3E83-3C2A-205A-2B7E8525D127}"/>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E8C46BE6-FBF2-ECD6-02AE-94CE93DCE86F}"/>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7937E660-34C9-C54E-C494-16F30F0EE15F}"/>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7005D501-1B92-8F84-A0BD-14C570EA396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3B8F989E-4DB7-F567-F8BC-E7C23CC2C03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B7876595-0A00-3903-00F9-BEF6E9722207}"/>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711882F0-BA6D-26A5-CA12-6041809FCED0}"/>
              </a:ext>
            </a:extLst>
          </p:cNvPr>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72</a:t>
            </a:fld>
            <a:endParaRPr lang="zh-HK" altLang="en-US" sz="1600" dirty="0">
              <a:solidFill>
                <a:schemeClr val="bg1"/>
              </a:solidFill>
            </a:endParaRPr>
          </a:p>
        </p:txBody>
      </p:sp>
      <p:pic>
        <p:nvPicPr>
          <p:cNvPr id="3" name="图片 2">
            <a:extLst>
              <a:ext uri="{FF2B5EF4-FFF2-40B4-BE49-F238E27FC236}">
                <a16:creationId xmlns:a16="http://schemas.microsoft.com/office/drawing/2014/main" id="{92C38675-FD85-1289-D1AE-C498C4AB10E5}"/>
              </a:ext>
            </a:extLst>
          </p:cNvPr>
          <p:cNvPicPr>
            <a:picLocks noChangeAspect="1"/>
          </p:cNvPicPr>
          <p:nvPr/>
        </p:nvPicPr>
        <p:blipFill>
          <a:blip r:embed="rId3"/>
          <a:stretch>
            <a:fillRect/>
          </a:stretch>
        </p:blipFill>
        <p:spPr>
          <a:xfrm>
            <a:off x="175320" y="824080"/>
            <a:ext cx="8622158" cy="5556919"/>
          </a:xfrm>
          <a:prstGeom prst="rect">
            <a:avLst/>
          </a:prstGeom>
        </p:spPr>
      </p:pic>
      <p:sp>
        <p:nvSpPr>
          <p:cNvPr id="4" name="矩形 3">
            <a:extLst>
              <a:ext uri="{FF2B5EF4-FFF2-40B4-BE49-F238E27FC236}">
                <a16:creationId xmlns:a16="http://schemas.microsoft.com/office/drawing/2014/main" id="{1AE6B3D6-D045-1AC0-9AA4-DCBED52C4537}"/>
              </a:ext>
            </a:extLst>
          </p:cNvPr>
          <p:cNvSpPr/>
          <p:nvPr/>
        </p:nvSpPr>
        <p:spPr>
          <a:xfrm>
            <a:off x="103320" y="2435484"/>
            <a:ext cx="3096000" cy="935999"/>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A8769F87-2F2A-604A-7407-75E96F9415DD}"/>
                  </a:ext>
                </a:extLst>
              </p14:cNvPr>
              <p14:cNvContentPartPr/>
              <p14:nvPr/>
            </p14:nvContentPartPr>
            <p14:xfrm>
              <a:off x="2712480" y="2387600"/>
              <a:ext cx="1482480" cy="360"/>
            </p14:xfrm>
          </p:contentPart>
        </mc:Choice>
        <mc:Fallback xmlns="">
          <p:pic>
            <p:nvPicPr>
              <p:cNvPr id="5" name="墨迹 4">
                <a:extLst>
                  <a:ext uri="{FF2B5EF4-FFF2-40B4-BE49-F238E27FC236}">
                    <a16:creationId xmlns:a16="http://schemas.microsoft.com/office/drawing/2014/main" id="{A8769F87-2F2A-604A-7407-75E96F9415DD}"/>
                  </a:ext>
                </a:extLst>
              </p:cNvPr>
              <p:cNvPicPr/>
              <p:nvPr/>
            </p:nvPicPr>
            <p:blipFill>
              <a:blip r:embed="rId5"/>
              <a:stretch>
                <a:fillRect/>
              </a:stretch>
            </p:blipFill>
            <p:spPr>
              <a:xfrm>
                <a:off x="2658480" y="2279600"/>
                <a:ext cx="1590120" cy="216000"/>
              </a:xfrm>
              <a:prstGeom prst="rect">
                <a:avLst/>
              </a:prstGeom>
            </p:spPr>
          </p:pic>
        </mc:Fallback>
      </mc:AlternateContent>
      <p:pic>
        <p:nvPicPr>
          <p:cNvPr id="10" name="图片 9">
            <a:extLst>
              <a:ext uri="{FF2B5EF4-FFF2-40B4-BE49-F238E27FC236}">
                <a16:creationId xmlns:a16="http://schemas.microsoft.com/office/drawing/2014/main" id="{27051AC1-F6B0-B4AE-3C9C-D80B0725AA98}"/>
              </a:ext>
            </a:extLst>
          </p:cNvPr>
          <p:cNvPicPr>
            <a:picLocks noChangeAspect="1"/>
          </p:cNvPicPr>
          <p:nvPr/>
        </p:nvPicPr>
        <p:blipFill>
          <a:blip r:embed="rId6"/>
          <a:srcRect t="21623" b="14612"/>
          <a:stretch/>
        </p:blipFill>
        <p:spPr>
          <a:xfrm>
            <a:off x="7608000" y="765000"/>
            <a:ext cx="4513552" cy="365125"/>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CE00A90-A9A6-861E-F33D-5805064D9718}"/>
                  </a:ext>
                </a:extLst>
              </p:cNvPr>
              <p:cNvSpPr txBox="1"/>
              <p:nvPr/>
            </p:nvSpPr>
            <p:spPr>
              <a:xfrm>
                <a:off x="3419053" y="2781000"/>
                <a:ext cx="3832680" cy="369332"/>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注：通过式（</a:t>
                </a:r>
                <a:r>
                  <a:rPr lang="en-US" altLang="zh-CN" b="1">
                    <a:latin typeface="微软雅黑" panose="020B0503020204020204" pitchFamily="34" charset="-122"/>
                    <a:ea typeface="微软雅黑" panose="020B0503020204020204" pitchFamily="34" charset="-122"/>
                  </a:rPr>
                  <a:t>29</a:t>
                </a:r>
                <a:r>
                  <a:rPr lang="zh-CN" altLang="en-US" b="1">
                    <a:latin typeface="微软雅黑" panose="020B0503020204020204" pitchFamily="34" charset="-122"/>
                    <a:ea typeface="微软雅黑" panose="020B0503020204020204" pitchFamily="34" charset="-122"/>
                  </a:rPr>
                  <a:t>）保证</a:t>
                </a:r>
                <a14:m>
                  <m:oMath xmlns:m="http://schemas.openxmlformats.org/officeDocument/2006/math">
                    <m:sSub>
                      <m:sSubPr>
                        <m:ctrlPr>
                          <a:rPr lang="en-US" altLang="zh-CN" b="1" i="1" smtClean="0">
                            <a:solidFill>
                              <a:srgbClr val="FF0000"/>
                            </a:solidFill>
                            <a:latin typeface="Cambria Math" panose="02040503050406030204" pitchFamily="18" charset="0"/>
                            <a:ea typeface="微软雅黑" panose="020B0503020204020204" pitchFamily="34" charset="-122"/>
                          </a:rPr>
                        </m:ctrlPr>
                      </m:sSubPr>
                      <m:e>
                        <m:r>
                          <a:rPr lang="en-US" altLang="zh-CN" b="1" i="1">
                            <a:solidFill>
                              <a:srgbClr val="FF0000"/>
                            </a:solidFill>
                            <a:latin typeface="Cambria Math" panose="02040503050406030204" pitchFamily="18" charset="0"/>
                            <a:ea typeface="微软雅黑" panose="020B0503020204020204" pitchFamily="34" charset="-122"/>
                          </a:rPr>
                          <m:t>𝑯</m:t>
                        </m:r>
                      </m:e>
                      <m:sub>
                        <m:r>
                          <a:rPr lang="en-US" altLang="zh-CN" b="1" i="1" smtClean="0">
                            <a:solidFill>
                              <a:srgbClr val="FF0000"/>
                            </a:solidFill>
                            <a:latin typeface="Cambria Math" panose="02040503050406030204" pitchFamily="18" charset="0"/>
                            <a:ea typeface="Cambria Math" panose="02040503050406030204" pitchFamily="18" charset="0"/>
                          </a:rPr>
                          <m:t>∞</m:t>
                        </m:r>
                      </m:sub>
                    </m:sSub>
                  </m:oMath>
                </a14:m>
                <a:r>
                  <a:rPr lang="zh-CN" altLang="en-US" b="1">
                    <a:solidFill>
                      <a:srgbClr val="FF0000"/>
                    </a:solidFill>
                    <a:latin typeface="微软雅黑" panose="020B0503020204020204" pitchFamily="34" charset="-122"/>
                    <a:ea typeface="微软雅黑" panose="020B0503020204020204" pitchFamily="34" charset="-122"/>
                  </a:rPr>
                  <a:t>性能</a:t>
                </a:r>
                <a:endParaRPr lang="zh-CN" altLang="en-US" b="1">
                  <a:latin typeface="微软雅黑" panose="020B0503020204020204" pitchFamily="34" charset="-122"/>
                  <a:ea typeface="微软雅黑" panose="020B0503020204020204" pitchFamily="34" charset="-122"/>
                </a:endParaRPr>
              </a:p>
            </p:txBody>
          </p:sp>
        </mc:Choice>
        <mc:Fallback xmlns="">
          <p:sp>
            <p:nvSpPr>
              <p:cNvPr id="2" name="文本框 1">
                <a:extLst>
                  <a:ext uri="{FF2B5EF4-FFF2-40B4-BE49-F238E27FC236}">
                    <a16:creationId xmlns:a16="http://schemas.microsoft.com/office/drawing/2014/main" id="{1CE00A90-A9A6-861E-F33D-5805064D9718}"/>
                  </a:ext>
                </a:extLst>
              </p:cNvPr>
              <p:cNvSpPr txBox="1">
                <a:spLocks noRot="1" noChangeAspect="1" noMove="1" noResize="1" noEditPoints="1" noAdjustHandles="1" noChangeArrowheads="1" noChangeShapeType="1" noTextEdit="1"/>
              </p:cNvSpPr>
              <p:nvPr/>
            </p:nvSpPr>
            <p:spPr>
              <a:xfrm>
                <a:off x="3419053" y="2781000"/>
                <a:ext cx="3832680" cy="369332"/>
              </a:xfrm>
              <a:prstGeom prst="rect">
                <a:avLst/>
              </a:prstGeom>
              <a:blipFill>
                <a:blip r:embed="rId7"/>
                <a:stretch>
                  <a:fillRect l="-1431" t="-8197" b="-24590"/>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477E0752-C7A0-E0A9-C1BF-7E301EA65F9F}"/>
              </a:ext>
            </a:extLst>
          </p:cNvPr>
          <p:cNvPicPr>
            <a:picLocks noChangeAspect="1"/>
          </p:cNvPicPr>
          <p:nvPr/>
        </p:nvPicPr>
        <p:blipFill>
          <a:blip r:embed="rId8"/>
          <a:stretch>
            <a:fillRect/>
          </a:stretch>
        </p:blipFill>
        <p:spPr>
          <a:xfrm>
            <a:off x="3768464" y="3100115"/>
            <a:ext cx="3133858" cy="741938"/>
          </a:xfrm>
          <a:prstGeom prst="rect">
            <a:avLst/>
          </a:prstGeom>
        </p:spPr>
      </p:pic>
    </p:spTree>
    <p:extLst>
      <p:ext uri="{BB962C8B-B14F-4D97-AF65-F5344CB8AC3E}">
        <p14:creationId xmlns:p14="http://schemas.microsoft.com/office/powerpoint/2010/main" val="2824257846"/>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7B0A8-1692-589F-4594-46E416FA0AB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7262D894-BB41-2B47-91B1-9F5360EB8451}"/>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229E2AE5-9523-2314-5F1E-1B70E1376CF6}"/>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FF4E1959-43A4-C96B-0F5E-B3B02E3C11C2}"/>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5EF42590-1B1B-8707-A268-DB0A9CCC27D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64BF4F2C-CE39-F0C3-B2EE-9A65BD34662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49EEEBF8-9A88-2135-9789-9FB62DD517FC}"/>
              </a:ext>
            </a:extLst>
          </p:cNvPr>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73</a:t>
            </a:fld>
            <a:endParaRPr lang="zh-HK" altLang="en-US" sz="1600" dirty="0">
              <a:solidFill>
                <a:schemeClr val="bg1"/>
              </a:solidFill>
            </a:endParaRPr>
          </a:p>
        </p:txBody>
      </p:sp>
      <p:grpSp>
        <p:nvGrpSpPr>
          <p:cNvPr id="6" name="组合 5">
            <a:extLst>
              <a:ext uri="{FF2B5EF4-FFF2-40B4-BE49-F238E27FC236}">
                <a16:creationId xmlns:a16="http://schemas.microsoft.com/office/drawing/2014/main" id="{BCEFBD30-0264-DF38-C270-CCFA9FD81F0E}"/>
              </a:ext>
            </a:extLst>
          </p:cNvPr>
          <p:cNvGrpSpPr/>
          <p:nvPr/>
        </p:nvGrpSpPr>
        <p:grpSpPr>
          <a:xfrm>
            <a:off x="192000" y="750558"/>
            <a:ext cx="9000000" cy="5772479"/>
            <a:chOff x="1848000" y="721056"/>
            <a:chExt cx="8806832" cy="5616839"/>
          </a:xfrm>
        </p:grpSpPr>
        <p:pic>
          <p:nvPicPr>
            <p:cNvPr id="3" name="图片 2">
              <a:extLst>
                <a:ext uri="{FF2B5EF4-FFF2-40B4-BE49-F238E27FC236}">
                  <a16:creationId xmlns:a16="http://schemas.microsoft.com/office/drawing/2014/main" id="{1057320E-651C-FE50-ABF9-F2048040CEE6}"/>
                </a:ext>
              </a:extLst>
            </p:cNvPr>
            <p:cNvPicPr>
              <a:picLocks noChangeAspect="1"/>
            </p:cNvPicPr>
            <p:nvPr/>
          </p:nvPicPr>
          <p:blipFill>
            <a:blip r:embed="rId4"/>
            <a:stretch>
              <a:fillRect/>
            </a:stretch>
          </p:blipFill>
          <p:spPr>
            <a:xfrm>
              <a:off x="1848000" y="721056"/>
              <a:ext cx="8806832" cy="5286029"/>
            </a:xfrm>
            <a:prstGeom prst="rect">
              <a:avLst/>
            </a:prstGeom>
          </p:spPr>
        </p:pic>
        <p:pic>
          <p:nvPicPr>
            <p:cNvPr id="5" name="图片 4">
              <a:extLst>
                <a:ext uri="{FF2B5EF4-FFF2-40B4-BE49-F238E27FC236}">
                  <a16:creationId xmlns:a16="http://schemas.microsoft.com/office/drawing/2014/main" id="{5222E185-9A84-8517-2569-C0AE22FFA1AC}"/>
                </a:ext>
              </a:extLst>
            </p:cNvPr>
            <p:cNvPicPr>
              <a:picLocks noChangeAspect="1"/>
            </p:cNvPicPr>
            <p:nvPr/>
          </p:nvPicPr>
          <p:blipFill>
            <a:blip r:embed="rId5"/>
            <a:stretch>
              <a:fillRect/>
            </a:stretch>
          </p:blipFill>
          <p:spPr>
            <a:xfrm>
              <a:off x="2712000" y="5914832"/>
              <a:ext cx="2878891" cy="423063"/>
            </a:xfrm>
            <a:prstGeom prst="rect">
              <a:avLst/>
            </a:prstGeom>
          </p:spPr>
        </p:pic>
      </p:grpSp>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A3B05E67-71D1-2E26-9D5B-34C497D808F2}"/>
                  </a:ext>
                </a:extLst>
              </p14:cNvPr>
              <p14:cNvContentPartPr/>
              <p14:nvPr/>
            </p14:nvContentPartPr>
            <p14:xfrm>
              <a:off x="1204858" y="6152955"/>
              <a:ext cx="2001240" cy="95040"/>
            </p14:xfrm>
          </p:contentPart>
        </mc:Choice>
        <mc:Fallback xmlns="">
          <p:pic>
            <p:nvPicPr>
              <p:cNvPr id="7" name="墨迹 6">
                <a:extLst>
                  <a:ext uri="{FF2B5EF4-FFF2-40B4-BE49-F238E27FC236}">
                    <a16:creationId xmlns:a16="http://schemas.microsoft.com/office/drawing/2014/main" id="{A3B05E67-71D1-2E26-9D5B-34C497D808F2}"/>
                  </a:ext>
                </a:extLst>
              </p:cNvPr>
              <p:cNvPicPr/>
              <p:nvPr/>
            </p:nvPicPr>
            <p:blipFill>
              <a:blip r:embed="rId7"/>
              <a:stretch>
                <a:fillRect/>
              </a:stretch>
            </p:blipFill>
            <p:spPr>
              <a:xfrm>
                <a:off x="1150858" y="6045315"/>
                <a:ext cx="2108880" cy="310680"/>
              </a:xfrm>
              <a:prstGeom prst="rect">
                <a:avLst/>
              </a:prstGeom>
            </p:spPr>
          </p:pic>
        </mc:Fallback>
      </mc:AlternateContent>
      <p:sp>
        <p:nvSpPr>
          <p:cNvPr id="10" name="箭头: 下 9">
            <a:extLst>
              <a:ext uri="{FF2B5EF4-FFF2-40B4-BE49-F238E27FC236}">
                <a16:creationId xmlns:a16="http://schemas.microsoft.com/office/drawing/2014/main" id="{2E1C2A18-CF80-29CA-357C-DD7B45BCD774}"/>
              </a:ext>
            </a:extLst>
          </p:cNvPr>
          <p:cNvSpPr/>
          <p:nvPr>
            <p:custDataLst>
              <p:tags r:id="rId1"/>
            </p:custDataLst>
          </p:nvPr>
        </p:nvSpPr>
        <p:spPr>
          <a:xfrm rot="16200000">
            <a:off x="8287278" y="2830748"/>
            <a:ext cx="304801"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DE62718-D169-8AFD-24B3-4A54FBE31A90}"/>
              </a:ext>
            </a:extLst>
          </p:cNvPr>
          <p:cNvSpPr txBox="1"/>
          <p:nvPr/>
        </p:nvSpPr>
        <p:spPr>
          <a:xfrm>
            <a:off x="8760000" y="2515317"/>
            <a:ext cx="3240000" cy="1015663"/>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注：对于式（</a:t>
            </a:r>
            <a:r>
              <a:rPr lang="en-US" altLang="zh-CN" sz="2000" b="1">
                <a:latin typeface="微软雅黑" panose="020B0503020204020204" pitchFamily="34" charset="-122"/>
                <a:ea typeface="微软雅黑" panose="020B0503020204020204" pitchFamily="34" charset="-122"/>
              </a:rPr>
              <a:t>33</a:t>
            </a:r>
            <a:r>
              <a:rPr lang="zh-CN" altLang="en-US" sz="2000" b="1">
                <a:latin typeface="微软雅黑" panose="020B0503020204020204" pitchFamily="34" charset="-122"/>
                <a:ea typeface="微软雅黑" panose="020B0503020204020204" pitchFamily="34" charset="-122"/>
              </a:rPr>
              <a:t>）而言，需要分为</a:t>
            </a:r>
            <a:r>
              <a:rPr lang="zh-CN" altLang="en-US" sz="2000" b="1">
                <a:solidFill>
                  <a:srgbClr val="FF0000"/>
                </a:solidFill>
                <a:latin typeface="微软雅黑" panose="020B0503020204020204" pitchFamily="34" charset="-122"/>
                <a:ea typeface="微软雅黑" panose="020B0503020204020204" pitchFamily="34" charset="-122"/>
              </a:rPr>
              <a:t>两部分</a:t>
            </a:r>
            <a:r>
              <a:rPr lang="zh-CN" altLang="en-US" sz="2000" b="1">
                <a:latin typeface="微软雅黑" panose="020B0503020204020204" pitchFamily="34" charset="-122"/>
                <a:ea typeface="微软雅黑" panose="020B0503020204020204" pitchFamily="34" charset="-122"/>
              </a:rPr>
              <a:t>对式子进行放缩，从而找到上界。</a:t>
            </a:r>
          </a:p>
        </p:txBody>
      </p:sp>
    </p:spTree>
    <p:extLst>
      <p:ext uri="{BB962C8B-B14F-4D97-AF65-F5344CB8AC3E}">
        <p14:creationId xmlns:p14="http://schemas.microsoft.com/office/powerpoint/2010/main" val="390799446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C53F-ADD1-597C-A4FA-FFC8A199A721}"/>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C216BC46-C82B-621C-2868-A9F3C3C1E59E}"/>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7CCFE7FE-179D-01DD-722A-9AFAFDA698D3}"/>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7487C791-5425-9A60-3FE2-A717AC1FA0A6}"/>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1228728E-7E32-733E-8B09-1CF59D943CE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764C48A-F83A-FFE8-A33D-626D3CDE6CA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77A7E793-D4BE-19BF-615F-1798FF0DEF86}"/>
              </a:ext>
            </a:extLst>
          </p:cNvPr>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74</a:t>
            </a:fld>
            <a:endParaRPr lang="zh-HK" altLang="en-US" sz="1600" dirty="0">
              <a:solidFill>
                <a:schemeClr val="bg1"/>
              </a:solidFill>
            </a:endParaRPr>
          </a:p>
        </p:txBody>
      </p:sp>
      <p:pic>
        <p:nvPicPr>
          <p:cNvPr id="3" name="图片 2">
            <a:extLst>
              <a:ext uri="{FF2B5EF4-FFF2-40B4-BE49-F238E27FC236}">
                <a16:creationId xmlns:a16="http://schemas.microsoft.com/office/drawing/2014/main" id="{68D5E6CE-D024-792E-67B4-E1FC3B929A72}"/>
              </a:ext>
            </a:extLst>
          </p:cNvPr>
          <p:cNvPicPr>
            <a:picLocks noChangeAspect="1"/>
          </p:cNvPicPr>
          <p:nvPr/>
        </p:nvPicPr>
        <p:blipFill>
          <a:blip r:embed="rId5"/>
          <a:stretch>
            <a:fillRect/>
          </a:stretch>
        </p:blipFill>
        <p:spPr>
          <a:xfrm>
            <a:off x="578641" y="795561"/>
            <a:ext cx="5704008" cy="921780"/>
          </a:xfrm>
          <a:prstGeom prst="rect">
            <a:avLst/>
          </a:prstGeom>
        </p:spPr>
      </p:pic>
      <p:pic>
        <p:nvPicPr>
          <p:cNvPr id="5" name="图片 4">
            <a:extLst>
              <a:ext uri="{FF2B5EF4-FFF2-40B4-BE49-F238E27FC236}">
                <a16:creationId xmlns:a16="http://schemas.microsoft.com/office/drawing/2014/main" id="{DC3D9A4C-E2C8-BBC7-E161-5C69C6DF79A1}"/>
              </a:ext>
            </a:extLst>
          </p:cNvPr>
          <p:cNvPicPr>
            <a:picLocks noChangeAspect="1"/>
          </p:cNvPicPr>
          <p:nvPr/>
        </p:nvPicPr>
        <p:blipFill>
          <a:blip r:embed="rId6"/>
          <a:stretch>
            <a:fillRect/>
          </a:stretch>
        </p:blipFill>
        <p:spPr>
          <a:xfrm>
            <a:off x="1632000" y="1989000"/>
            <a:ext cx="3583633" cy="648000"/>
          </a:xfrm>
          <a:prstGeom prst="rect">
            <a:avLst/>
          </a:prstGeom>
        </p:spPr>
      </p:pic>
      <p:sp>
        <p:nvSpPr>
          <p:cNvPr id="6" name="箭头: 下 5">
            <a:extLst>
              <a:ext uri="{FF2B5EF4-FFF2-40B4-BE49-F238E27FC236}">
                <a16:creationId xmlns:a16="http://schemas.microsoft.com/office/drawing/2014/main" id="{EB62C5BE-53A2-8CFD-0FDE-44E2F8680022}"/>
              </a:ext>
            </a:extLst>
          </p:cNvPr>
          <p:cNvSpPr/>
          <p:nvPr>
            <p:custDataLst>
              <p:tags r:id="rId1"/>
            </p:custDataLst>
          </p:nvPr>
        </p:nvSpPr>
        <p:spPr>
          <a:xfrm>
            <a:off x="2870369" y="1717341"/>
            <a:ext cx="304801"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9932F7F-9DB6-5E51-D107-3BA7C69D416C}"/>
                  </a:ext>
                </a:extLst>
              </p:cNvPr>
              <p:cNvSpPr txBox="1"/>
              <p:nvPr/>
            </p:nvSpPr>
            <p:spPr>
              <a:xfrm>
                <a:off x="7028359" y="967306"/>
                <a:ext cx="5184000" cy="707886"/>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注：通过添加变量表示更加直接，且防止在定理</a:t>
                </a:r>
                <a:r>
                  <a:rPr lang="en-US" altLang="zh-CN" sz="2000" b="1">
                    <a:latin typeface="微软雅黑" panose="020B0503020204020204" pitchFamily="34" charset="-122"/>
                    <a:ea typeface="微软雅黑" panose="020B0503020204020204" pitchFamily="34" charset="-122"/>
                  </a:rPr>
                  <a:t>1</a:t>
                </a:r>
                <a:r>
                  <a:rPr lang="zh-CN" altLang="en-US" sz="2000" b="1">
                    <a:latin typeface="微软雅黑" panose="020B0503020204020204" pitchFamily="34" charset="-122"/>
                    <a:ea typeface="微软雅黑" panose="020B0503020204020204" pitchFamily="34" charset="-122"/>
                  </a:rPr>
                  <a:t>求解凸优化问题时对</a:t>
                </a:r>
                <a14:m>
                  <m:oMath xmlns:m="http://schemas.openxmlformats.org/officeDocument/2006/math">
                    <m:sSub>
                      <m:sSubPr>
                        <m:ctrlPr>
                          <a:rPr lang="en-US" altLang="zh-CN" sz="2000" b="1" i="1" smtClean="0">
                            <a:latin typeface="Cambria Math" panose="02040503050406030204" pitchFamily="18" charset="0"/>
                          </a:rPr>
                        </m:ctrlPr>
                      </m:sSubPr>
                      <m:e>
                        <m:r>
                          <a:rPr lang="zh-CN" altLang="en-US" sz="2000" b="1" i="1">
                            <a:latin typeface="Cambria Math" panose="02040503050406030204" pitchFamily="18" charset="0"/>
                          </a:rPr>
                          <m:t>𝜶</m:t>
                        </m:r>
                      </m:e>
                      <m:sub>
                        <m:r>
                          <a:rPr lang="en-US" altLang="zh-CN" sz="2000" b="1" i="1" smtClean="0">
                            <a:latin typeface="Cambria Math" panose="02040503050406030204" pitchFamily="18" charset="0"/>
                          </a:rPr>
                          <m:t>𝟏</m:t>
                        </m:r>
                      </m:sub>
                    </m:sSub>
                  </m:oMath>
                </a14:m>
                <a:r>
                  <a:rPr lang="zh-CN" altLang="en-US" sz="2000" b="1">
                    <a:solidFill>
                      <a:srgbClr val="FF0000"/>
                    </a:solidFill>
                    <a:latin typeface="微软雅黑" panose="020B0503020204020204" pitchFamily="34" charset="-122"/>
                    <a:ea typeface="微软雅黑" panose="020B0503020204020204" pitchFamily="34" charset="-122"/>
                  </a:rPr>
                  <a:t>过定义</a:t>
                </a:r>
                <a:r>
                  <a:rPr lang="zh-CN" altLang="en-US" sz="2000" b="1">
                    <a:latin typeface="微软雅黑" panose="020B0503020204020204" pitchFamily="34" charset="-122"/>
                    <a:ea typeface="微软雅黑" panose="020B0503020204020204" pitchFamily="34" charset="-122"/>
                  </a:rPr>
                  <a:t>。</a:t>
                </a:r>
              </a:p>
            </p:txBody>
          </p:sp>
        </mc:Choice>
        <mc:Fallback xmlns="">
          <p:sp>
            <p:nvSpPr>
              <p:cNvPr id="7" name="文本框 6">
                <a:extLst>
                  <a:ext uri="{FF2B5EF4-FFF2-40B4-BE49-F238E27FC236}">
                    <a16:creationId xmlns:a16="http://schemas.microsoft.com/office/drawing/2014/main" id="{E9932F7F-9DB6-5E51-D107-3BA7C69D416C}"/>
                  </a:ext>
                </a:extLst>
              </p:cNvPr>
              <p:cNvSpPr txBox="1">
                <a:spLocks noRot="1" noChangeAspect="1" noMove="1" noResize="1" noEditPoints="1" noAdjustHandles="1" noChangeArrowheads="1" noChangeShapeType="1" noTextEdit="1"/>
              </p:cNvSpPr>
              <p:nvPr/>
            </p:nvSpPr>
            <p:spPr>
              <a:xfrm>
                <a:off x="7028359" y="967306"/>
                <a:ext cx="5184000" cy="707886"/>
              </a:xfrm>
              <a:prstGeom prst="rect">
                <a:avLst/>
              </a:prstGeom>
              <a:blipFill>
                <a:blip r:embed="rId7"/>
                <a:stretch>
                  <a:fillRect l="-1294" t="-5172" b="-14655"/>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AD3CBC6A-AEE5-5FD6-6D57-E4B81EAB9E52}"/>
              </a:ext>
            </a:extLst>
          </p:cNvPr>
          <p:cNvSpPr/>
          <p:nvPr/>
        </p:nvSpPr>
        <p:spPr>
          <a:xfrm>
            <a:off x="1576290" y="2112668"/>
            <a:ext cx="3799710" cy="554496"/>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A2A550EB-EF9C-7F31-A5FF-0C15AEDC69E4}"/>
              </a:ext>
            </a:extLst>
          </p:cNvPr>
          <p:cNvSpPr txBox="1"/>
          <p:nvPr/>
        </p:nvSpPr>
        <p:spPr>
          <a:xfrm>
            <a:off x="5460984" y="2170268"/>
            <a:ext cx="473780" cy="400110"/>
          </a:xfrm>
          <a:prstGeom prst="rect">
            <a:avLst/>
          </a:prstGeom>
          <a:noFill/>
        </p:spPr>
        <p:txBody>
          <a:bodyPr wrap="square">
            <a:spAutoFit/>
          </a:bodyPr>
          <a:lstStyle/>
          <a:p>
            <a:r>
              <a:rPr lang="zh-CN" altLang="en-US" sz="2000" b="1">
                <a:latin typeface="微软雅黑" panose="020B0503020204020204" pitchFamily="34" charset="-122"/>
                <a:ea typeface="微软雅黑" panose="020B0503020204020204" pitchFamily="34" charset="-122"/>
              </a:rPr>
              <a:t>①</a:t>
            </a:r>
            <a:endParaRPr lang="zh-CN" altLang="en-US" sz="2000"/>
          </a:p>
        </p:txBody>
      </p:sp>
      <p:pic>
        <p:nvPicPr>
          <p:cNvPr id="12" name="图片 11">
            <a:extLst>
              <a:ext uri="{FF2B5EF4-FFF2-40B4-BE49-F238E27FC236}">
                <a16:creationId xmlns:a16="http://schemas.microsoft.com/office/drawing/2014/main" id="{B0D25152-82F7-9BC6-D587-D5F13B911FBD}"/>
              </a:ext>
            </a:extLst>
          </p:cNvPr>
          <p:cNvPicPr>
            <a:picLocks noChangeAspect="1"/>
          </p:cNvPicPr>
          <p:nvPr/>
        </p:nvPicPr>
        <p:blipFill>
          <a:blip r:embed="rId8"/>
          <a:srcRect b="44456"/>
          <a:stretch/>
        </p:blipFill>
        <p:spPr>
          <a:xfrm>
            <a:off x="1293673" y="2908659"/>
            <a:ext cx="9282181" cy="2119867"/>
          </a:xfrm>
          <a:prstGeom prst="rect">
            <a:avLst/>
          </a:prstGeom>
        </p:spPr>
      </p:pic>
      <p:sp>
        <p:nvSpPr>
          <p:cNvPr id="13" name="箭头: 下 12">
            <a:extLst>
              <a:ext uri="{FF2B5EF4-FFF2-40B4-BE49-F238E27FC236}">
                <a16:creationId xmlns:a16="http://schemas.microsoft.com/office/drawing/2014/main" id="{C44DBDE3-2F70-44CD-A423-2268BDF4290B}"/>
              </a:ext>
            </a:extLst>
          </p:cNvPr>
          <p:cNvSpPr/>
          <p:nvPr>
            <p:custDataLst>
              <p:tags r:id="rId2"/>
            </p:custDataLst>
          </p:nvPr>
        </p:nvSpPr>
        <p:spPr>
          <a:xfrm rot="16200000">
            <a:off x="6548993" y="1128847"/>
            <a:ext cx="304801"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D1DD4C1C-7AA2-71D8-48B8-B7211254D14F}"/>
              </a:ext>
            </a:extLst>
          </p:cNvPr>
          <p:cNvSpPr txBox="1"/>
          <p:nvPr/>
        </p:nvSpPr>
        <p:spPr>
          <a:xfrm>
            <a:off x="2623632" y="5138234"/>
            <a:ext cx="7144367" cy="707886"/>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注：利用</a:t>
            </a:r>
            <a:r>
              <a:rPr lang="zh-CN" altLang="en-US" sz="2000" b="1">
                <a:solidFill>
                  <a:srgbClr val="FF0000"/>
                </a:solidFill>
                <a:latin typeface="微软雅黑" panose="020B0503020204020204" pitchFamily="34" charset="-122"/>
                <a:ea typeface="微软雅黑" panose="020B0503020204020204" pitchFamily="34" charset="-122"/>
              </a:rPr>
              <a:t>矩阵分解</a:t>
            </a:r>
            <a:r>
              <a:rPr lang="zh-CN" altLang="en-US" sz="2000" b="1">
                <a:latin typeface="微软雅黑" panose="020B0503020204020204" pitchFamily="34" charset="-122"/>
                <a:ea typeface="微软雅黑" panose="020B0503020204020204" pitchFamily="34" charset="-122"/>
              </a:rPr>
              <a:t>方法，并构造引理</a:t>
            </a:r>
            <a:r>
              <a:rPr lang="en-US" altLang="zh-CN" sz="2000" b="1">
                <a:latin typeface="微软雅黑" panose="020B0503020204020204" pitchFamily="34" charset="-122"/>
                <a:ea typeface="微软雅黑" panose="020B0503020204020204" pitchFamily="34" charset="-122"/>
              </a:rPr>
              <a:t>2</a:t>
            </a:r>
            <a:r>
              <a:rPr lang="zh-CN" altLang="en-US" sz="2000" b="1">
                <a:latin typeface="微软雅黑" panose="020B0503020204020204" pitchFamily="34" charset="-122"/>
                <a:ea typeface="微软雅黑" panose="020B0503020204020204" pitchFamily="34" charset="-122"/>
              </a:rPr>
              <a:t>的形式，使得矩阵可以化为</a:t>
            </a:r>
            <a:r>
              <a:rPr lang="zh-CN" altLang="en-US" sz="2000" b="1">
                <a:solidFill>
                  <a:srgbClr val="FF0000"/>
                </a:solidFill>
                <a:latin typeface="微软雅黑" panose="020B0503020204020204" pitchFamily="34" charset="-122"/>
                <a:ea typeface="微软雅黑" panose="020B0503020204020204" pitchFamily="34" charset="-122"/>
              </a:rPr>
              <a:t>对称二次型</a:t>
            </a:r>
            <a:r>
              <a:rPr lang="zh-CN" altLang="en-US" sz="2000" b="1">
                <a:latin typeface="微软雅黑" panose="020B0503020204020204" pitchFamily="34" charset="-122"/>
                <a:ea typeface="微软雅黑" panose="020B0503020204020204" pitchFamily="34" charset="-122"/>
              </a:rPr>
              <a:t>形式，方便后续</a:t>
            </a:r>
            <a:r>
              <a:rPr lang="en-US" altLang="zh-CN" sz="2000" b="1">
                <a:solidFill>
                  <a:srgbClr val="FF0000"/>
                </a:solidFill>
                <a:latin typeface="微软雅黑" panose="020B0503020204020204" pitchFamily="34" charset="-122"/>
                <a:ea typeface="微软雅黑" panose="020B0503020204020204" pitchFamily="34" charset="-122"/>
              </a:rPr>
              <a:t>schur</a:t>
            </a:r>
            <a:r>
              <a:rPr lang="zh-CN" altLang="en-US" sz="2000" b="1">
                <a:solidFill>
                  <a:srgbClr val="FF0000"/>
                </a:solidFill>
                <a:latin typeface="微软雅黑" panose="020B0503020204020204" pitchFamily="34" charset="-122"/>
                <a:ea typeface="微软雅黑" panose="020B0503020204020204" pitchFamily="34" charset="-122"/>
              </a:rPr>
              <a:t>补引理</a:t>
            </a:r>
            <a:r>
              <a:rPr lang="zh-CN" altLang="en-US" sz="2000" b="1">
                <a:latin typeface="微软雅黑" panose="020B0503020204020204" pitchFamily="34" charset="-122"/>
                <a:ea typeface="微软雅黑" panose="020B0503020204020204" pitchFamily="34" charset="-122"/>
              </a:rPr>
              <a:t>化简为</a:t>
            </a:r>
            <a:r>
              <a:rPr lang="en-US" altLang="zh-CN" sz="2000" b="1">
                <a:solidFill>
                  <a:srgbClr val="FF0000"/>
                </a:solidFill>
                <a:latin typeface="微软雅黑" panose="020B0503020204020204" pitchFamily="34" charset="-122"/>
                <a:ea typeface="微软雅黑" panose="020B0503020204020204" pitchFamily="34" charset="-122"/>
              </a:rPr>
              <a:t>LMI</a:t>
            </a:r>
            <a:r>
              <a:rPr lang="zh-CN" altLang="en-US" sz="2000" b="1">
                <a:latin typeface="微软雅黑" panose="020B0503020204020204" pitchFamily="34" charset="-122"/>
                <a:ea typeface="微软雅黑" panose="020B0503020204020204" pitchFamily="34" charset="-122"/>
              </a:rPr>
              <a:t>形式</a:t>
            </a:r>
          </a:p>
        </p:txBody>
      </p:sp>
      <p:sp>
        <p:nvSpPr>
          <p:cNvPr id="2" name="矩形 1">
            <a:extLst>
              <a:ext uri="{FF2B5EF4-FFF2-40B4-BE49-F238E27FC236}">
                <a16:creationId xmlns:a16="http://schemas.microsoft.com/office/drawing/2014/main" id="{AB68148D-822B-8A37-B745-983EB210583A}"/>
              </a:ext>
            </a:extLst>
          </p:cNvPr>
          <p:cNvSpPr/>
          <p:nvPr/>
        </p:nvSpPr>
        <p:spPr>
          <a:xfrm>
            <a:off x="3430645" y="869477"/>
            <a:ext cx="2943783" cy="831523"/>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894606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465C6-9129-D6A4-4289-AC6F5E9F8AD4}"/>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7CB1F5B8-02AD-12A8-F29C-CD20EC60B0A4}"/>
              </a:ext>
            </a:extLst>
          </p:cNvPr>
          <p:cNvSpPr/>
          <p:nvPr/>
        </p:nvSpPr>
        <p:spPr>
          <a:xfrm>
            <a:off x="-1" y="1"/>
            <a:ext cx="12192001" cy="54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D6CE9126-8D00-51A1-496A-BB2A8D58A53A}"/>
              </a:ext>
            </a:extLst>
          </p:cNvPr>
          <p:cNvSpPr txBox="1"/>
          <p:nvPr/>
        </p:nvSpPr>
        <p:spPr>
          <a:xfrm>
            <a:off x="126280" y="-35775"/>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809EF4D1-8089-7683-4ED7-4081F434EDE2}"/>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5124773E-A396-667D-4B31-40976558B75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24593D89-C170-4FFC-7467-405E3E74F3C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AEF0096F-D854-9791-8316-906E44C0F6D9}"/>
              </a:ext>
            </a:extLst>
          </p:cNvPr>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75</a:t>
            </a:fld>
            <a:endParaRPr lang="zh-HK" altLang="en-US" sz="1600" dirty="0">
              <a:solidFill>
                <a:schemeClr val="bg1"/>
              </a:solidFill>
            </a:endParaRPr>
          </a:p>
        </p:txBody>
      </p:sp>
      <p:grpSp>
        <p:nvGrpSpPr>
          <p:cNvPr id="6" name="组合 5">
            <a:extLst>
              <a:ext uri="{FF2B5EF4-FFF2-40B4-BE49-F238E27FC236}">
                <a16:creationId xmlns:a16="http://schemas.microsoft.com/office/drawing/2014/main" id="{8B36A2A9-4E84-67CD-9EAF-6B87FAEBEBDA}"/>
              </a:ext>
            </a:extLst>
          </p:cNvPr>
          <p:cNvGrpSpPr/>
          <p:nvPr/>
        </p:nvGrpSpPr>
        <p:grpSpPr>
          <a:xfrm>
            <a:off x="289550" y="1224732"/>
            <a:ext cx="1800000" cy="601240"/>
            <a:chOff x="5768311" y="3200380"/>
            <a:chExt cx="1371719" cy="457240"/>
          </a:xfrm>
        </p:grpSpPr>
        <p:pic>
          <p:nvPicPr>
            <p:cNvPr id="3" name="图片 2">
              <a:extLst>
                <a:ext uri="{FF2B5EF4-FFF2-40B4-BE49-F238E27FC236}">
                  <a16:creationId xmlns:a16="http://schemas.microsoft.com/office/drawing/2014/main" id="{54545C11-32ED-F0F3-DA9A-F017402FA8DD}"/>
                </a:ext>
              </a:extLst>
            </p:cNvPr>
            <p:cNvPicPr>
              <a:picLocks noChangeAspect="1"/>
            </p:cNvPicPr>
            <p:nvPr/>
          </p:nvPicPr>
          <p:blipFill>
            <a:blip r:embed="rId3"/>
            <a:stretch>
              <a:fillRect/>
            </a:stretch>
          </p:blipFill>
          <p:spPr>
            <a:xfrm>
              <a:off x="5768311" y="3200380"/>
              <a:ext cx="655377" cy="457240"/>
            </a:xfrm>
            <a:prstGeom prst="rect">
              <a:avLst/>
            </a:prstGeom>
          </p:spPr>
        </p:pic>
        <p:pic>
          <p:nvPicPr>
            <p:cNvPr id="5" name="图片 4">
              <a:extLst>
                <a:ext uri="{FF2B5EF4-FFF2-40B4-BE49-F238E27FC236}">
                  <a16:creationId xmlns:a16="http://schemas.microsoft.com/office/drawing/2014/main" id="{DBDEB9E5-E36C-9737-E4E8-A8505F7C0944}"/>
                </a:ext>
              </a:extLst>
            </p:cNvPr>
            <p:cNvPicPr>
              <a:picLocks noChangeAspect="1"/>
            </p:cNvPicPr>
            <p:nvPr/>
          </p:nvPicPr>
          <p:blipFill>
            <a:blip r:embed="rId4"/>
            <a:stretch>
              <a:fillRect/>
            </a:stretch>
          </p:blipFill>
          <p:spPr>
            <a:xfrm>
              <a:off x="6423688" y="3213000"/>
              <a:ext cx="716342" cy="373412"/>
            </a:xfrm>
            <a:prstGeom prst="rect">
              <a:avLst/>
            </a:prstGeom>
          </p:spPr>
        </p:pic>
      </p:grpSp>
      <p:grpSp>
        <p:nvGrpSpPr>
          <p:cNvPr id="11" name="组合 10">
            <a:extLst>
              <a:ext uri="{FF2B5EF4-FFF2-40B4-BE49-F238E27FC236}">
                <a16:creationId xmlns:a16="http://schemas.microsoft.com/office/drawing/2014/main" id="{55836299-2D87-2F77-3BF5-8B6C209B46F6}"/>
              </a:ext>
            </a:extLst>
          </p:cNvPr>
          <p:cNvGrpSpPr/>
          <p:nvPr/>
        </p:nvGrpSpPr>
        <p:grpSpPr>
          <a:xfrm>
            <a:off x="264000" y="1732338"/>
            <a:ext cx="1846270" cy="472662"/>
            <a:chOff x="5779742" y="3130591"/>
            <a:chExt cx="1846270" cy="472662"/>
          </a:xfrm>
        </p:grpSpPr>
        <p:pic>
          <p:nvPicPr>
            <p:cNvPr id="8" name="图片 7">
              <a:extLst>
                <a:ext uri="{FF2B5EF4-FFF2-40B4-BE49-F238E27FC236}">
                  <a16:creationId xmlns:a16="http://schemas.microsoft.com/office/drawing/2014/main" id="{EDB63745-2029-8CCE-1073-9BFDCB7E3CE5}"/>
                </a:ext>
              </a:extLst>
            </p:cNvPr>
            <p:cNvPicPr>
              <a:picLocks noChangeAspect="1"/>
            </p:cNvPicPr>
            <p:nvPr/>
          </p:nvPicPr>
          <p:blipFill>
            <a:blip r:embed="rId5"/>
            <a:stretch>
              <a:fillRect/>
            </a:stretch>
          </p:blipFill>
          <p:spPr>
            <a:xfrm>
              <a:off x="5779742" y="3130591"/>
              <a:ext cx="892258" cy="462253"/>
            </a:xfrm>
            <a:prstGeom prst="rect">
              <a:avLst/>
            </a:prstGeom>
          </p:spPr>
        </p:pic>
        <p:pic>
          <p:nvPicPr>
            <p:cNvPr id="10" name="图片 9">
              <a:extLst>
                <a:ext uri="{FF2B5EF4-FFF2-40B4-BE49-F238E27FC236}">
                  <a16:creationId xmlns:a16="http://schemas.microsoft.com/office/drawing/2014/main" id="{A6FBF634-4492-6060-75BB-307137669471}"/>
                </a:ext>
              </a:extLst>
            </p:cNvPr>
            <p:cNvPicPr>
              <a:picLocks noChangeAspect="1"/>
            </p:cNvPicPr>
            <p:nvPr/>
          </p:nvPicPr>
          <p:blipFill>
            <a:blip r:embed="rId6"/>
            <a:stretch>
              <a:fillRect/>
            </a:stretch>
          </p:blipFill>
          <p:spPr>
            <a:xfrm>
              <a:off x="6672000" y="3141000"/>
              <a:ext cx="954012" cy="462253"/>
            </a:xfrm>
            <a:prstGeom prst="rect">
              <a:avLst/>
            </a:prstGeom>
          </p:spPr>
        </p:pic>
      </p:grpSp>
      <p:grpSp>
        <p:nvGrpSpPr>
          <p:cNvPr id="16" name="组合 15">
            <a:extLst>
              <a:ext uri="{FF2B5EF4-FFF2-40B4-BE49-F238E27FC236}">
                <a16:creationId xmlns:a16="http://schemas.microsoft.com/office/drawing/2014/main" id="{AB06D56C-EBFD-C5AC-9240-750B2972EEA8}"/>
              </a:ext>
            </a:extLst>
          </p:cNvPr>
          <p:cNvGrpSpPr/>
          <p:nvPr/>
        </p:nvGrpSpPr>
        <p:grpSpPr>
          <a:xfrm>
            <a:off x="1215897" y="3657190"/>
            <a:ext cx="9373929" cy="995810"/>
            <a:chOff x="408001" y="2073190"/>
            <a:chExt cx="9373929" cy="995810"/>
          </a:xfrm>
        </p:grpSpPr>
        <p:pic>
          <p:nvPicPr>
            <p:cNvPr id="13" name="图片 12">
              <a:extLst>
                <a:ext uri="{FF2B5EF4-FFF2-40B4-BE49-F238E27FC236}">
                  <a16:creationId xmlns:a16="http://schemas.microsoft.com/office/drawing/2014/main" id="{9A9C8C35-1666-5778-8081-787E99764257}"/>
                </a:ext>
              </a:extLst>
            </p:cNvPr>
            <p:cNvPicPr>
              <a:picLocks noChangeAspect="1"/>
            </p:cNvPicPr>
            <p:nvPr/>
          </p:nvPicPr>
          <p:blipFill>
            <a:blip r:embed="rId7"/>
            <a:stretch>
              <a:fillRect/>
            </a:stretch>
          </p:blipFill>
          <p:spPr>
            <a:xfrm>
              <a:off x="408001" y="2073190"/>
              <a:ext cx="2376000" cy="564164"/>
            </a:xfrm>
            <a:prstGeom prst="rect">
              <a:avLst/>
            </a:prstGeom>
          </p:spPr>
        </p:pic>
        <p:pic>
          <p:nvPicPr>
            <p:cNvPr id="15" name="图片 14">
              <a:extLst>
                <a:ext uri="{FF2B5EF4-FFF2-40B4-BE49-F238E27FC236}">
                  <a16:creationId xmlns:a16="http://schemas.microsoft.com/office/drawing/2014/main" id="{AA88B158-140C-FF02-22DA-6759BA87B16B}"/>
                </a:ext>
              </a:extLst>
            </p:cNvPr>
            <p:cNvPicPr>
              <a:picLocks noChangeAspect="1"/>
            </p:cNvPicPr>
            <p:nvPr/>
          </p:nvPicPr>
          <p:blipFill>
            <a:blip r:embed="rId8"/>
            <a:srcRect l="2943"/>
            <a:stretch/>
          </p:blipFill>
          <p:spPr>
            <a:xfrm>
              <a:off x="2818481" y="2138963"/>
              <a:ext cx="6963449" cy="930037"/>
            </a:xfrm>
            <a:prstGeom prst="rect">
              <a:avLst/>
            </a:prstGeom>
          </p:spPr>
        </p:pic>
      </p:grpSp>
      <p:sp>
        <p:nvSpPr>
          <p:cNvPr id="17" name="文本框 16">
            <a:extLst>
              <a:ext uri="{FF2B5EF4-FFF2-40B4-BE49-F238E27FC236}">
                <a16:creationId xmlns:a16="http://schemas.microsoft.com/office/drawing/2014/main" id="{ECF9EFA7-7570-66A1-EA79-AD01DBE3C922}"/>
              </a:ext>
            </a:extLst>
          </p:cNvPr>
          <p:cNvSpPr txBox="1"/>
          <p:nvPr/>
        </p:nvSpPr>
        <p:spPr>
          <a:xfrm>
            <a:off x="390907" y="891399"/>
            <a:ext cx="697627" cy="461665"/>
          </a:xfrm>
          <a:prstGeom prst="rect">
            <a:avLst/>
          </a:prstGeom>
          <a:noFill/>
        </p:spPr>
        <p:txBody>
          <a:bodyPr wrap="none" rtlCol="0">
            <a:spAutoFit/>
          </a:bodyPr>
          <a:lstStyle/>
          <a:p>
            <a:r>
              <a:rPr lang="en-US" altLang="zh-CN" sz="2400">
                <a:latin typeface="Times New Roman" panose="02020603050405020304" pitchFamily="18" charset="0"/>
                <a:cs typeface="Times New Roman" panose="02020603050405020304" pitchFamily="18" charset="0"/>
              </a:rPr>
              <a:t>For:</a:t>
            </a:r>
            <a:endParaRPr lang="zh-CN" altLang="en-US" sz="2400">
              <a:latin typeface="Times New Roman" panose="02020603050405020304" pitchFamily="18" charset="0"/>
              <a:cs typeface="Times New Roman" panose="02020603050405020304" pitchFamily="18" charset="0"/>
            </a:endParaRPr>
          </a:p>
        </p:txBody>
      </p:sp>
      <p:pic>
        <p:nvPicPr>
          <p:cNvPr id="20" name="图片 19">
            <a:extLst>
              <a:ext uri="{FF2B5EF4-FFF2-40B4-BE49-F238E27FC236}">
                <a16:creationId xmlns:a16="http://schemas.microsoft.com/office/drawing/2014/main" id="{D19B935D-8B04-5F0A-8950-A0D48C21153A}"/>
              </a:ext>
            </a:extLst>
          </p:cNvPr>
          <p:cNvPicPr>
            <a:picLocks noChangeAspect="1"/>
          </p:cNvPicPr>
          <p:nvPr/>
        </p:nvPicPr>
        <p:blipFill>
          <a:blip r:embed="rId9"/>
          <a:stretch>
            <a:fillRect/>
          </a:stretch>
        </p:blipFill>
        <p:spPr>
          <a:xfrm>
            <a:off x="3360000" y="1773000"/>
            <a:ext cx="8692282" cy="1404138"/>
          </a:xfrm>
          <a:prstGeom prst="rect">
            <a:avLst/>
          </a:prstGeom>
        </p:spPr>
      </p:pic>
      <mc:AlternateContent xmlns:mc="http://schemas.openxmlformats.org/markup-compatibility/2006" xmlns:p14="http://schemas.microsoft.com/office/powerpoint/2010/main">
        <mc:Choice Requires="p14">
          <p:contentPart p14:bwMode="auto" r:id="rId10">
            <p14:nvContentPartPr>
              <p14:cNvPr id="21" name="墨迹 20">
                <a:extLst>
                  <a:ext uri="{FF2B5EF4-FFF2-40B4-BE49-F238E27FC236}">
                    <a16:creationId xmlns:a16="http://schemas.microsoft.com/office/drawing/2014/main" id="{A4AC2943-1F83-CC30-DAA7-84416CBB931E}"/>
                  </a:ext>
                </a:extLst>
              </p14:cNvPr>
              <p14:cNvContentPartPr/>
              <p14:nvPr/>
            </p14:nvContentPartPr>
            <p14:xfrm>
              <a:off x="5303400" y="4552950"/>
              <a:ext cx="2346120" cy="92880"/>
            </p14:xfrm>
          </p:contentPart>
        </mc:Choice>
        <mc:Fallback xmlns="">
          <p:pic>
            <p:nvPicPr>
              <p:cNvPr id="21" name="墨迹 20">
                <a:extLst>
                  <a:ext uri="{FF2B5EF4-FFF2-40B4-BE49-F238E27FC236}">
                    <a16:creationId xmlns:a16="http://schemas.microsoft.com/office/drawing/2014/main" id="{A4AC2943-1F83-CC30-DAA7-84416CBB931E}"/>
                  </a:ext>
                </a:extLst>
              </p:cNvPr>
              <p:cNvPicPr/>
              <p:nvPr/>
            </p:nvPicPr>
            <p:blipFill>
              <a:blip r:embed="rId11"/>
              <a:stretch>
                <a:fillRect/>
              </a:stretch>
            </p:blipFill>
            <p:spPr>
              <a:xfrm>
                <a:off x="5249760" y="4445310"/>
                <a:ext cx="24537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墨迹 21">
                <a:extLst>
                  <a:ext uri="{FF2B5EF4-FFF2-40B4-BE49-F238E27FC236}">
                    <a16:creationId xmlns:a16="http://schemas.microsoft.com/office/drawing/2014/main" id="{DB68D321-681B-5BF1-4AB7-E1D53634DC29}"/>
                  </a:ext>
                </a:extLst>
              </p14:cNvPr>
              <p14:cNvContentPartPr/>
              <p14:nvPr/>
            </p14:nvContentPartPr>
            <p14:xfrm>
              <a:off x="5659080" y="4380958"/>
              <a:ext cx="2000520" cy="33480"/>
            </p14:xfrm>
          </p:contentPart>
        </mc:Choice>
        <mc:Fallback xmlns="">
          <p:pic>
            <p:nvPicPr>
              <p:cNvPr id="22" name="墨迹 21">
                <a:extLst>
                  <a:ext uri="{FF2B5EF4-FFF2-40B4-BE49-F238E27FC236}">
                    <a16:creationId xmlns:a16="http://schemas.microsoft.com/office/drawing/2014/main" id="{DB68D321-681B-5BF1-4AB7-E1D53634DC29}"/>
                  </a:ext>
                </a:extLst>
              </p:cNvPr>
              <p:cNvPicPr/>
              <p:nvPr/>
            </p:nvPicPr>
            <p:blipFill>
              <a:blip r:embed="rId13"/>
              <a:stretch>
                <a:fillRect/>
              </a:stretch>
            </p:blipFill>
            <p:spPr>
              <a:xfrm>
                <a:off x="5605440" y="4273318"/>
                <a:ext cx="2108160" cy="249120"/>
              </a:xfrm>
              <a:prstGeom prst="rect">
                <a:avLst/>
              </a:prstGeom>
            </p:spPr>
          </p:pic>
        </mc:Fallback>
      </mc:AlternateContent>
      <p:sp>
        <p:nvSpPr>
          <p:cNvPr id="23" name="文本框 22">
            <a:extLst>
              <a:ext uri="{FF2B5EF4-FFF2-40B4-BE49-F238E27FC236}">
                <a16:creationId xmlns:a16="http://schemas.microsoft.com/office/drawing/2014/main" id="{1F9604F0-A6F6-968B-88B7-DCF400738CDC}"/>
              </a:ext>
            </a:extLst>
          </p:cNvPr>
          <p:cNvSpPr txBox="1"/>
          <p:nvPr/>
        </p:nvSpPr>
        <p:spPr>
          <a:xfrm>
            <a:off x="911999" y="3221934"/>
            <a:ext cx="5184000" cy="400110"/>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利用式①对下式</a:t>
            </a:r>
            <a:r>
              <a:rPr lang="zh-CN" altLang="en-US" sz="2000" b="1">
                <a:solidFill>
                  <a:srgbClr val="FF0000"/>
                </a:solidFill>
                <a:latin typeface="微软雅黑" panose="020B0503020204020204" pitchFamily="34" charset="-122"/>
                <a:ea typeface="微软雅黑" panose="020B0503020204020204" pitchFamily="34" charset="-122"/>
              </a:rPr>
              <a:t>黄色部分</a:t>
            </a:r>
            <a:r>
              <a:rPr lang="zh-CN" altLang="en-US" sz="2000" b="1">
                <a:latin typeface="微软雅黑" panose="020B0503020204020204" pitchFamily="34" charset="-122"/>
                <a:ea typeface="微软雅黑" panose="020B0503020204020204" pitchFamily="34" charset="-122"/>
              </a:rPr>
              <a:t>进行放缩：</a:t>
            </a:r>
          </a:p>
        </p:txBody>
      </p:sp>
      <p:sp>
        <p:nvSpPr>
          <p:cNvPr id="24" name="文本框 23">
            <a:extLst>
              <a:ext uri="{FF2B5EF4-FFF2-40B4-BE49-F238E27FC236}">
                <a16:creationId xmlns:a16="http://schemas.microsoft.com/office/drawing/2014/main" id="{55EEFB42-CFAC-43B0-6A9B-B31BD47BB633}"/>
              </a:ext>
            </a:extLst>
          </p:cNvPr>
          <p:cNvSpPr txBox="1"/>
          <p:nvPr/>
        </p:nvSpPr>
        <p:spPr>
          <a:xfrm>
            <a:off x="786318" y="4648854"/>
            <a:ext cx="6449001" cy="400110"/>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利用</a:t>
            </a:r>
            <a:r>
              <a:rPr lang="en-US" altLang="zh-CN" sz="2000" b="1">
                <a:latin typeface="微软雅黑" panose="020B0503020204020204" pitchFamily="34" charset="-122"/>
                <a:ea typeface="微软雅黑" panose="020B0503020204020204" pitchFamily="34" charset="-122"/>
              </a:rPr>
              <a:t>lamma1</a:t>
            </a:r>
            <a:r>
              <a:rPr lang="zh-CN" altLang="en-US" sz="2000" b="1">
                <a:latin typeface="微软雅黑" panose="020B0503020204020204" pitchFamily="34" charset="-122"/>
                <a:ea typeface="微软雅黑" panose="020B0503020204020204" pitchFamily="34" charset="-122"/>
              </a:rPr>
              <a:t>和</a:t>
            </a:r>
            <a:r>
              <a:rPr lang="en-US" altLang="zh-CN" sz="2000" b="1">
                <a:latin typeface="微软雅黑" panose="020B0503020204020204" pitchFamily="34" charset="-122"/>
                <a:ea typeface="微软雅黑" panose="020B0503020204020204" pitchFamily="34" charset="-122"/>
              </a:rPr>
              <a:t>lamma2</a:t>
            </a:r>
            <a:r>
              <a:rPr lang="zh-CN" altLang="en-US" sz="2000" b="1">
                <a:latin typeface="微软雅黑" panose="020B0503020204020204" pitchFamily="34" charset="-122"/>
                <a:ea typeface="微软雅黑" panose="020B0503020204020204" pitchFamily="34" charset="-122"/>
              </a:rPr>
              <a:t>对</a:t>
            </a:r>
            <a:r>
              <a:rPr lang="zh-CN" altLang="en-US" sz="2000" b="1">
                <a:solidFill>
                  <a:srgbClr val="FF0000"/>
                </a:solidFill>
                <a:latin typeface="微软雅黑" panose="020B0503020204020204" pitchFamily="34" charset="-122"/>
                <a:ea typeface="微软雅黑" panose="020B0503020204020204" pitchFamily="34" charset="-122"/>
              </a:rPr>
              <a:t>蓝色部分</a:t>
            </a:r>
            <a:r>
              <a:rPr lang="zh-CN" altLang="en-US" sz="2000" b="1">
                <a:latin typeface="微软雅黑" panose="020B0503020204020204" pitchFamily="34" charset="-122"/>
                <a:ea typeface="微软雅黑" panose="020B0503020204020204" pitchFamily="34" charset="-122"/>
              </a:rPr>
              <a:t>进行放缩，即：</a:t>
            </a:r>
          </a:p>
        </p:txBody>
      </p:sp>
      <mc:AlternateContent xmlns:mc="http://schemas.openxmlformats.org/markup-compatibility/2006" xmlns:p14="http://schemas.microsoft.com/office/powerpoint/2010/main">
        <mc:Choice Requires="p14">
          <p:contentPart p14:bwMode="auto" r:id="rId14">
            <p14:nvContentPartPr>
              <p14:cNvPr id="26" name="墨迹 25">
                <a:extLst>
                  <a:ext uri="{FF2B5EF4-FFF2-40B4-BE49-F238E27FC236}">
                    <a16:creationId xmlns:a16="http://schemas.microsoft.com/office/drawing/2014/main" id="{1234A2AA-5FC9-7B8E-1E51-A2B1CB42EBD7}"/>
                  </a:ext>
                </a:extLst>
              </p14:cNvPr>
              <p14:cNvContentPartPr/>
              <p14:nvPr/>
            </p14:nvContentPartPr>
            <p14:xfrm>
              <a:off x="4318080" y="3923310"/>
              <a:ext cx="1553400" cy="32040"/>
            </p14:xfrm>
          </p:contentPart>
        </mc:Choice>
        <mc:Fallback xmlns="">
          <p:pic>
            <p:nvPicPr>
              <p:cNvPr id="26" name="墨迹 25">
                <a:extLst>
                  <a:ext uri="{FF2B5EF4-FFF2-40B4-BE49-F238E27FC236}">
                    <a16:creationId xmlns:a16="http://schemas.microsoft.com/office/drawing/2014/main" id="{1234A2AA-5FC9-7B8E-1E51-A2B1CB42EBD7}"/>
                  </a:ext>
                </a:extLst>
              </p:cNvPr>
              <p:cNvPicPr/>
              <p:nvPr/>
            </p:nvPicPr>
            <p:blipFill>
              <a:blip r:embed="rId15"/>
              <a:stretch>
                <a:fillRect/>
              </a:stretch>
            </p:blipFill>
            <p:spPr>
              <a:xfrm>
                <a:off x="4264080" y="3815310"/>
                <a:ext cx="16610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墨迹 26">
                <a:extLst>
                  <a:ext uri="{FF2B5EF4-FFF2-40B4-BE49-F238E27FC236}">
                    <a16:creationId xmlns:a16="http://schemas.microsoft.com/office/drawing/2014/main" id="{9597CD55-ACC3-BC10-E4BC-D5F82AA56C6F}"/>
                  </a:ext>
                </a:extLst>
              </p14:cNvPr>
              <p14:cNvContentPartPr/>
              <p14:nvPr/>
            </p14:nvContentPartPr>
            <p14:xfrm>
              <a:off x="7680840" y="3881550"/>
              <a:ext cx="2590200" cy="72360"/>
            </p14:xfrm>
          </p:contentPart>
        </mc:Choice>
        <mc:Fallback xmlns="">
          <p:pic>
            <p:nvPicPr>
              <p:cNvPr id="27" name="墨迹 26">
                <a:extLst>
                  <a:ext uri="{FF2B5EF4-FFF2-40B4-BE49-F238E27FC236}">
                    <a16:creationId xmlns:a16="http://schemas.microsoft.com/office/drawing/2014/main" id="{9597CD55-ACC3-BC10-E4BC-D5F82AA56C6F}"/>
                  </a:ext>
                </a:extLst>
              </p:cNvPr>
              <p:cNvPicPr/>
              <p:nvPr/>
            </p:nvPicPr>
            <p:blipFill>
              <a:blip r:embed="rId17"/>
              <a:stretch>
                <a:fillRect/>
              </a:stretch>
            </p:blipFill>
            <p:spPr>
              <a:xfrm>
                <a:off x="7627200" y="3773550"/>
                <a:ext cx="26978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墨迹 27">
                <a:extLst>
                  <a:ext uri="{FF2B5EF4-FFF2-40B4-BE49-F238E27FC236}">
                    <a16:creationId xmlns:a16="http://schemas.microsoft.com/office/drawing/2014/main" id="{5C3AB7A2-5013-F07B-3C83-63459BBF9F64}"/>
                  </a:ext>
                </a:extLst>
              </p14:cNvPr>
              <p14:cNvContentPartPr/>
              <p14:nvPr/>
            </p14:nvContentPartPr>
            <p14:xfrm>
              <a:off x="8707200" y="4013670"/>
              <a:ext cx="1421640" cy="11880"/>
            </p14:xfrm>
          </p:contentPart>
        </mc:Choice>
        <mc:Fallback xmlns="">
          <p:pic>
            <p:nvPicPr>
              <p:cNvPr id="28" name="墨迹 27">
                <a:extLst>
                  <a:ext uri="{FF2B5EF4-FFF2-40B4-BE49-F238E27FC236}">
                    <a16:creationId xmlns:a16="http://schemas.microsoft.com/office/drawing/2014/main" id="{5C3AB7A2-5013-F07B-3C83-63459BBF9F64}"/>
                  </a:ext>
                </a:extLst>
              </p:cNvPr>
              <p:cNvPicPr/>
              <p:nvPr/>
            </p:nvPicPr>
            <p:blipFill>
              <a:blip r:embed="rId19"/>
              <a:stretch>
                <a:fillRect/>
              </a:stretch>
            </p:blipFill>
            <p:spPr>
              <a:xfrm>
                <a:off x="8653200" y="3906030"/>
                <a:ext cx="15292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墨迹 28">
                <a:extLst>
                  <a:ext uri="{FF2B5EF4-FFF2-40B4-BE49-F238E27FC236}">
                    <a16:creationId xmlns:a16="http://schemas.microsoft.com/office/drawing/2014/main" id="{A5F0718A-DD8E-BF8E-51B1-A2139508F027}"/>
                  </a:ext>
                </a:extLst>
              </p14:cNvPr>
              <p14:cNvContentPartPr/>
              <p14:nvPr/>
            </p14:nvContentPartPr>
            <p14:xfrm>
              <a:off x="5313480" y="4368630"/>
              <a:ext cx="2487960" cy="148320"/>
            </p14:xfrm>
          </p:contentPart>
        </mc:Choice>
        <mc:Fallback xmlns="">
          <p:pic>
            <p:nvPicPr>
              <p:cNvPr id="29" name="墨迹 28">
                <a:extLst>
                  <a:ext uri="{FF2B5EF4-FFF2-40B4-BE49-F238E27FC236}">
                    <a16:creationId xmlns:a16="http://schemas.microsoft.com/office/drawing/2014/main" id="{A5F0718A-DD8E-BF8E-51B1-A2139508F027}"/>
                  </a:ext>
                </a:extLst>
              </p:cNvPr>
              <p:cNvPicPr/>
              <p:nvPr/>
            </p:nvPicPr>
            <p:blipFill>
              <a:blip r:embed="rId21"/>
              <a:stretch>
                <a:fillRect/>
              </a:stretch>
            </p:blipFill>
            <p:spPr>
              <a:xfrm>
                <a:off x="5259840" y="4260990"/>
                <a:ext cx="259560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墨迹 29">
                <a:extLst>
                  <a:ext uri="{FF2B5EF4-FFF2-40B4-BE49-F238E27FC236}">
                    <a16:creationId xmlns:a16="http://schemas.microsoft.com/office/drawing/2014/main" id="{8B681EFA-4C10-F8B7-E69E-2557EAAC6202}"/>
                  </a:ext>
                </a:extLst>
              </p14:cNvPr>
              <p14:cNvContentPartPr/>
              <p14:nvPr/>
            </p14:nvContentPartPr>
            <p14:xfrm>
              <a:off x="4328160" y="3984150"/>
              <a:ext cx="1492920" cy="82080"/>
            </p14:xfrm>
          </p:contentPart>
        </mc:Choice>
        <mc:Fallback xmlns="">
          <p:pic>
            <p:nvPicPr>
              <p:cNvPr id="30" name="墨迹 29">
                <a:extLst>
                  <a:ext uri="{FF2B5EF4-FFF2-40B4-BE49-F238E27FC236}">
                    <a16:creationId xmlns:a16="http://schemas.microsoft.com/office/drawing/2014/main" id="{8B681EFA-4C10-F8B7-E69E-2557EAAC6202}"/>
                  </a:ext>
                </a:extLst>
              </p:cNvPr>
              <p:cNvPicPr/>
              <p:nvPr/>
            </p:nvPicPr>
            <p:blipFill>
              <a:blip r:embed="rId23"/>
              <a:stretch>
                <a:fillRect/>
              </a:stretch>
            </p:blipFill>
            <p:spPr>
              <a:xfrm>
                <a:off x="4274160" y="3876510"/>
                <a:ext cx="160056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墨迹 30">
                <a:extLst>
                  <a:ext uri="{FF2B5EF4-FFF2-40B4-BE49-F238E27FC236}">
                    <a16:creationId xmlns:a16="http://schemas.microsoft.com/office/drawing/2014/main" id="{4A55AC84-9D30-8962-27B9-73F3771FF4B3}"/>
                  </a:ext>
                </a:extLst>
              </p14:cNvPr>
              <p14:cNvContentPartPr/>
              <p14:nvPr/>
            </p14:nvContentPartPr>
            <p14:xfrm>
              <a:off x="4419240" y="3831150"/>
              <a:ext cx="1466640" cy="11160"/>
            </p14:xfrm>
          </p:contentPart>
        </mc:Choice>
        <mc:Fallback xmlns="">
          <p:pic>
            <p:nvPicPr>
              <p:cNvPr id="31" name="墨迹 30">
                <a:extLst>
                  <a:ext uri="{FF2B5EF4-FFF2-40B4-BE49-F238E27FC236}">
                    <a16:creationId xmlns:a16="http://schemas.microsoft.com/office/drawing/2014/main" id="{4A55AC84-9D30-8962-27B9-73F3771FF4B3}"/>
                  </a:ext>
                </a:extLst>
              </p:cNvPr>
              <p:cNvPicPr/>
              <p:nvPr/>
            </p:nvPicPr>
            <p:blipFill>
              <a:blip r:embed="rId25"/>
              <a:stretch>
                <a:fillRect/>
              </a:stretch>
            </p:blipFill>
            <p:spPr>
              <a:xfrm>
                <a:off x="4365600" y="3723150"/>
                <a:ext cx="15742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墨迹 31">
                <a:extLst>
                  <a:ext uri="{FF2B5EF4-FFF2-40B4-BE49-F238E27FC236}">
                    <a16:creationId xmlns:a16="http://schemas.microsoft.com/office/drawing/2014/main" id="{1DA2C6AF-AE5F-FCCC-6706-7EAE72541652}"/>
                  </a:ext>
                </a:extLst>
              </p14:cNvPr>
              <p14:cNvContentPartPr/>
              <p14:nvPr/>
            </p14:nvContentPartPr>
            <p14:xfrm>
              <a:off x="7762200" y="4004310"/>
              <a:ext cx="2508840" cy="123480"/>
            </p14:xfrm>
          </p:contentPart>
        </mc:Choice>
        <mc:Fallback xmlns="">
          <p:pic>
            <p:nvPicPr>
              <p:cNvPr id="32" name="墨迹 31">
                <a:extLst>
                  <a:ext uri="{FF2B5EF4-FFF2-40B4-BE49-F238E27FC236}">
                    <a16:creationId xmlns:a16="http://schemas.microsoft.com/office/drawing/2014/main" id="{1DA2C6AF-AE5F-FCCC-6706-7EAE72541652}"/>
                  </a:ext>
                </a:extLst>
              </p:cNvPr>
              <p:cNvPicPr/>
              <p:nvPr/>
            </p:nvPicPr>
            <p:blipFill>
              <a:blip r:embed="rId27"/>
              <a:stretch>
                <a:fillRect/>
              </a:stretch>
            </p:blipFill>
            <p:spPr>
              <a:xfrm>
                <a:off x="7708200" y="3896670"/>
                <a:ext cx="2616480" cy="339120"/>
              </a:xfrm>
              <a:prstGeom prst="rect">
                <a:avLst/>
              </a:prstGeom>
            </p:spPr>
          </p:pic>
        </mc:Fallback>
      </mc:AlternateContent>
      <p:pic>
        <p:nvPicPr>
          <p:cNvPr id="39" name="图片 38">
            <a:extLst>
              <a:ext uri="{FF2B5EF4-FFF2-40B4-BE49-F238E27FC236}">
                <a16:creationId xmlns:a16="http://schemas.microsoft.com/office/drawing/2014/main" id="{5DA84D9B-E226-9F0C-FEB9-0E111D7F6209}"/>
              </a:ext>
            </a:extLst>
          </p:cNvPr>
          <p:cNvPicPr>
            <a:picLocks noChangeAspect="1"/>
          </p:cNvPicPr>
          <p:nvPr/>
        </p:nvPicPr>
        <p:blipFill>
          <a:blip r:embed="rId28"/>
          <a:stretch>
            <a:fillRect/>
          </a:stretch>
        </p:blipFill>
        <p:spPr>
          <a:xfrm>
            <a:off x="1003178" y="5253649"/>
            <a:ext cx="5607856" cy="916047"/>
          </a:xfrm>
          <a:prstGeom prst="rect">
            <a:avLst/>
          </a:prstGeom>
        </p:spPr>
      </p:pic>
      <p:pic>
        <p:nvPicPr>
          <p:cNvPr id="41" name="图片 40">
            <a:extLst>
              <a:ext uri="{FF2B5EF4-FFF2-40B4-BE49-F238E27FC236}">
                <a16:creationId xmlns:a16="http://schemas.microsoft.com/office/drawing/2014/main" id="{FC69F2D2-A44A-5A51-ED45-49B1BBFF82A2}"/>
              </a:ext>
            </a:extLst>
          </p:cNvPr>
          <p:cNvPicPr>
            <a:picLocks noChangeAspect="1"/>
          </p:cNvPicPr>
          <p:nvPr/>
        </p:nvPicPr>
        <p:blipFill>
          <a:blip r:embed="rId29"/>
          <a:stretch>
            <a:fillRect/>
          </a:stretch>
        </p:blipFill>
        <p:spPr>
          <a:xfrm>
            <a:off x="7103924" y="5268534"/>
            <a:ext cx="4536076" cy="1028867"/>
          </a:xfrm>
          <a:prstGeom prst="rect">
            <a:avLst/>
          </a:prstGeom>
        </p:spPr>
      </p:pic>
      <p:sp>
        <p:nvSpPr>
          <p:cNvPr id="42" name="矩形 41">
            <a:extLst>
              <a:ext uri="{FF2B5EF4-FFF2-40B4-BE49-F238E27FC236}">
                <a16:creationId xmlns:a16="http://schemas.microsoft.com/office/drawing/2014/main" id="{E0A18F9B-DF35-281D-81A9-A30349597940}"/>
              </a:ext>
            </a:extLst>
          </p:cNvPr>
          <p:cNvSpPr/>
          <p:nvPr/>
        </p:nvSpPr>
        <p:spPr>
          <a:xfrm>
            <a:off x="988298" y="5159635"/>
            <a:ext cx="5622736" cy="1137765"/>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F34AAFCC-2CB0-ECCD-1692-9DF01BF9BF58}"/>
              </a:ext>
            </a:extLst>
          </p:cNvPr>
          <p:cNvSpPr/>
          <p:nvPr/>
        </p:nvSpPr>
        <p:spPr>
          <a:xfrm>
            <a:off x="6947120" y="5157989"/>
            <a:ext cx="5040000" cy="1156649"/>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a:extLst>
              <a:ext uri="{FF2B5EF4-FFF2-40B4-BE49-F238E27FC236}">
                <a16:creationId xmlns:a16="http://schemas.microsoft.com/office/drawing/2014/main" id="{354E26EA-D2AE-52E9-2C95-2C74C965B26D}"/>
              </a:ext>
            </a:extLst>
          </p:cNvPr>
          <p:cNvPicPr>
            <a:picLocks noChangeAspect="1"/>
          </p:cNvPicPr>
          <p:nvPr/>
        </p:nvPicPr>
        <p:blipFill>
          <a:blip r:embed="rId30"/>
          <a:stretch>
            <a:fillRect/>
          </a:stretch>
        </p:blipFill>
        <p:spPr>
          <a:xfrm>
            <a:off x="3360000" y="549000"/>
            <a:ext cx="5786585" cy="1294046"/>
          </a:xfrm>
          <a:prstGeom prst="rect">
            <a:avLst/>
          </a:prstGeom>
        </p:spPr>
      </p:pic>
      <p:pic>
        <p:nvPicPr>
          <p:cNvPr id="47" name="图片 46">
            <a:extLst>
              <a:ext uri="{FF2B5EF4-FFF2-40B4-BE49-F238E27FC236}">
                <a16:creationId xmlns:a16="http://schemas.microsoft.com/office/drawing/2014/main" id="{F99A859C-8F24-51DD-CD75-9D87053369FA}"/>
              </a:ext>
            </a:extLst>
          </p:cNvPr>
          <p:cNvPicPr>
            <a:picLocks noChangeAspect="1"/>
          </p:cNvPicPr>
          <p:nvPr/>
        </p:nvPicPr>
        <p:blipFill>
          <a:blip r:embed="rId31"/>
          <a:stretch>
            <a:fillRect/>
          </a:stretch>
        </p:blipFill>
        <p:spPr>
          <a:xfrm>
            <a:off x="9290585" y="558360"/>
            <a:ext cx="1501980" cy="408052"/>
          </a:xfrm>
          <a:prstGeom prst="rect">
            <a:avLst/>
          </a:prstGeom>
        </p:spPr>
      </p:pic>
      <p:sp>
        <p:nvSpPr>
          <p:cNvPr id="48" name="矩形 47">
            <a:extLst>
              <a:ext uri="{FF2B5EF4-FFF2-40B4-BE49-F238E27FC236}">
                <a16:creationId xmlns:a16="http://schemas.microsoft.com/office/drawing/2014/main" id="{4BC26519-6BA8-4714-53E2-4FE164750CFD}"/>
              </a:ext>
            </a:extLst>
          </p:cNvPr>
          <p:cNvSpPr/>
          <p:nvPr/>
        </p:nvSpPr>
        <p:spPr>
          <a:xfrm>
            <a:off x="3406536" y="595688"/>
            <a:ext cx="8641463" cy="2609009"/>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18476998"/>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6C06B-C7E5-95C7-6719-3D0B63D0CDF2}"/>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45C34958-CE8D-EEB8-F91C-6FBAEEEFF022}"/>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2BE201D5-CFAB-059F-BC49-0023FC01B94A}"/>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1543C542-1A36-0737-1D1B-07C36F7374A2}"/>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1A96969E-7FBA-8631-4C63-ABFD3F1453B2}"/>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71708FA0-2269-E980-075A-E738492AAB3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3BBB2AD7-A9AB-1084-FF07-CC47F0FC1ECA}"/>
              </a:ext>
            </a:extLst>
          </p:cNvPr>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76</a:t>
            </a:fld>
            <a:endParaRPr lang="zh-HK" altLang="en-US" sz="1600" dirty="0">
              <a:solidFill>
                <a:schemeClr val="bg1"/>
              </a:solidFill>
            </a:endParaRPr>
          </a:p>
        </p:txBody>
      </p:sp>
      <p:pic>
        <p:nvPicPr>
          <p:cNvPr id="3" name="图片 2">
            <a:extLst>
              <a:ext uri="{FF2B5EF4-FFF2-40B4-BE49-F238E27FC236}">
                <a16:creationId xmlns:a16="http://schemas.microsoft.com/office/drawing/2014/main" id="{CDF67863-E162-9A6E-CEA9-55E1019473AC}"/>
              </a:ext>
            </a:extLst>
          </p:cNvPr>
          <p:cNvPicPr>
            <a:picLocks noChangeAspect="1"/>
          </p:cNvPicPr>
          <p:nvPr/>
        </p:nvPicPr>
        <p:blipFill>
          <a:blip r:embed="rId3"/>
          <a:stretch>
            <a:fillRect/>
          </a:stretch>
        </p:blipFill>
        <p:spPr>
          <a:xfrm>
            <a:off x="696000" y="1657601"/>
            <a:ext cx="10163256" cy="1523559"/>
          </a:xfrm>
          <a:prstGeom prst="rect">
            <a:avLst/>
          </a:prstGeom>
        </p:spPr>
      </p:pic>
      <p:sp>
        <p:nvSpPr>
          <p:cNvPr id="4" name="文本框 3">
            <a:extLst>
              <a:ext uri="{FF2B5EF4-FFF2-40B4-BE49-F238E27FC236}">
                <a16:creationId xmlns:a16="http://schemas.microsoft.com/office/drawing/2014/main" id="{61A14859-F14E-3321-D2B9-1AB22BDA4E57}"/>
              </a:ext>
            </a:extLst>
          </p:cNvPr>
          <p:cNvSpPr txBox="1"/>
          <p:nvPr/>
        </p:nvSpPr>
        <p:spPr>
          <a:xfrm>
            <a:off x="162280" y="1106541"/>
            <a:ext cx="6449001" cy="400110"/>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由此可得：</a:t>
            </a:r>
          </a:p>
        </p:txBody>
      </p:sp>
    </p:spTree>
    <p:extLst>
      <p:ext uri="{BB962C8B-B14F-4D97-AF65-F5344CB8AC3E}">
        <p14:creationId xmlns:p14="http://schemas.microsoft.com/office/powerpoint/2010/main" val="226826373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43CCE-2213-9E61-B596-611C9DA77A0D}"/>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2B95FA97-9CE9-42F1-773F-6125B90CE5A8}"/>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65B2AD2A-0F7F-7F48-CDF0-4C7199AA1282}"/>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79AD6E7C-3147-AF40-B535-EE6FE81A1566}"/>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9182D486-9ECF-F48F-EB61-CD7CB61012B6}"/>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04A17882-A18D-021C-E69E-B5527A8E2B1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5DA2BA55-8D33-C5C2-CD78-553BB2CE796F}"/>
              </a:ext>
            </a:extLst>
          </p:cNvPr>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77</a:t>
            </a:fld>
            <a:endParaRPr lang="zh-HK" altLang="en-US" sz="1600" dirty="0">
              <a:solidFill>
                <a:schemeClr val="bg1"/>
              </a:solidFill>
            </a:endParaRPr>
          </a:p>
        </p:txBody>
      </p:sp>
      <p:grpSp>
        <p:nvGrpSpPr>
          <p:cNvPr id="9" name="组合 8">
            <a:extLst>
              <a:ext uri="{FF2B5EF4-FFF2-40B4-BE49-F238E27FC236}">
                <a16:creationId xmlns:a16="http://schemas.microsoft.com/office/drawing/2014/main" id="{C74AC337-4236-36A7-9B91-8586D59944EB}"/>
              </a:ext>
            </a:extLst>
          </p:cNvPr>
          <p:cNvGrpSpPr/>
          <p:nvPr/>
        </p:nvGrpSpPr>
        <p:grpSpPr>
          <a:xfrm>
            <a:off x="984000" y="1186756"/>
            <a:ext cx="6935016" cy="404451"/>
            <a:chOff x="1924200" y="4518312"/>
            <a:chExt cx="6935016" cy="404451"/>
          </a:xfrm>
        </p:grpSpPr>
        <p:pic>
          <p:nvPicPr>
            <p:cNvPr id="6" name="图片 5">
              <a:extLst>
                <a:ext uri="{FF2B5EF4-FFF2-40B4-BE49-F238E27FC236}">
                  <a16:creationId xmlns:a16="http://schemas.microsoft.com/office/drawing/2014/main" id="{36749254-9EE6-B296-C74A-40272321E915}"/>
                </a:ext>
              </a:extLst>
            </p:cNvPr>
            <p:cNvPicPr>
              <a:picLocks noChangeAspect="1"/>
            </p:cNvPicPr>
            <p:nvPr/>
          </p:nvPicPr>
          <p:blipFill>
            <a:blip r:embed="rId5"/>
            <a:stretch>
              <a:fillRect/>
            </a:stretch>
          </p:blipFill>
          <p:spPr>
            <a:xfrm>
              <a:off x="1924200" y="4590660"/>
              <a:ext cx="2334642" cy="312002"/>
            </a:xfrm>
            <a:prstGeom prst="rect">
              <a:avLst/>
            </a:prstGeom>
          </p:spPr>
        </p:pic>
        <p:sp>
          <p:nvSpPr>
            <p:cNvPr id="7" name="文本框 6">
              <a:extLst>
                <a:ext uri="{FF2B5EF4-FFF2-40B4-BE49-F238E27FC236}">
                  <a16:creationId xmlns:a16="http://schemas.microsoft.com/office/drawing/2014/main" id="{D0951AEB-80F7-EF54-9BBB-A6A9104E473B}"/>
                </a:ext>
              </a:extLst>
            </p:cNvPr>
            <p:cNvSpPr txBox="1"/>
            <p:nvPr/>
          </p:nvSpPr>
          <p:spPr>
            <a:xfrm>
              <a:off x="4258842" y="4522653"/>
              <a:ext cx="1265090" cy="400110"/>
            </a:xfrm>
            <a:prstGeom prst="rect">
              <a:avLst/>
            </a:prstGeom>
            <a:noFill/>
          </p:spPr>
          <p:txBody>
            <a:bodyPr wrap="none" rtlCol="0">
              <a:spAutoFit/>
            </a:bodyPr>
            <a:lstStyle/>
            <a:p>
              <a:r>
                <a:rPr lang="en-US" altLang="zh-CN" sz="2000" b="1">
                  <a:latin typeface="微软雅黑" panose="020B0503020204020204" pitchFamily="34" charset="-122"/>
                  <a:ea typeface="微软雅黑" panose="020B0503020204020204" pitchFamily="34" charset="-122"/>
                  <a:cs typeface="Times New Roman" panose="02020603050405020304" pitchFamily="18" charset="0"/>
                </a:rPr>
                <a:t>satisfied</a:t>
              </a:r>
              <a:endParaRPr lang="zh-CN" altLang="en-US" sz="2000" b="1">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3FF6D37-2734-4CF2-7F6F-821A3F9C78E8}"/>
                    </a:ext>
                  </a:extLst>
                </p:cNvPr>
                <p:cNvSpPr txBox="1"/>
                <p:nvPr/>
              </p:nvSpPr>
              <p:spPr>
                <a:xfrm>
                  <a:off x="5524200" y="4518312"/>
                  <a:ext cx="3335016" cy="390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r>
                              <a:rPr lang="zh-CN" altLang="en-US" sz="2400" i="1" smtClean="0">
                                <a:latin typeface="Cambria Math" panose="02040503050406030204" pitchFamily="18" charset="0"/>
                              </a:rPr>
                              <m:t>𝜉</m:t>
                            </m:r>
                          </m:e>
                        </m:acc>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𝐴</m:t>
                            </m:r>
                          </m:e>
                        </m:acc>
                        <m:r>
                          <a:rPr lang="zh-CN" altLang="en-US" sz="2400" i="1" smtClean="0">
                            <a:latin typeface="Cambria Math" panose="02040503050406030204" pitchFamily="18" charset="0"/>
                          </a:rPr>
                          <m:t>𝜉</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1</m:t>
                            </m:r>
                          </m:sub>
                        </m:sSub>
                        <m:r>
                          <m:rPr>
                            <m:sty m:val="p"/>
                          </m:rPr>
                          <a:rPr lang="el-GR" altLang="zh-CN" sz="2400" b="0" i="1" smtClean="0">
                            <a:latin typeface="Cambria Math" panose="02040503050406030204" pitchFamily="18" charset="0"/>
                            <a:ea typeface="Cambria Math" panose="02040503050406030204" pitchFamily="18" charset="0"/>
                          </a:rPr>
                          <m:t>Ω</m:t>
                        </m:r>
                        <m:r>
                          <a:rPr lang="en-US" altLang="zh-CN" sz="2400" b="0" i="1" smtClean="0">
                            <a:latin typeface="Cambria Math" panose="02040503050406030204" pitchFamily="18" charset="0"/>
                            <a:ea typeface="Cambria Math" panose="02040503050406030204" pitchFamily="18" charset="0"/>
                          </a:rPr>
                          <m:t>(</m:t>
                        </m:r>
                        <m:r>
                          <a:rPr lang="zh-CN" altLang="en-US" sz="2400" b="0" i="1" smtClean="0">
                            <a:latin typeface="Cambria Math" panose="02040503050406030204" pitchFamily="18" charset="0"/>
                            <a:ea typeface="Cambria Math" panose="02040503050406030204" pitchFamily="18" charset="0"/>
                          </a:rPr>
                          <m:t>𝜉</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𝑢</m:t>
                        </m:r>
                        <m:r>
                          <a:rPr lang="en-US" altLang="zh-CN" sz="2400" b="0" i="1" smtClean="0">
                            <a:latin typeface="Cambria Math" panose="02040503050406030204" pitchFamily="18" charset="0"/>
                            <a:ea typeface="Cambria Math" panose="02040503050406030204" pitchFamily="18" charset="0"/>
                          </a:rPr>
                          <m:t>)</m:t>
                        </m:r>
                      </m:oMath>
                    </m:oMathPara>
                  </a14:m>
                  <a:endParaRPr lang="zh-CN" altLang="en-US" sz="2400"/>
                </a:p>
              </p:txBody>
            </p:sp>
          </mc:Choice>
          <mc:Fallback xmlns="">
            <p:sp>
              <p:nvSpPr>
                <p:cNvPr id="8" name="文本框 7">
                  <a:extLst>
                    <a:ext uri="{FF2B5EF4-FFF2-40B4-BE49-F238E27FC236}">
                      <a16:creationId xmlns:a16="http://schemas.microsoft.com/office/drawing/2014/main" id="{A3FF6D37-2734-4CF2-7F6F-821A3F9C78E8}"/>
                    </a:ext>
                  </a:extLst>
                </p:cNvPr>
                <p:cNvSpPr txBox="1">
                  <a:spLocks noRot="1" noChangeAspect="1" noMove="1" noResize="1" noEditPoints="1" noAdjustHandles="1" noChangeArrowheads="1" noChangeShapeType="1" noTextEdit="1"/>
                </p:cNvSpPr>
                <p:nvPr/>
              </p:nvSpPr>
              <p:spPr>
                <a:xfrm>
                  <a:off x="5524200" y="4518312"/>
                  <a:ext cx="3335016" cy="390684"/>
                </a:xfrm>
                <a:prstGeom prst="rect">
                  <a:avLst/>
                </a:prstGeom>
                <a:blipFill>
                  <a:blip r:embed="rId6"/>
                  <a:stretch>
                    <a:fillRect/>
                  </a:stretch>
                </a:blipFill>
              </p:spPr>
              <p:txBody>
                <a:bodyPr/>
                <a:lstStyle/>
                <a:p>
                  <a:r>
                    <a:rPr lang="zh-CN" altLang="en-US">
                      <a:noFill/>
                    </a:rPr>
                    <a:t> </a:t>
                  </a:r>
                </a:p>
              </p:txBody>
            </p:sp>
          </mc:Fallback>
        </mc:AlternateContent>
      </p:grpSp>
      <p:sp>
        <p:nvSpPr>
          <p:cNvPr id="10" name="文本框 9">
            <a:extLst>
              <a:ext uri="{FF2B5EF4-FFF2-40B4-BE49-F238E27FC236}">
                <a16:creationId xmlns:a16="http://schemas.microsoft.com/office/drawing/2014/main" id="{867ED46C-7E15-C853-554D-13F73927812E}"/>
              </a:ext>
            </a:extLst>
          </p:cNvPr>
          <p:cNvSpPr txBox="1"/>
          <p:nvPr/>
        </p:nvSpPr>
        <p:spPr>
          <a:xfrm>
            <a:off x="264000" y="817441"/>
            <a:ext cx="6449001" cy="400110"/>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对于：</a:t>
            </a:r>
          </a:p>
        </p:txBody>
      </p:sp>
      <p:sp>
        <p:nvSpPr>
          <p:cNvPr id="2" name="文本框 1">
            <a:extLst>
              <a:ext uri="{FF2B5EF4-FFF2-40B4-BE49-F238E27FC236}">
                <a16:creationId xmlns:a16="http://schemas.microsoft.com/office/drawing/2014/main" id="{DEA953F8-49E7-BDB4-0775-92AD149D7FBD}"/>
              </a:ext>
            </a:extLst>
          </p:cNvPr>
          <p:cNvSpPr txBox="1"/>
          <p:nvPr/>
        </p:nvSpPr>
        <p:spPr>
          <a:xfrm>
            <a:off x="241600" y="1811031"/>
            <a:ext cx="3672001" cy="400110"/>
          </a:xfrm>
          <a:prstGeom prst="rect">
            <a:avLst/>
          </a:prstGeom>
          <a:noFill/>
        </p:spPr>
        <p:txBody>
          <a:bodyPr wrap="square" rtlCol="0">
            <a:spAutoFit/>
          </a:bodyPr>
          <a:lstStyle/>
          <a:p>
            <a:r>
              <a:rPr lang="en-US" altLang="zh-CN" sz="2000" b="1">
                <a:latin typeface="微软雅黑" panose="020B0503020204020204" pitchFamily="34" charset="-122"/>
                <a:ea typeface="微软雅黑" panose="020B0503020204020204" pitchFamily="34" charset="-122"/>
              </a:rPr>
              <a:t>Define</a:t>
            </a:r>
            <a:r>
              <a:rPr lang="zh-CN" altLang="en-US" sz="2000" b="1">
                <a:latin typeface="微软雅黑" panose="020B0503020204020204" pitchFamily="34" charset="-122"/>
                <a:ea typeface="微软雅黑" panose="020B0503020204020204" pitchFamily="34" charset="-122"/>
              </a:rPr>
              <a:t> </a:t>
            </a:r>
            <a:r>
              <a:rPr lang="en-US" altLang="zh-CN" sz="2000" b="1">
                <a:latin typeface="微软雅黑" panose="020B0503020204020204" pitchFamily="34" charset="-122"/>
                <a:ea typeface="微软雅黑" panose="020B0503020204020204" pitchFamily="34" charset="-122"/>
              </a:rPr>
              <a:t>Lyapunov function</a:t>
            </a:r>
            <a:endParaRPr lang="zh-CN" altLang="en-US" sz="2000" b="1">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3EDCC3BC-48E0-FB52-2238-48A27D39B111}"/>
              </a:ext>
            </a:extLst>
          </p:cNvPr>
          <p:cNvSpPr txBox="1"/>
          <p:nvPr/>
        </p:nvSpPr>
        <p:spPr>
          <a:xfrm>
            <a:off x="241600" y="2884890"/>
            <a:ext cx="4239600" cy="400110"/>
          </a:xfrm>
          <a:prstGeom prst="rect">
            <a:avLst/>
          </a:prstGeom>
          <a:noFill/>
        </p:spPr>
        <p:txBody>
          <a:bodyPr wrap="square" rtlCol="0">
            <a:spAutoFit/>
          </a:bodyPr>
          <a:lstStyle/>
          <a:p>
            <a:r>
              <a:rPr lang="en-US" altLang="zh-CN" sz="2000" b="1">
                <a:latin typeface="微软雅黑" panose="020B0503020204020204" pitchFamily="34" charset="-122"/>
                <a:ea typeface="微软雅黑" panose="020B0503020204020204" pitchFamily="34" charset="-122"/>
              </a:rPr>
              <a:t>Derivation with respect to time</a:t>
            </a:r>
            <a:endParaRPr lang="zh-CN" altLang="en-US" sz="2000" b="1">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8CDB5C37-2BF1-2BA6-D125-0E66F57ECD85}"/>
              </a:ext>
            </a:extLst>
          </p:cNvPr>
          <p:cNvPicPr>
            <a:picLocks noChangeAspect="1"/>
          </p:cNvPicPr>
          <p:nvPr/>
        </p:nvPicPr>
        <p:blipFill>
          <a:blip r:embed="rId7"/>
          <a:stretch>
            <a:fillRect/>
          </a:stretch>
        </p:blipFill>
        <p:spPr>
          <a:xfrm>
            <a:off x="3776289" y="1763414"/>
            <a:ext cx="1409822" cy="495343"/>
          </a:xfrm>
          <a:prstGeom prst="rect">
            <a:avLst/>
          </a:prstGeom>
        </p:spPr>
      </p:pic>
      <p:sp>
        <p:nvSpPr>
          <p:cNvPr id="16" name="文本框 15">
            <a:extLst>
              <a:ext uri="{FF2B5EF4-FFF2-40B4-BE49-F238E27FC236}">
                <a16:creationId xmlns:a16="http://schemas.microsoft.com/office/drawing/2014/main" id="{3B2493C6-ABA0-E4C6-0E07-77E224DA30B2}"/>
              </a:ext>
            </a:extLst>
          </p:cNvPr>
          <p:cNvSpPr txBox="1"/>
          <p:nvPr/>
        </p:nvSpPr>
        <p:spPr>
          <a:xfrm>
            <a:off x="5960384" y="1679553"/>
            <a:ext cx="5938223" cy="707886"/>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注：为使系统按</a:t>
            </a:r>
            <a:r>
              <a:rPr lang="zh-CN" altLang="en-US" sz="2000" b="1">
                <a:solidFill>
                  <a:srgbClr val="FF0000"/>
                </a:solidFill>
                <a:latin typeface="微软雅黑" panose="020B0503020204020204" pitchFamily="34" charset="-122"/>
                <a:ea typeface="微软雅黑" panose="020B0503020204020204" pitchFamily="34" charset="-122"/>
              </a:rPr>
              <a:t>衰减速率收敛</a:t>
            </a:r>
            <a:r>
              <a:rPr lang="zh-CN" altLang="en-US" sz="2000" b="1">
                <a:latin typeface="微软雅黑" panose="020B0503020204020204" pitchFamily="34" charset="-122"/>
                <a:ea typeface="微软雅黑" panose="020B0503020204020204" pitchFamily="34" charset="-122"/>
              </a:rPr>
              <a:t>，则需保证</a:t>
            </a:r>
            <a:r>
              <a:rPr lang="en-US" altLang="zh-CN" sz="2000" b="1">
                <a:latin typeface="微软雅黑" panose="020B0503020204020204" pitchFamily="34" charset="-122"/>
                <a:ea typeface="微软雅黑" panose="020B0503020204020204" pitchFamily="34" charset="-122"/>
              </a:rPr>
              <a:t>lyapunov</a:t>
            </a:r>
            <a:r>
              <a:rPr lang="zh-CN" altLang="en-US" sz="2000" b="1">
                <a:latin typeface="微软雅黑" panose="020B0503020204020204" pitchFamily="34" charset="-122"/>
                <a:ea typeface="微软雅黑" panose="020B0503020204020204" pitchFamily="34" charset="-122"/>
              </a:rPr>
              <a:t>函数满足              。</a:t>
            </a:r>
          </a:p>
        </p:txBody>
      </p:sp>
      <p:pic>
        <p:nvPicPr>
          <p:cNvPr id="18" name="图片 17">
            <a:extLst>
              <a:ext uri="{FF2B5EF4-FFF2-40B4-BE49-F238E27FC236}">
                <a16:creationId xmlns:a16="http://schemas.microsoft.com/office/drawing/2014/main" id="{89A29A0D-2FBC-4EC0-F73B-E59BBA0294A9}"/>
              </a:ext>
            </a:extLst>
          </p:cNvPr>
          <p:cNvPicPr>
            <a:picLocks noChangeAspect="1"/>
          </p:cNvPicPr>
          <p:nvPr/>
        </p:nvPicPr>
        <p:blipFill>
          <a:blip r:embed="rId8"/>
          <a:stretch>
            <a:fillRect/>
          </a:stretch>
        </p:blipFill>
        <p:spPr>
          <a:xfrm>
            <a:off x="7068115" y="2023785"/>
            <a:ext cx="1089754" cy="327688"/>
          </a:xfrm>
          <a:prstGeom prst="rect">
            <a:avLst/>
          </a:prstGeom>
        </p:spPr>
      </p:pic>
      <p:pic>
        <p:nvPicPr>
          <p:cNvPr id="21" name="图片 20">
            <a:extLst>
              <a:ext uri="{FF2B5EF4-FFF2-40B4-BE49-F238E27FC236}">
                <a16:creationId xmlns:a16="http://schemas.microsoft.com/office/drawing/2014/main" id="{BB71A12B-F5B4-BB7A-B7DD-0B4297C1FB77}"/>
              </a:ext>
            </a:extLst>
          </p:cNvPr>
          <p:cNvPicPr>
            <a:picLocks noChangeAspect="1"/>
          </p:cNvPicPr>
          <p:nvPr/>
        </p:nvPicPr>
        <p:blipFill>
          <a:blip r:embed="rId9"/>
          <a:stretch>
            <a:fillRect/>
          </a:stretch>
        </p:blipFill>
        <p:spPr>
          <a:xfrm>
            <a:off x="4423264" y="2602989"/>
            <a:ext cx="3345470" cy="906859"/>
          </a:xfrm>
          <a:prstGeom prst="rect">
            <a:avLst/>
          </a:prstGeom>
        </p:spPr>
      </p:pic>
      <p:sp>
        <p:nvSpPr>
          <p:cNvPr id="22" name="箭头: 下 21">
            <a:extLst>
              <a:ext uri="{FF2B5EF4-FFF2-40B4-BE49-F238E27FC236}">
                <a16:creationId xmlns:a16="http://schemas.microsoft.com/office/drawing/2014/main" id="{24BA2518-CCC8-F17E-5ABC-FAE31AC6DA3E}"/>
              </a:ext>
            </a:extLst>
          </p:cNvPr>
          <p:cNvSpPr/>
          <p:nvPr>
            <p:custDataLst>
              <p:tags r:id="rId1"/>
            </p:custDataLst>
          </p:nvPr>
        </p:nvSpPr>
        <p:spPr>
          <a:xfrm>
            <a:off x="4125575" y="3332197"/>
            <a:ext cx="304801"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3F47C11-2C43-F2B7-0421-E9D5047BC803}"/>
              </a:ext>
            </a:extLst>
          </p:cNvPr>
          <p:cNvSpPr txBox="1"/>
          <p:nvPr/>
        </p:nvSpPr>
        <p:spPr>
          <a:xfrm>
            <a:off x="272700" y="3725398"/>
            <a:ext cx="6140450" cy="400110"/>
          </a:xfrm>
          <a:prstGeom prst="rect">
            <a:avLst/>
          </a:prstGeom>
          <a:noFill/>
        </p:spPr>
        <p:txBody>
          <a:bodyPr wrap="square">
            <a:spAutoFit/>
          </a:bodyPr>
          <a:lstStyle/>
          <a:p>
            <a:r>
              <a:rPr lang="en-US" altLang="zh-CN" sz="2000" b="1">
                <a:latin typeface="微软雅黑" panose="020B0503020204020204" pitchFamily="34" charset="-122"/>
                <a:ea typeface="微软雅黑" panose="020B0503020204020204" pitchFamily="34" charset="-122"/>
              </a:rPr>
              <a:t>Solving following differential equations</a:t>
            </a:r>
            <a:endParaRPr lang="zh-CN" altLang="en-US" sz="2000" b="1">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B88AE1F6-46AC-64A5-C319-26B543123E0F}"/>
              </a:ext>
            </a:extLst>
          </p:cNvPr>
          <p:cNvPicPr>
            <a:picLocks noChangeAspect="1"/>
          </p:cNvPicPr>
          <p:nvPr/>
        </p:nvPicPr>
        <p:blipFill>
          <a:blip r:embed="rId10"/>
          <a:stretch>
            <a:fillRect/>
          </a:stretch>
        </p:blipFill>
        <p:spPr>
          <a:xfrm>
            <a:off x="5520000" y="3620776"/>
            <a:ext cx="5707875" cy="556308"/>
          </a:xfrm>
          <a:prstGeom prst="rect">
            <a:avLst/>
          </a:prstGeom>
        </p:spPr>
      </p:pic>
      <p:sp>
        <p:nvSpPr>
          <p:cNvPr id="29" name="箭头: 下 28">
            <a:extLst>
              <a:ext uri="{FF2B5EF4-FFF2-40B4-BE49-F238E27FC236}">
                <a16:creationId xmlns:a16="http://schemas.microsoft.com/office/drawing/2014/main" id="{E9DB1869-EB69-F9DD-6B2F-3247E682B3D0}"/>
              </a:ext>
            </a:extLst>
          </p:cNvPr>
          <p:cNvSpPr/>
          <p:nvPr>
            <p:custDataLst>
              <p:tags r:id="rId2"/>
            </p:custDataLst>
          </p:nvPr>
        </p:nvSpPr>
        <p:spPr>
          <a:xfrm>
            <a:off x="4136375" y="4221728"/>
            <a:ext cx="304801"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a:extLst>
              <a:ext uri="{FF2B5EF4-FFF2-40B4-BE49-F238E27FC236}">
                <a16:creationId xmlns:a16="http://schemas.microsoft.com/office/drawing/2014/main" id="{47802867-B9A5-DDB2-A8B5-5B4801D1FA87}"/>
              </a:ext>
            </a:extLst>
          </p:cNvPr>
          <p:cNvPicPr>
            <a:picLocks noChangeAspect="1"/>
          </p:cNvPicPr>
          <p:nvPr/>
        </p:nvPicPr>
        <p:blipFill>
          <a:blip r:embed="rId11"/>
          <a:stretch>
            <a:fillRect/>
          </a:stretch>
        </p:blipFill>
        <p:spPr>
          <a:xfrm>
            <a:off x="2077600" y="4629759"/>
            <a:ext cx="6927180" cy="548688"/>
          </a:xfrm>
          <a:prstGeom prst="rect">
            <a:avLst/>
          </a:prstGeom>
        </p:spPr>
      </p:pic>
      <p:pic>
        <p:nvPicPr>
          <p:cNvPr id="33" name="图片 32">
            <a:extLst>
              <a:ext uri="{FF2B5EF4-FFF2-40B4-BE49-F238E27FC236}">
                <a16:creationId xmlns:a16="http://schemas.microsoft.com/office/drawing/2014/main" id="{D548779B-24EF-FEBE-F433-ADC64775A1E7}"/>
              </a:ext>
            </a:extLst>
          </p:cNvPr>
          <p:cNvPicPr>
            <a:picLocks noChangeAspect="1"/>
          </p:cNvPicPr>
          <p:nvPr/>
        </p:nvPicPr>
        <p:blipFill>
          <a:blip r:embed="rId12"/>
          <a:stretch>
            <a:fillRect/>
          </a:stretch>
        </p:blipFill>
        <p:spPr>
          <a:xfrm>
            <a:off x="2056711" y="5170177"/>
            <a:ext cx="5997460" cy="541067"/>
          </a:xfrm>
          <a:prstGeom prst="rect">
            <a:avLst/>
          </a:prstGeom>
        </p:spPr>
      </p:pic>
      <p:sp>
        <p:nvSpPr>
          <p:cNvPr id="35" name="文本框 34">
            <a:extLst>
              <a:ext uri="{FF2B5EF4-FFF2-40B4-BE49-F238E27FC236}">
                <a16:creationId xmlns:a16="http://schemas.microsoft.com/office/drawing/2014/main" id="{9F94AC6E-F7E6-B216-231E-70DCE53A1D73}"/>
              </a:ext>
            </a:extLst>
          </p:cNvPr>
          <p:cNvSpPr txBox="1"/>
          <p:nvPr/>
        </p:nvSpPr>
        <p:spPr>
          <a:xfrm>
            <a:off x="9120000" y="4701096"/>
            <a:ext cx="727225" cy="369332"/>
          </a:xfrm>
          <a:prstGeom prst="rect">
            <a:avLst/>
          </a:prstGeom>
          <a:noFill/>
        </p:spPr>
        <p:txBody>
          <a:bodyPr wrap="square">
            <a:spAutoFit/>
          </a:bodyPr>
          <a:lstStyle/>
          <a:p>
            <a:r>
              <a:rPr lang="zh-CN" altLang="en-US" sz="1800" b="1">
                <a:latin typeface="微软雅黑" panose="020B0503020204020204" pitchFamily="34" charset="-122"/>
                <a:ea typeface="微软雅黑" panose="020B0503020204020204" pitchFamily="34" charset="-122"/>
              </a:rPr>
              <a:t>①</a:t>
            </a:r>
            <a:endParaRPr lang="zh-CN" altLang="en-US"/>
          </a:p>
        </p:txBody>
      </p:sp>
      <p:sp>
        <p:nvSpPr>
          <p:cNvPr id="37" name="文本框 36">
            <a:extLst>
              <a:ext uri="{FF2B5EF4-FFF2-40B4-BE49-F238E27FC236}">
                <a16:creationId xmlns:a16="http://schemas.microsoft.com/office/drawing/2014/main" id="{7794D819-3F38-5176-7BEB-A9D9F2C6FC88}"/>
              </a:ext>
            </a:extLst>
          </p:cNvPr>
          <p:cNvSpPr txBox="1"/>
          <p:nvPr/>
        </p:nvSpPr>
        <p:spPr>
          <a:xfrm>
            <a:off x="8260616" y="5324525"/>
            <a:ext cx="744164" cy="369332"/>
          </a:xfrm>
          <a:prstGeom prst="rect">
            <a:avLst/>
          </a:prstGeom>
          <a:noFill/>
        </p:spPr>
        <p:txBody>
          <a:bodyPr wrap="square">
            <a:spAutoFit/>
          </a:bodyPr>
          <a:lstStyle/>
          <a:p>
            <a:r>
              <a:rPr lang="zh-CN" altLang="en-US" sz="1800" b="1">
                <a:latin typeface="微软雅黑" panose="020B0503020204020204" pitchFamily="34" charset="-122"/>
                <a:ea typeface="微软雅黑" panose="020B0503020204020204" pitchFamily="34" charset="-122"/>
              </a:rPr>
              <a:t>②</a:t>
            </a:r>
            <a:endParaRPr lang="zh-CN" altLang="en-US"/>
          </a:p>
        </p:txBody>
      </p:sp>
    </p:spTree>
    <p:extLst>
      <p:ext uri="{BB962C8B-B14F-4D97-AF65-F5344CB8AC3E}">
        <p14:creationId xmlns:p14="http://schemas.microsoft.com/office/powerpoint/2010/main" val="96619816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3AEF4-8F2D-8734-2754-FA26821517BC}"/>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44858FED-D814-7F78-A132-88B00EE242F7}"/>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D58963EE-8638-B45F-1889-705586804CF2}"/>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C69D422B-E664-84F5-1AB3-D95B92DFC227}"/>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945EC7D0-4518-6F3A-6985-2DEF93DA5AE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35C6FE0F-1585-6406-BA7C-E49E7E93AA5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E0E463BB-AAA6-75C5-2A71-620BAAD5D3E3}"/>
              </a:ext>
            </a:extLst>
          </p:cNvPr>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78</a:t>
            </a:fld>
            <a:endParaRPr lang="zh-HK" altLang="en-US" sz="1600" dirty="0">
              <a:solidFill>
                <a:schemeClr val="bg1"/>
              </a:solidFill>
            </a:endParaRPr>
          </a:p>
        </p:txBody>
      </p:sp>
      <p:sp>
        <p:nvSpPr>
          <p:cNvPr id="4" name="文本框 3">
            <a:extLst>
              <a:ext uri="{FF2B5EF4-FFF2-40B4-BE49-F238E27FC236}">
                <a16:creationId xmlns:a16="http://schemas.microsoft.com/office/drawing/2014/main" id="{BCB0CA88-73A4-B2C5-F008-9DF7AB119E97}"/>
              </a:ext>
            </a:extLst>
          </p:cNvPr>
          <p:cNvSpPr txBox="1"/>
          <p:nvPr/>
        </p:nvSpPr>
        <p:spPr>
          <a:xfrm>
            <a:off x="480000" y="2117693"/>
            <a:ext cx="2909720" cy="400110"/>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联立式①②，得：</a:t>
            </a:r>
          </a:p>
        </p:txBody>
      </p:sp>
      <p:pic>
        <p:nvPicPr>
          <p:cNvPr id="5" name="图片 4">
            <a:extLst>
              <a:ext uri="{FF2B5EF4-FFF2-40B4-BE49-F238E27FC236}">
                <a16:creationId xmlns:a16="http://schemas.microsoft.com/office/drawing/2014/main" id="{AFEB8B80-6332-6019-14AA-FF6ED40BB3C8}"/>
              </a:ext>
            </a:extLst>
          </p:cNvPr>
          <p:cNvPicPr>
            <a:picLocks noChangeAspect="1"/>
          </p:cNvPicPr>
          <p:nvPr/>
        </p:nvPicPr>
        <p:blipFill>
          <a:blip r:embed="rId4"/>
          <a:stretch>
            <a:fillRect/>
          </a:stretch>
        </p:blipFill>
        <p:spPr>
          <a:xfrm>
            <a:off x="2922021" y="2602682"/>
            <a:ext cx="5852667" cy="510584"/>
          </a:xfrm>
          <a:prstGeom prst="rect">
            <a:avLst/>
          </a:prstGeom>
        </p:spPr>
      </p:pic>
      <p:pic>
        <p:nvPicPr>
          <p:cNvPr id="11" name="图片 10">
            <a:extLst>
              <a:ext uri="{FF2B5EF4-FFF2-40B4-BE49-F238E27FC236}">
                <a16:creationId xmlns:a16="http://schemas.microsoft.com/office/drawing/2014/main" id="{9164C106-1576-066B-D571-418C983976FC}"/>
              </a:ext>
            </a:extLst>
          </p:cNvPr>
          <p:cNvPicPr>
            <a:picLocks noChangeAspect="1"/>
          </p:cNvPicPr>
          <p:nvPr/>
        </p:nvPicPr>
        <p:blipFill>
          <a:blip r:embed="rId5"/>
          <a:stretch>
            <a:fillRect/>
          </a:stretch>
        </p:blipFill>
        <p:spPr>
          <a:xfrm>
            <a:off x="2632410" y="819266"/>
            <a:ext cx="6927180" cy="548688"/>
          </a:xfrm>
          <a:prstGeom prst="rect">
            <a:avLst/>
          </a:prstGeom>
        </p:spPr>
      </p:pic>
      <p:pic>
        <p:nvPicPr>
          <p:cNvPr id="12" name="图片 11">
            <a:extLst>
              <a:ext uri="{FF2B5EF4-FFF2-40B4-BE49-F238E27FC236}">
                <a16:creationId xmlns:a16="http://schemas.microsoft.com/office/drawing/2014/main" id="{FB4000E5-F893-B474-9A4A-534E3FE1F63D}"/>
              </a:ext>
            </a:extLst>
          </p:cNvPr>
          <p:cNvPicPr>
            <a:picLocks noChangeAspect="1"/>
          </p:cNvPicPr>
          <p:nvPr/>
        </p:nvPicPr>
        <p:blipFill>
          <a:blip r:embed="rId6"/>
          <a:stretch>
            <a:fillRect/>
          </a:stretch>
        </p:blipFill>
        <p:spPr>
          <a:xfrm>
            <a:off x="2611521" y="1359684"/>
            <a:ext cx="5997460" cy="541067"/>
          </a:xfrm>
          <a:prstGeom prst="rect">
            <a:avLst/>
          </a:prstGeom>
        </p:spPr>
      </p:pic>
      <p:sp>
        <p:nvSpPr>
          <p:cNvPr id="13" name="文本框 12">
            <a:extLst>
              <a:ext uri="{FF2B5EF4-FFF2-40B4-BE49-F238E27FC236}">
                <a16:creationId xmlns:a16="http://schemas.microsoft.com/office/drawing/2014/main" id="{84A91694-3EBF-833E-DC0F-16CB254C7CD6}"/>
              </a:ext>
            </a:extLst>
          </p:cNvPr>
          <p:cNvSpPr txBox="1"/>
          <p:nvPr/>
        </p:nvSpPr>
        <p:spPr>
          <a:xfrm>
            <a:off x="9674810" y="890603"/>
            <a:ext cx="727225" cy="369332"/>
          </a:xfrm>
          <a:prstGeom prst="rect">
            <a:avLst/>
          </a:prstGeom>
          <a:noFill/>
        </p:spPr>
        <p:txBody>
          <a:bodyPr wrap="square">
            <a:spAutoFit/>
          </a:bodyPr>
          <a:lstStyle/>
          <a:p>
            <a:r>
              <a:rPr lang="zh-CN" altLang="en-US" sz="1800" b="1">
                <a:latin typeface="微软雅黑" panose="020B0503020204020204" pitchFamily="34" charset="-122"/>
                <a:ea typeface="微软雅黑" panose="020B0503020204020204" pitchFamily="34" charset="-122"/>
              </a:rPr>
              <a:t>①</a:t>
            </a:r>
            <a:endParaRPr lang="zh-CN" altLang="en-US"/>
          </a:p>
        </p:txBody>
      </p:sp>
      <p:sp>
        <p:nvSpPr>
          <p:cNvPr id="14" name="文本框 13">
            <a:extLst>
              <a:ext uri="{FF2B5EF4-FFF2-40B4-BE49-F238E27FC236}">
                <a16:creationId xmlns:a16="http://schemas.microsoft.com/office/drawing/2014/main" id="{E3C4495A-457E-7458-2886-310CC6F7BEA1}"/>
              </a:ext>
            </a:extLst>
          </p:cNvPr>
          <p:cNvSpPr txBox="1"/>
          <p:nvPr/>
        </p:nvSpPr>
        <p:spPr>
          <a:xfrm>
            <a:off x="8815426" y="1514032"/>
            <a:ext cx="744164" cy="369332"/>
          </a:xfrm>
          <a:prstGeom prst="rect">
            <a:avLst/>
          </a:prstGeom>
          <a:noFill/>
        </p:spPr>
        <p:txBody>
          <a:bodyPr wrap="square">
            <a:spAutoFit/>
          </a:bodyPr>
          <a:lstStyle/>
          <a:p>
            <a:r>
              <a:rPr lang="zh-CN" altLang="en-US" sz="1800" b="1">
                <a:latin typeface="微软雅黑" panose="020B0503020204020204" pitchFamily="34" charset="-122"/>
                <a:ea typeface="微软雅黑" panose="020B0503020204020204" pitchFamily="34" charset="-122"/>
              </a:rPr>
              <a:t>②</a:t>
            </a:r>
            <a:endParaRPr lang="zh-CN" altLang="en-US"/>
          </a:p>
        </p:txBody>
      </p:sp>
      <p:sp>
        <p:nvSpPr>
          <p:cNvPr id="15" name="箭头: 下 14">
            <a:extLst>
              <a:ext uri="{FF2B5EF4-FFF2-40B4-BE49-F238E27FC236}">
                <a16:creationId xmlns:a16="http://schemas.microsoft.com/office/drawing/2014/main" id="{913FAAC4-B5B5-41BC-02BA-ED379276DA11}"/>
              </a:ext>
            </a:extLst>
          </p:cNvPr>
          <p:cNvSpPr/>
          <p:nvPr>
            <p:custDataLst>
              <p:tags r:id="rId1"/>
            </p:custDataLst>
          </p:nvPr>
        </p:nvSpPr>
        <p:spPr>
          <a:xfrm>
            <a:off x="5695953" y="3113266"/>
            <a:ext cx="304801"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F25B1865-EB8B-D1DF-B9FC-38877C91A0C5}"/>
              </a:ext>
            </a:extLst>
          </p:cNvPr>
          <p:cNvPicPr>
            <a:picLocks noChangeAspect="1"/>
          </p:cNvPicPr>
          <p:nvPr/>
        </p:nvPicPr>
        <p:blipFill>
          <a:blip r:embed="rId7"/>
          <a:stretch>
            <a:fillRect/>
          </a:stretch>
        </p:blipFill>
        <p:spPr>
          <a:xfrm>
            <a:off x="3950808" y="3547603"/>
            <a:ext cx="3795089" cy="922100"/>
          </a:xfrm>
          <a:prstGeom prst="rect">
            <a:avLst/>
          </a:prstGeom>
        </p:spPr>
      </p:pic>
      <p:sp>
        <p:nvSpPr>
          <p:cNvPr id="18" name="矩形 17">
            <a:extLst>
              <a:ext uri="{FF2B5EF4-FFF2-40B4-BE49-F238E27FC236}">
                <a16:creationId xmlns:a16="http://schemas.microsoft.com/office/drawing/2014/main" id="{865C117D-C4F9-941D-8F31-1E4AAC72F426}"/>
              </a:ext>
            </a:extLst>
          </p:cNvPr>
          <p:cNvSpPr/>
          <p:nvPr/>
        </p:nvSpPr>
        <p:spPr>
          <a:xfrm>
            <a:off x="3950808" y="3503733"/>
            <a:ext cx="3945192" cy="1077268"/>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4077D7E4-F4BF-9849-044E-7139A38B293F}"/>
              </a:ext>
            </a:extLst>
          </p:cNvPr>
          <p:cNvPicPr>
            <a:picLocks noChangeAspect="1"/>
          </p:cNvPicPr>
          <p:nvPr/>
        </p:nvPicPr>
        <p:blipFill>
          <a:blip r:embed="rId8"/>
          <a:stretch>
            <a:fillRect/>
          </a:stretch>
        </p:blipFill>
        <p:spPr>
          <a:xfrm>
            <a:off x="841662" y="5059563"/>
            <a:ext cx="11255889" cy="1403173"/>
          </a:xfrm>
          <a:prstGeom prst="rect">
            <a:avLst/>
          </a:prstGeom>
        </p:spPr>
      </p:pic>
      <p:sp>
        <p:nvSpPr>
          <p:cNvPr id="22" name="文本框 21">
            <a:extLst>
              <a:ext uri="{FF2B5EF4-FFF2-40B4-BE49-F238E27FC236}">
                <a16:creationId xmlns:a16="http://schemas.microsoft.com/office/drawing/2014/main" id="{50CA8374-07BD-18D3-E3B0-98F2DC4485C2}"/>
              </a:ext>
            </a:extLst>
          </p:cNvPr>
          <p:cNvSpPr txBox="1"/>
          <p:nvPr/>
        </p:nvSpPr>
        <p:spPr>
          <a:xfrm>
            <a:off x="408000" y="4653000"/>
            <a:ext cx="7704000" cy="400110"/>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针对先前推导的误差动力学方程（</a:t>
            </a:r>
            <a:r>
              <a:rPr lang="en-US" altLang="zh-CN" sz="2000" b="1">
                <a:latin typeface="微软雅黑" panose="020B0503020204020204" pitchFamily="34" charset="-122"/>
                <a:ea typeface="微软雅黑" panose="020B0503020204020204" pitchFamily="34" charset="-122"/>
              </a:rPr>
              <a:t>15</a:t>
            </a: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rPr>
              <a:t>有：</a:t>
            </a:r>
          </a:p>
        </p:txBody>
      </p:sp>
      <p:cxnSp>
        <p:nvCxnSpPr>
          <p:cNvPr id="24" name="直接箭头连接符 23">
            <a:extLst>
              <a:ext uri="{FF2B5EF4-FFF2-40B4-BE49-F238E27FC236}">
                <a16:creationId xmlns:a16="http://schemas.microsoft.com/office/drawing/2014/main" id="{661DE1D4-9659-9DF0-0FDB-4ED370DC79E4}"/>
              </a:ext>
            </a:extLst>
          </p:cNvPr>
          <p:cNvCxnSpPr/>
          <p:nvPr/>
        </p:nvCxnSpPr>
        <p:spPr>
          <a:xfrm>
            <a:off x="7608000" y="4629255"/>
            <a:ext cx="0" cy="5040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318090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033FB-9EE1-D9E5-71E8-1FC800C50DAD}"/>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4E94D039-0241-1920-D921-38FB04EEDBA4}"/>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33B0B0F8-949C-12B8-6474-79A6B03510F4}"/>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A4A9B89F-67E6-56EF-BC3D-DBDFAB544542}"/>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32B262B9-1863-84EC-F008-4C2EB1D4249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1248E2FC-1A65-58FA-6DC7-1B472115052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71E36E13-7B33-9481-C563-8BBBD6D6FBAF}"/>
              </a:ext>
            </a:extLst>
          </p:cNvPr>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79</a:t>
            </a:fld>
            <a:endParaRPr lang="zh-HK" altLang="en-US" sz="1600" dirty="0">
              <a:solidFill>
                <a:schemeClr val="bg1"/>
              </a:solidFill>
            </a:endParaRPr>
          </a:p>
        </p:txBody>
      </p:sp>
      <p:pic>
        <p:nvPicPr>
          <p:cNvPr id="3" name="图片 2">
            <a:extLst>
              <a:ext uri="{FF2B5EF4-FFF2-40B4-BE49-F238E27FC236}">
                <a16:creationId xmlns:a16="http://schemas.microsoft.com/office/drawing/2014/main" id="{38F9A562-4C0A-52FB-CCD1-160AA15066FF}"/>
              </a:ext>
            </a:extLst>
          </p:cNvPr>
          <p:cNvPicPr>
            <a:picLocks noChangeAspect="1"/>
          </p:cNvPicPr>
          <p:nvPr/>
        </p:nvPicPr>
        <p:blipFill>
          <a:blip r:embed="rId3"/>
          <a:stretch>
            <a:fillRect/>
          </a:stretch>
        </p:blipFill>
        <p:spPr>
          <a:xfrm>
            <a:off x="1285205" y="883800"/>
            <a:ext cx="10241442" cy="3985200"/>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F845BFC-D116-1B65-B872-29803E519622}"/>
                  </a:ext>
                </a:extLst>
              </p:cNvPr>
              <p:cNvSpPr txBox="1"/>
              <p:nvPr/>
            </p:nvSpPr>
            <p:spPr>
              <a:xfrm>
                <a:off x="2136000" y="4797000"/>
                <a:ext cx="7704000" cy="400110"/>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注：式（</a:t>
                </a:r>
                <a:r>
                  <a:rPr lang="en-US" altLang="zh-CN" sz="2000" b="1">
                    <a:latin typeface="微软雅黑" panose="020B0503020204020204" pitchFamily="34" charset="-122"/>
                    <a:ea typeface="微软雅黑" panose="020B0503020204020204" pitchFamily="34" charset="-122"/>
                  </a:rPr>
                  <a:t>42</a:t>
                </a:r>
                <a:r>
                  <a:rPr lang="zh-CN" altLang="en-US" sz="2000" b="1">
                    <a:latin typeface="微软雅黑" panose="020B0503020204020204" pitchFamily="34" charset="-122"/>
                    <a:ea typeface="微软雅黑" panose="020B0503020204020204" pitchFamily="34" charset="-122"/>
                  </a:rPr>
                  <a:t>）保证了</a:t>
                </a:r>
                <a:r>
                  <a:rPr lang="zh-CN" altLang="en-US" sz="2000" b="1">
                    <a:solidFill>
                      <a:srgbClr val="FF0000"/>
                    </a:solidFill>
                    <a:latin typeface="微软雅黑" panose="020B0503020204020204" pitchFamily="34" charset="-122"/>
                    <a:ea typeface="微软雅黑" panose="020B0503020204020204" pitchFamily="34" charset="-122"/>
                  </a:rPr>
                  <a:t>误差方程</a:t>
                </a:r>
                <a:r>
                  <a:rPr lang="en-US" altLang="zh-CN" sz="2000" b="1">
                    <a:solidFill>
                      <a:srgbClr val="FF0000"/>
                    </a:solidFill>
                    <a:latin typeface="微软雅黑" panose="020B0503020204020204" pitchFamily="34" charset="-122"/>
                    <a:ea typeface="微软雅黑" panose="020B0503020204020204" pitchFamily="34" charset="-122"/>
                  </a:rPr>
                  <a:t>e(t)</a:t>
                </a:r>
                <a:r>
                  <a:rPr lang="zh-CN" altLang="en-US" sz="2000" b="1">
                    <a:latin typeface="微软雅黑" panose="020B0503020204020204" pitchFamily="34" charset="-122"/>
                    <a:ea typeface="微软雅黑" panose="020B0503020204020204" pitchFamily="34" charset="-122"/>
                  </a:rPr>
                  <a:t>具有</a:t>
                </a:r>
                <a:r>
                  <a:rPr lang="zh-CN" altLang="en-US" sz="2000" b="1">
                    <a:solidFill>
                      <a:srgbClr val="FF0000"/>
                    </a:solidFill>
                    <a:latin typeface="微软雅黑" panose="020B0503020204020204" pitchFamily="34" charset="-122"/>
                    <a:ea typeface="微软雅黑" panose="020B0503020204020204" pitchFamily="34" charset="-122"/>
                  </a:rPr>
                  <a:t>衰减率</a:t>
                </a:r>
                <a14:m>
                  <m:oMath xmlns:m="http://schemas.openxmlformats.org/officeDocument/2006/math">
                    <m:r>
                      <a:rPr lang="zh-CN" altLang="en-US" sz="2000" b="1" i="1" smtClean="0">
                        <a:solidFill>
                          <a:srgbClr val="FF0000"/>
                        </a:solidFill>
                        <a:latin typeface="Cambria Math" panose="02040503050406030204" pitchFamily="18" charset="0"/>
                        <a:ea typeface="微软雅黑" panose="020B0503020204020204" pitchFamily="34" charset="-122"/>
                      </a:rPr>
                      <m:t>𝜷</m:t>
                    </m:r>
                  </m:oMath>
                </a14:m>
                <a:r>
                  <a:rPr lang="zh-CN" altLang="en-US" sz="2000" b="1">
                    <a:latin typeface="微软雅黑" panose="020B0503020204020204" pitchFamily="34" charset="-122"/>
                    <a:ea typeface="微软雅黑" panose="020B0503020204020204" pitchFamily="34" charset="-122"/>
                  </a:rPr>
                  <a:t>动态过程</a:t>
                </a:r>
              </a:p>
            </p:txBody>
          </p:sp>
        </mc:Choice>
        <mc:Fallback xmlns="">
          <p:sp>
            <p:nvSpPr>
              <p:cNvPr id="2" name="文本框 1">
                <a:extLst>
                  <a:ext uri="{FF2B5EF4-FFF2-40B4-BE49-F238E27FC236}">
                    <a16:creationId xmlns:a16="http://schemas.microsoft.com/office/drawing/2014/main" id="{3F845BFC-D116-1B65-B872-29803E519622}"/>
                  </a:ext>
                </a:extLst>
              </p:cNvPr>
              <p:cNvSpPr txBox="1">
                <a:spLocks noRot="1" noChangeAspect="1" noMove="1" noResize="1" noEditPoints="1" noAdjustHandles="1" noChangeArrowheads="1" noChangeShapeType="1" noTextEdit="1"/>
              </p:cNvSpPr>
              <p:nvPr/>
            </p:nvSpPr>
            <p:spPr>
              <a:xfrm>
                <a:off x="2136000" y="4797000"/>
                <a:ext cx="7704000" cy="400110"/>
              </a:xfrm>
              <a:prstGeom prst="rect">
                <a:avLst/>
              </a:prstGeom>
              <a:blipFill>
                <a:blip r:embed="rId4"/>
                <a:stretch>
                  <a:fillRect l="-791" t="-9091"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716878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Rectangle 2"/>
          <p:cNvSpPr>
            <a:spLocks noChangeArrowheads="1"/>
          </p:cNvSpPr>
          <p:nvPr/>
        </p:nvSpPr>
        <p:spPr bwMode="auto">
          <a:xfrm>
            <a:off x="5736000" y="1077783"/>
            <a:ext cx="58658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r>
              <a:rPr lang="en-US" altLang="zh-CN">
                <a:latin typeface="微软雅黑" panose="020B0503020204020204" charset="-122"/>
                <a:ea typeface="微软雅黑" panose="020B0503020204020204" charset="-122"/>
                <a:cs typeface="Times New Roman" panose="02020603050405020304" pitchFamily="18" charset="0"/>
              </a:rPr>
              <a:t>①</a:t>
            </a:r>
            <a:r>
              <a:rPr lang="en-US" altLang="zh-CN">
                <a:latin typeface="Times New Roman" panose="02020603050405020304" pitchFamily="18" charset="0"/>
                <a:cs typeface="Times New Roman" panose="02020603050405020304" pitchFamily="18" charset="0"/>
              </a:rPr>
              <a:t>Define </a:t>
            </a:r>
            <a:r>
              <a:rPr lang="en-US" altLang="zh-CN" sz="1800">
                <a:solidFill>
                  <a:srgbClr val="000000"/>
                </a:solidFill>
                <a:effectLst/>
                <a:latin typeface="Times New Roman" panose="02020603050405020304" pitchFamily="18" charset="0"/>
                <a:cs typeface="Times New Roman" panose="02020603050405020304" pitchFamily="18" charset="0"/>
              </a:rPr>
              <a:t>the posterior and prior estimate of the target state:</a:t>
            </a:r>
            <a:endParaRPr lang="zh-CN" altLang="en-US">
              <a:latin typeface="Times New Roman" panose="02020603050405020304" pitchFamily="18" charset="0"/>
              <a:cs typeface="Times New Roman" panose="02020603050405020304" pitchFamily="18"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a:t>
            </a:fld>
            <a:endParaRPr lang="zh-HK" altLang="en-US" sz="1600" dirty="0">
              <a:solidFill>
                <a:schemeClr val="bg1"/>
              </a:solidFill>
            </a:endParaRPr>
          </a:p>
        </p:txBody>
      </p:sp>
      <p:pic>
        <p:nvPicPr>
          <p:cNvPr id="12" name="图片 11"/>
          <p:cNvPicPr>
            <a:picLocks noChangeAspect="1"/>
          </p:cNvPicPr>
          <p:nvPr/>
        </p:nvPicPr>
        <p:blipFill>
          <a:blip r:embed="rId3"/>
          <a:srcRect b="23337"/>
          <a:stretch>
            <a:fillRect/>
          </a:stretch>
        </p:blipFill>
        <p:spPr>
          <a:xfrm>
            <a:off x="696000" y="909000"/>
            <a:ext cx="4680000" cy="5193752"/>
          </a:xfrm>
          <a:prstGeom prst="rect">
            <a:avLst/>
          </a:prstGeom>
        </p:spPr>
      </p:pic>
      <p:pic>
        <p:nvPicPr>
          <p:cNvPr id="14" name="图片 13"/>
          <p:cNvPicPr>
            <a:picLocks noChangeAspect="1"/>
          </p:cNvPicPr>
          <p:nvPr/>
        </p:nvPicPr>
        <p:blipFill>
          <a:blip r:embed="rId4"/>
          <a:srcRect l="12725" t="55773"/>
          <a:stretch>
            <a:fillRect/>
          </a:stretch>
        </p:blipFill>
        <p:spPr>
          <a:xfrm>
            <a:off x="6087085" y="1485000"/>
            <a:ext cx="5010112" cy="873748"/>
          </a:xfrm>
          <a:prstGeom prst="rect">
            <a:avLst/>
          </a:prstGeom>
        </p:spPr>
      </p:pic>
      <p:sp>
        <p:nvSpPr>
          <p:cNvPr id="15" name="Rectangle 2"/>
          <p:cNvSpPr>
            <a:spLocks noChangeArrowheads="1"/>
          </p:cNvSpPr>
          <p:nvPr/>
        </p:nvSpPr>
        <p:spPr bwMode="auto">
          <a:xfrm>
            <a:off x="5726180" y="2106629"/>
            <a:ext cx="5865812" cy="873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nSpc>
                <a:spcPct val="150000"/>
              </a:lnSpc>
            </a:pPr>
            <a:r>
              <a:rPr lang="en-US" altLang="zh-CN">
                <a:latin typeface="微软雅黑" panose="020B0503020204020204" charset="-122"/>
                <a:ea typeface="微软雅黑" panose="020B0503020204020204" charset="-122"/>
                <a:cs typeface="Times New Roman" panose="02020603050405020304" pitchFamily="18" charset="0"/>
              </a:rPr>
              <a:t>②</a:t>
            </a:r>
            <a:r>
              <a:rPr lang="en-US" altLang="zh-CN">
                <a:latin typeface="Times New Roman" panose="02020603050405020304" pitchFamily="18" charset="0"/>
                <a:cs typeface="Times New Roman" panose="02020603050405020304" pitchFamily="18" charset="0"/>
              </a:rPr>
              <a:t>Define </a:t>
            </a:r>
            <a:r>
              <a:rPr lang="en-US" altLang="zh-CN" sz="1800">
                <a:solidFill>
                  <a:srgbClr val="000000"/>
                </a:solidFill>
                <a:effectLst/>
                <a:latin typeface="Times New Roman" panose="02020603050405020304" pitchFamily="18" charset="0"/>
                <a:cs typeface="Times New Roman" panose="02020603050405020304" pitchFamily="18" charset="0"/>
              </a:rPr>
              <a:t>the posterior and prior estimate errors of the target state:</a:t>
            </a:r>
            <a:endParaRPr lang="zh-CN" altLang="en-US">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5"/>
          <a:stretch>
            <a:fillRect/>
          </a:stretch>
        </p:blipFill>
        <p:spPr>
          <a:xfrm>
            <a:off x="7180795" y="4149000"/>
            <a:ext cx="3883205" cy="759525"/>
          </a:xfrm>
          <a:prstGeom prst="rect">
            <a:avLst/>
          </a:prstGeom>
        </p:spPr>
      </p:pic>
      <p:sp>
        <p:nvSpPr>
          <p:cNvPr id="3" name="Rectangle 2"/>
          <p:cNvSpPr>
            <a:spLocks noChangeArrowheads="1"/>
          </p:cNvSpPr>
          <p:nvPr/>
        </p:nvSpPr>
        <p:spPr bwMode="auto">
          <a:xfrm>
            <a:off x="5774188" y="4873268"/>
            <a:ext cx="5865812" cy="458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nSpc>
                <a:spcPct val="150000"/>
              </a:lnSpc>
            </a:pPr>
            <a:r>
              <a:rPr lang="en-US" altLang="zh-CN">
                <a:latin typeface="微软雅黑" panose="020B0503020204020204" charset="-122"/>
                <a:ea typeface="微软雅黑" panose="020B0503020204020204" charset="-122"/>
                <a:cs typeface="Times New Roman" panose="02020603050405020304" pitchFamily="18" charset="0"/>
              </a:rPr>
              <a:t>④</a:t>
            </a:r>
            <a:r>
              <a:rPr lang="en-US" altLang="zh-CN">
                <a:latin typeface="Times New Roman" panose="02020603050405020304" pitchFamily="18" charset="0"/>
                <a:ea typeface="微软雅黑" panose="020B0503020204020204" charset="-122"/>
                <a:cs typeface="Times New Roman" panose="02020603050405020304" pitchFamily="18" charset="0"/>
              </a:rPr>
              <a:t>Define the relevant symbols in this paper:</a:t>
            </a:r>
            <a:endParaRPr lang="zh-CN" altLang="en-US">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6"/>
          <a:stretch>
            <a:fillRect/>
          </a:stretch>
        </p:blipFill>
        <p:spPr>
          <a:xfrm>
            <a:off x="6712444" y="5398478"/>
            <a:ext cx="247556" cy="294960"/>
          </a:xfrm>
          <a:prstGeom prst="rect">
            <a:avLst/>
          </a:prstGeom>
        </p:spPr>
      </p:pic>
      <p:sp>
        <p:nvSpPr>
          <p:cNvPr id="7" name="文本框 6"/>
          <p:cNvSpPr txBox="1"/>
          <p:nvPr/>
        </p:nvSpPr>
        <p:spPr>
          <a:xfrm>
            <a:off x="6240000" y="5355721"/>
            <a:ext cx="6884403" cy="369332"/>
          </a:xfrm>
          <a:prstGeom prst="rect">
            <a:avLst/>
          </a:prstGeom>
          <a:noFill/>
        </p:spPr>
        <p:txBody>
          <a:bodyPr wrap="square">
            <a:spAutoFit/>
          </a:bodyPr>
          <a:lstStyle/>
          <a:p>
            <a:r>
              <a:rPr lang="en-US" altLang="zh-CN">
                <a:solidFill>
                  <a:srgbClr val="000000"/>
                </a:solidFill>
                <a:latin typeface="Times New Roman" panose="02020603050405020304" pitchFamily="18" charset="0"/>
                <a:cs typeface="Times New Roman" panose="02020603050405020304" pitchFamily="18" charset="0"/>
              </a:rPr>
              <a:t> </a:t>
            </a:r>
            <a:r>
              <a:rPr lang="en-US" altLang="zh-CN" sz="1800">
                <a:solidFill>
                  <a:srgbClr val="000000"/>
                </a:solidFill>
                <a:effectLst/>
                <a:latin typeface="Times New Roman" panose="02020603050405020304" pitchFamily="18" charset="0"/>
                <a:cs typeface="Times New Roman" panose="02020603050405020304" pitchFamily="18" charset="0"/>
              </a:rPr>
              <a:t>(1)       is the </a:t>
            </a:r>
            <a:r>
              <a:rPr lang="en-US" altLang="zh-CN" sz="1800">
                <a:solidFill>
                  <a:srgbClr val="FF0000"/>
                </a:solidFill>
                <a:effectLst/>
                <a:latin typeface="Times New Roman" panose="02020603050405020304" pitchFamily="18" charset="0"/>
                <a:cs typeface="Times New Roman" panose="02020603050405020304" pitchFamily="18" charset="0"/>
              </a:rPr>
              <a:t>Kalman consensus gain </a:t>
            </a:r>
            <a:r>
              <a:rPr lang="en-US" altLang="zh-CN" sz="1800">
                <a:solidFill>
                  <a:srgbClr val="000000"/>
                </a:solidFill>
                <a:effectLst/>
                <a:latin typeface="Times New Roman" panose="02020603050405020304" pitchFamily="18" charset="0"/>
                <a:cs typeface="Times New Roman" panose="02020603050405020304" pitchFamily="18" charset="0"/>
              </a:rPr>
              <a:t>for sensor </a:t>
            </a:r>
            <a:r>
              <a:rPr lang="en-US" altLang="zh-CN" sz="1800" i="1">
                <a:solidFill>
                  <a:srgbClr val="000000"/>
                </a:solidFill>
                <a:effectLst/>
                <a:latin typeface="Times New Roman" panose="02020603050405020304" pitchFamily="18" charset="0"/>
                <a:cs typeface="Times New Roman" panose="02020603050405020304" pitchFamily="18" charset="0"/>
              </a:rPr>
              <a:t>i</a:t>
            </a:r>
            <a:r>
              <a:rPr lang="en-US" altLang="zh-CN" sz="1800">
                <a:solidFill>
                  <a:srgbClr val="000000"/>
                </a:solidFill>
                <a:effectLst/>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sp>
        <p:nvSpPr>
          <p:cNvPr id="13" name="文本框 12"/>
          <p:cNvSpPr txBox="1"/>
          <p:nvPr/>
        </p:nvSpPr>
        <p:spPr>
          <a:xfrm>
            <a:off x="6239999" y="5795668"/>
            <a:ext cx="6884403" cy="369332"/>
          </a:xfrm>
          <a:prstGeom prst="rect">
            <a:avLst/>
          </a:prstGeom>
          <a:noFill/>
        </p:spPr>
        <p:txBody>
          <a:bodyPr wrap="square">
            <a:spAutoFit/>
          </a:bodyPr>
          <a:lstStyle/>
          <a:p>
            <a:r>
              <a:rPr lang="en-US" altLang="zh-CN">
                <a:solidFill>
                  <a:srgbClr val="000000"/>
                </a:solidFill>
                <a:latin typeface="Times New Roman" panose="02020603050405020304" pitchFamily="18" charset="0"/>
                <a:cs typeface="Times New Roman" panose="02020603050405020304" pitchFamily="18" charset="0"/>
              </a:rPr>
              <a:t> </a:t>
            </a:r>
            <a:r>
              <a:rPr lang="en-US" altLang="zh-CN" sz="1800">
                <a:solidFill>
                  <a:srgbClr val="000000"/>
                </a:solidFill>
                <a:effectLst/>
                <a:latin typeface="Times New Roman" panose="02020603050405020304" pitchFamily="18" charset="0"/>
                <a:cs typeface="Times New Roman" panose="02020603050405020304" pitchFamily="18" charset="0"/>
              </a:rPr>
              <a:t>(2)       is the set of first-degree </a:t>
            </a:r>
            <a:r>
              <a:rPr lang="en-US" altLang="zh-CN" sz="1800">
                <a:solidFill>
                  <a:srgbClr val="FF0000"/>
                </a:solidFill>
                <a:effectLst/>
                <a:latin typeface="Times New Roman" panose="02020603050405020304" pitchFamily="18" charset="0"/>
                <a:cs typeface="Times New Roman" panose="02020603050405020304" pitchFamily="18" charset="0"/>
              </a:rPr>
              <a:t>neighbors</a:t>
            </a:r>
            <a:r>
              <a:rPr lang="en-US" altLang="zh-CN" sz="1800">
                <a:solidFill>
                  <a:srgbClr val="000000"/>
                </a:solidFill>
                <a:effectLst/>
                <a:latin typeface="Times New Roman" panose="02020603050405020304" pitchFamily="18" charset="0"/>
                <a:cs typeface="Times New Roman" panose="02020603050405020304" pitchFamily="18" charset="0"/>
              </a:rPr>
              <a:t> of sensor </a:t>
            </a:r>
            <a:r>
              <a:rPr lang="en-US" altLang="zh-CN" sz="1800" i="1">
                <a:solidFill>
                  <a:srgbClr val="000000"/>
                </a:solidFill>
                <a:effectLst/>
                <a:latin typeface="Times New Roman" panose="02020603050405020304" pitchFamily="18" charset="0"/>
                <a:cs typeface="Times New Roman" panose="02020603050405020304" pitchFamily="18" charset="0"/>
              </a:rPr>
              <a:t>i</a:t>
            </a:r>
            <a:r>
              <a:rPr lang="en-US" altLang="zh-CN" i="1">
                <a:solidFill>
                  <a:srgbClr val="000000"/>
                </a:solidFill>
                <a:latin typeface="NimbusRomNo9L-Regu"/>
              </a:rPr>
              <a:t>.</a:t>
            </a:r>
            <a:endParaRPr lang="zh-CN" altLang="en-US">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7"/>
          <a:stretch>
            <a:fillRect/>
          </a:stretch>
        </p:blipFill>
        <p:spPr>
          <a:xfrm>
            <a:off x="6744000" y="5851366"/>
            <a:ext cx="251085" cy="267112"/>
          </a:xfrm>
          <a:prstGeom prst="rect">
            <a:avLst/>
          </a:prstGeom>
        </p:spPr>
      </p:pic>
      <p:pic>
        <p:nvPicPr>
          <p:cNvPr id="6" name="图片 5">
            <a:extLst>
              <a:ext uri="{FF2B5EF4-FFF2-40B4-BE49-F238E27FC236}">
                <a16:creationId xmlns:a16="http://schemas.microsoft.com/office/drawing/2014/main" id="{A34E7B54-66F6-98DC-1AC9-5D30A92179ED}"/>
              </a:ext>
            </a:extLst>
          </p:cNvPr>
          <p:cNvPicPr>
            <a:picLocks noChangeAspect="1"/>
          </p:cNvPicPr>
          <p:nvPr/>
        </p:nvPicPr>
        <p:blipFill>
          <a:blip r:embed="rId8"/>
          <a:stretch>
            <a:fillRect/>
          </a:stretch>
        </p:blipFill>
        <p:spPr>
          <a:xfrm>
            <a:off x="7494797" y="2853484"/>
            <a:ext cx="1586373" cy="401613"/>
          </a:xfrm>
          <a:prstGeom prst="rect">
            <a:avLst/>
          </a:prstGeom>
        </p:spPr>
      </p:pic>
      <p:pic>
        <p:nvPicPr>
          <p:cNvPr id="20" name="图片 19">
            <a:extLst>
              <a:ext uri="{FF2B5EF4-FFF2-40B4-BE49-F238E27FC236}">
                <a16:creationId xmlns:a16="http://schemas.microsoft.com/office/drawing/2014/main" id="{B8A77D49-8E5D-E9CA-E6FB-AC2D228617B5}"/>
              </a:ext>
            </a:extLst>
          </p:cNvPr>
          <p:cNvPicPr>
            <a:picLocks noChangeAspect="1"/>
          </p:cNvPicPr>
          <p:nvPr/>
        </p:nvPicPr>
        <p:blipFill>
          <a:blip r:embed="rId9"/>
          <a:stretch>
            <a:fillRect/>
          </a:stretch>
        </p:blipFill>
        <p:spPr>
          <a:xfrm>
            <a:off x="7529900" y="3228923"/>
            <a:ext cx="1543432" cy="344077"/>
          </a:xfrm>
          <a:prstGeom prst="rect">
            <a:avLst/>
          </a:prstGeom>
        </p:spPr>
      </p:pic>
      <p:sp>
        <p:nvSpPr>
          <p:cNvPr id="21" name="Rectangle 2">
            <a:extLst>
              <a:ext uri="{FF2B5EF4-FFF2-40B4-BE49-F238E27FC236}">
                <a16:creationId xmlns:a16="http://schemas.microsoft.com/office/drawing/2014/main" id="{DD178394-3255-A66A-2273-F5BA2001AF36}"/>
              </a:ext>
            </a:extLst>
          </p:cNvPr>
          <p:cNvSpPr>
            <a:spLocks noChangeArrowheads="1"/>
          </p:cNvSpPr>
          <p:nvPr/>
        </p:nvSpPr>
        <p:spPr bwMode="auto">
          <a:xfrm>
            <a:off x="5767938" y="3535114"/>
            <a:ext cx="6649187" cy="463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nSpc>
                <a:spcPct val="150000"/>
              </a:lnSpc>
            </a:pPr>
            <a:r>
              <a:rPr lang="en-US" altLang="zh-CN">
                <a:latin typeface="微软雅黑" panose="020B0503020204020204" charset="-122"/>
                <a:ea typeface="微软雅黑" panose="020B0503020204020204" charset="-122"/>
                <a:cs typeface="Times New Roman" panose="02020603050405020304" pitchFamily="18" charset="0"/>
              </a:rPr>
              <a:t>③</a:t>
            </a:r>
            <a:r>
              <a:rPr lang="en-US" altLang="zh-CN">
                <a:latin typeface="Times New Roman" panose="02020603050405020304" pitchFamily="18" charset="0"/>
                <a:cs typeface="Times New Roman" panose="02020603050405020304" pitchFamily="18" charset="0"/>
              </a:rPr>
              <a:t>Define the cross covariance matrices of the estimation errors</a:t>
            </a:r>
            <a:r>
              <a:rPr lang="en-US" altLang="zh-CN" sz="1800">
                <a:solidFill>
                  <a:srgbClr val="000000"/>
                </a:solidFill>
                <a:effectLst/>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90A19-1162-8530-9ABF-3A58FB4C27D7}"/>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9609C03B-CE97-6F7E-C565-77BE9E347187}"/>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EAA7DE1D-3B85-BA77-7F13-98DDE6F441FE}"/>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74B59EC9-3694-BF3A-2CC2-F87D2F16B63D}"/>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E0627E24-DC3C-6E94-BDDC-11004EF82EB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16D10F1C-CBDE-ABE5-2D99-90737BF587A8}"/>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DB05A5A2-8F15-B1F7-5E47-70966B84DC55}"/>
              </a:ext>
            </a:extLst>
          </p:cNvPr>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80</a:t>
            </a:fld>
            <a:endParaRPr lang="zh-HK" altLang="en-US" sz="1600" dirty="0">
              <a:solidFill>
                <a:schemeClr val="bg1"/>
              </a:solidFill>
            </a:endParaRPr>
          </a:p>
        </p:txBody>
      </p:sp>
      <p:sp>
        <p:nvSpPr>
          <p:cNvPr id="2" name="文本框 1">
            <a:extLst>
              <a:ext uri="{FF2B5EF4-FFF2-40B4-BE49-F238E27FC236}">
                <a16:creationId xmlns:a16="http://schemas.microsoft.com/office/drawing/2014/main" id="{B17469F5-75DC-2B63-B1D6-FE977105C9E7}"/>
              </a:ext>
            </a:extLst>
          </p:cNvPr>
          <p:cNvSpPr txBox="1"/>
          <p:nvPr/>
        </p:nvSpPr>
        <p:spPr>
          <a:xfrm>
            <a:off x="146080" y="765000"/>
            <a:ext cx="7704000" cy="400110"/>
          </a:xfrm>
          <a:prstGeom prst="rect">
            <a:avLst/>
          </a:prstGeom>
          <a:noFill/>
        </p:spPr>
        <p:txBody>
          <a:bodyPr wrap="square" rtlCol="0">
            <a:spAutoFit/>
          </a:bodyPr>
          <a:lstStyle/>
          <a:p>
            <a:r>
              <a:rPr lang="en-US" altLang="zh-CN" sz="2000" b="1">
                <a:latin typeface="微软雅黑" panose="020B0503020204020204" pitchFamily="34" charset="-122"/>
                <a:ea typeface="微软雅黑" panose="020B0503020204020204" pitchFamily="34" charset="-122"/>
              </a:rPr>
              <a:t>Schur complements lamma</a:t>
            </a:r>
            <a:r>
              <a:rPr lang="zh-CN" altLang="en-US" sz="2000" b="1">
                <a:latin typeface="微软雅黑" panose="020B0503020204020204" pitchFamily="34" charset="-122"/>
                <a:ea typeface="微软雅黑" panose="020B0503020204020204" pitchFamily="34" charset="-122"/>
              </a:rPr>
              <a:t>：</a:t>
            </a:r>
          </a:p>
        </p:txBody>
      </p:sp>
      <p:sp>
        <p:nvSpPr>
          <p:cNvPr id="5" name="文本框 4">
            <a:extLst>
              <a:ext uri="{FF2B5EF4-FFF2-40B4-BE49-F238E27FC236}">
                <a16:creationId xmlns:a16="http://schemas.microsoft.com/office/drawing/2014/main" id="{83114EC2-CE42-17E7-FD35-9D8C966DE36E}"/>
              </a:ext>
            </a:extLst>
          </p:cNvPr>
          <p:cNvSpPr txBox="1"/>
          <p:nvPr/>
        </p:nvSpPr>
        <p:spPr>
          <a:xfrm>
            <a:off x="1416000" y="1210109"/>
            <a:ext cx="1255472" cy="400110"/>
          </a:xfrm>
          <a:prstGeom prst="rect">
            <a:avLst/>
          </a:prstGeom>
          <a:noFill/>
        </p:spPr>
        <p:txBody>
          <a:bodyPr wrap="none" rtlCol="0">
            <a:spAutoFit/>
          </a:bodyPr>
          <a:lstStyle/>
          <a:p>
            <a:r>
              <a:rPr lang="en-US" altLang="zh-CN" sz="2000" b="1">
                <a:latin typeface="微软雅黑" panose="020B0503020204020204" pitchFamily="34" charset="-122"/>
                <a:ea typeface="微软雅黑" panose="020B0503020204020204" pitchFamily="34" charset="-122"/>
              </a:rPr>
              <a:t>define</a:t>
            </a:r>
            <a:r>
              <a:rPr lang="zh-CN" altLang="en-US" sz="2000" b="1">
                <a:latin typeface="微软雅黑" panose="020B0503020204020204" pitchFamily="34" charset="-122"/>
                <a:ea typeface="微软雅黑" panose="020B0503020204020204" pitchFamily="34" charset="-122"/>
              </a:rPr>
              <a:t>：</a:t>
            </a:r>
          </a:p>
        </p:txBody>
      </p:sp>
      <p:pic>
        <p:nvPicPr>
          <p:cNvPr id="9" name="图片 8">
            <a:extLst>
              <a:ext uri="{FF2B5EF4-FFF2-40B4-BE49-F238E27FC236}">
                <a16:creationId xmlns:a16="http://schemas.microsoft.com/office/drawing/2014/main" id="{19C0292B-FE8C-E3AE-FE2B-FADB9B7BDC54}"/>
              </a:ext>
            </a:extLst>
          </p:cNvPr>
          <p:cNvPicPr>
            <a:picLocks noChangeAspect="1"/>
          </p:cNvPicPr>
          <p:nvPr/>
        </p:nvPicPr>
        <p:blipFill>
          <a:blip r:embed="rId5"/>
          <a:stretch>
            <a:fillRect/>
          </a:stretch>
        </p:blipFill>
        <p:spPr>
          <a:xfrm>
            <a:off x="2496000" y="1180509"/>
            <a:ext cx="6689446" cy="389922"/>
          </a:xfrm>
          <a:prstGeom prst="rect">
            <a:avLst/>
          </a:prstGeom>
        </p:spPr>
      </p:pic>
      <p:sp>
        <p:nvSpPr>
          <p:cNvPr id="10" name="箭头: 下 9">
            <a:extLst>
              <a:ext uri="{FF2B5EF4-FFF2-40B4-BE49-F238E27FC236}">
                <a16:creationId xmlns:a16="http://schemas.microsoft.com/office/drawing/2014/main" id="{FB33F41B-8B4D-7EE5-B692-EA1F2B7F9A07}"/>
              </a:ext>
            </a:extLst>
          </p:cNvPr>
          <p:cNvSpPr/>
          <p:nvPr>
            <p:custDataLst>
              <p:tags r:id="rId1"/>
            </p:custDataLst>
          </p:nvPr>
        </p:nvSpPr>
        <p:spPr>
          <a:xfrm>
            <a:off x="5688322" y="1650269"/>
            <a:ext cx="304801"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BBC65947-A4F3-C26C-7BAB-A7A855818EB0}"/>
              </a:ext>
            </a:extLst>
          </p:cNvPr>
          <p:cNvSpPr txBox="1"/>
          <p:nvPr/>
        </p:nvSpPr>
        <p:spPr>
          <a:xfrm>
            <a:off x="5952000" y="1620343"/>
            <a:ext cx="3384000" cy="369332"/>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rPr>
              <a:t>Schur lamma</a:t>
            </a:r>
            <a:endParaRPr lang="zh-CN" altLang="en-US" b="1">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AAB18DE6-F336-529A-6660-11AE717B88BE}"/>
              </a:ext>
            </a:extLst>
          </p:cNvPr>
          <p:cNvPicPr>
            <a:picLocks noChangeAspect="1"/>
          </p:cNvPicPr>
          <p:nvPr/>
        </p:nvPicPr>
        <p:blipFill>
          <a:blip r:embed="rId6"/>
          <a:srcRect r="66366" b="37445"/>
          <a:stretch/>
        </p:blipFill>
        <p:spPr>
          <a:xfrm>
            <a:off x="4942389" y="2047734"/>
            <a:ext cx="1773636" cy="803568"/>
          </a:xfrm>
          <a:prstGeom prst="rect">
            <a:avLst/>
          </a:prstGeom>
        </p:spPr>
      </p:pic>
      <p:pic>
        <p:nvPicPr>
          <p:cNvPr id="15" name="图片 14">
            <a:extLst>
              <a:ext uri="{FF2B5EF4-FFF2-40B4-BE49-F238E27FC236}">
                <a16:creationId xmlns:a16="http://schemas.microsoft.com/office/drawing/2014/main" id="{B8DE75BB-E872-F479-BBDF-A74468BEDD68}"/>
              </a:ext>
            </a:extLst>
          </p:cNvPr>
          <p:cNvPicPr>
            <a:picLocks noChangeAspect="1"/>
          </p:cNvPicPr>
          <p:nvPr/>
        </p:nvPicPr>
        <p:blipFill>
          <a:blip r:embed="rId7"/>
          <a:stretch>
            <a:fillRect/>
          </a:stretch>
        </p:blipFill>
        <p:spPr>
          <a:xfrm>
            <a:off x="3406654" y="2853000"/>
            <a:ext cx="5090692" cy="422053"/>
          </a:xfrm>
          <a:prstGeom prst="rect">
            <a:avLst/>
          </a:prstGeom>
        </p:spPr>
      </p:pic>
      <p:sp>
        <p:nvSpPr>
          <p:cNvPr id="16" name="文本框 15">
            <a:extLst>
              <a:ext uri="{FF2B5EF4-FFF2-40B4-BE49-F238E27FC236}">
                <a16:creationId xmlns:a16="http://schemas.microsoft.com/office/drawing/2014/main" id="{D87B8536-912A-AE64-29BD-9A5C166EC602}"/>
              </a:ext>
            </a:extLst>
          </p:cNvPr>
          <p:cNvSpPr txBox="1"/>
          <p:nvPr/>
        </p:nvSpPr>
        <p:spPr>
          <a:xfrm>
            <a:off x="2352000" y="2874943"/>
            <a:ext cx="1255472" cy="400110"/>
          </a:xfrm>
          <a:prstGeom prst="rect">
            <a:avLst/>
          </a:prstGeom>
          <a:noFill/>
        </p:spPr>
        <p:txBody>
          <a:bodyPr wrap="none" rtlCol="0">
            <a:spAutoFit/>
          </a:bodyPr>
          <a:lstStyle/>
          <a:p>
            <a:r>
              <a:rPr lang="en-US" altLang="zh-CN" sz="2000" b="1">
                <a:latin typeface="微软雅黑" panose="020B0503020204020204" pitchFamily="34" charset="-122"/>
                <a:ea typeface="微软雅黑" panose="020B0503020204020204" pitchFamily="34" charset="-122"/>
              </a:rPr>
              <a:t>define</a:t>
            </a:r>
            <a:r>
              <a:rPr lang="zh-CN" altLang="en-US" sz="2000" b="1">
                <a:latin typeface="微软雅黑" panose="020B0503020204020204" pitchFamily="34" charset="-122"/>
                <a:ea typeface="微软雅黑" panose="020B0503020204020204" pitchFamily="34" charset="-122"/>
              </a:rPr>
              <a:t>：</a:t>
            </a:r>
          </a:p>
        </p:txBody>
      </p:sp>
      <p:sp>
        <p:nvSpPr>
          <p:cNvPr id="17" name="箭头: 下 16">
            <a:extLst>
              <a:ext uri="{FF2B5EF4-FFF2-40B4-BE49-F238E27FC236}">
                <a16:creationId xmlns:a16="http://schemas.microsoft.com/office/drawing/2014/main" id="{F12864F1-6329-7FB6-1C4E-81723B2F22C5}"/>
              </a:ext>
            </a:extLst>
          </p:cNvPr>
          <p:cNvSpPr/>
          <p:nvPr>
            <p:custDataLst>
              <p:tags r:id="rId2"/>
            </p:custDataLst>
          </p:nvPr>
        </p:nvSpPr>
        <p:spPr>
          <a:xfrm>
            <a:off x="5688322" y="3242926"/>
            <a:ext cx="304801"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F9CBB277-F02A-B29C-6AC3-3B6FE10C9044}"/>
              </a:ext>
            </a:extLst>
          </p:cNvPr>
          <p:cNvSpPr txBox="1"/>
          <p:nvPr/>
        </p:nvSpPr>
        <p:spPr>
          <a:xfrm>
            <a:off x="5952000" y="3213000"/>
            <a:ext cx="3384000" cy="369332"/>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rPr>
              <a:t>Schur lamma</a:t>
            </a:r>
            <a:endParaRPr lang="zh-CN" altLang="en-US" b="1">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24D55EFA-F932-B49A-DC31-524AF7C1D7C1}"/>
              </a:ext>
            </a:extLst>
          </p:cNvPr>
          <p:cNvPicPr>
            <a:picLocks noChangeAspect="1"/>
          </p:cNvPicPr>
          <p:nvPr/>
        </p:nvPicPr>
        <p:blipFill>
          <a:blip r:embed="rId8"/>
          <a:stretch>
            <a:fillRect/>
          </a:stretch>
        </p:blipFill>
        <p:spPr>
          <a:xfrm>
            <a:off x="4365020" y="3645000"/>
            <a:ext cx="2951403" cy="1978947"/>
          </a:xfrm>
          <a:prstGeom prst="rect">
            <a:avLst/>
          </a:prstGeom>
        </p:spPr>
      </p:pic>
      <p:sp>
        <p:nvSpPr>
          <p:cNvPr id="24" name="文本框 23">
            <a:extLst>
              <a:ext uri="{FF2B5EF4-FFF2-40B4-BE49-F238E27FC236}">
                <a16:creationId xmlns:a16="http://schemas.microsoft.com/office/drawing/2014/main" id="{75895428-F3F9-A153-9AFC-21CD5C252155}"/>
              </a:ext>
            </a:extLst>
          </p:cNvPr>
          <p:cNvSpPr txBox="1"/>
          <p:nvPr/>
        </p:nvSpPr>
        <p:spPr>
          <a:xfrm>
            <a:off x="3033999" y="5733846"/>
            <a:ext cx="1255472" cy="400110"/>
          </a:xfrm>
          <a:prstGeom prst="rect">
            <a:avLst/>
          </a:prstGeom>
          <a:noFill/>
        </p:spPr>
        <p:txBody>
          <a:bodyPr wrap="none" rtlCol="0">
            <a:spAutoFit/>
          </a:bodyPr>
          <a:lstStyle/>
          <a:p>
            <a:r>
              <a:rPr lang="en-US" altLang="zh-CN" sz="2000" b="1">
                <a:latin typeface="微软雅黑" panose="020B0503020204020204" pitchFamily="34" charset="-122"/>
                <a:ea typeface="微软雅黑" panose="020B0503020204020204" pitchFamily="34" charset="-122"/>
              </a:rPr>
              <a:t>define</a:t>
            </a:r>
            <a:r>
              <a:rPr lang="zh-CN" altLang="en-US" sz="2000" b="1">
                <a:latin typeface="微软雅黑" panose="020B0503020204020204" pitchFamily="34" charset="-122"/>
                <a:ea typeface="微软雅黑" panose="020B0503020204020204" pitchFamily="34" charset="-122"/>
              </a:rPr>
              <a:t>：</a:t>
            </a:r>
          </a:p>
        </p:txBody>
      </p:sp>
      <p:pic>
        <p:nvPicPr>
          <p:cNvPr id="26" name="图片 25">
            <a:extLst>
              <a:ext uri="{FF2B5EF4-FFF2-40B4-BE49-F238E27FC236}">
                <a16:creationId xmlns:a16="http://schemas.microsoft.com/office/drawing/2014/main" id="{D613D617-E4FE-FB6A-0C87-185187D9C814}"/>
              </a:ext>
            </a:extLst>
          </p:cNvPr>
          <p:cNvPicPr>
            <a:picLocks noChangeAspect="1"/>
          </p:cNvPicPr>
          <p:nvPr/>
        </p:nvPicPr>
        <p:blipFill>
          <a:blip r:embed="rId9"/>
          <a:stretch>
            <a:fillRect/>
          </a:stretch>
        </p:blipFill>
        <p:spPr>
          <a:xfrm>
            <a:off x="4152000" y="5706537"/>
            <a:ext cx="2442665" cy="409704"/>
          </a:xfrm>
          <a:prstGeom prst="rect">
            <a:avLst/>
          </a:prstGeom>
        </p:spPr>
      </p:pic>
      <p:sp>
        <p:nvSpPr>
          <p:cNvPr id="27" name="矩形 26">
            <a:extLst>
              <a:ext uri="{FF2B5EF4-FFF2-40B4-BE49-F238E27FC236}">
                <a16:creationId xmlns:a16="http://schemas.microsoft.com/office/drawing/2014/main" id="{06C5D402-D335-9C72-A18A-3AF00AD5CD7A}"/>
              </a:ext>
            </a:extLst>
          </p:cNvPr>
          <p:cNvSpPr/>
          <p:nvPr/>
        </p:nvSpPr>
        <p:spPr>
          <a:xfrm>
            <a:off x="4933122" y="3644999"/>
            <a:ext cx="561192" cy="1978947"/>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238BE8DF-D2B0-A3F8-3947-349A5495B9CA}"/>
              </a:ext>
            </a:extLst>
          </p:cNvPr>
          <p:cNvSpPr/>
          <p:nvPr/>
        </p:nvSpPr>
        <p:spPr>
          <a:xfrm>
            <a:off x="5671404" y="3653857"/>
            <a:ext cx="1216596" cy="1978947"/>
          </a:xfrm>
          <a:prstGeom prst="rect">
            <a:avLst/>
          </a:prstGeom>
          <a:noFill/>
          <a:ln w="19050">
            <a:solidFill>
              <a:srgbClr val="0174A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357402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D85-ADF6-5AC8-B5DD-3E4B03A36BA5}"/>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57CC495D-1ADC-11FD-D18F-2EB5D180FF99}"/>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E958042A-3917-657E-FA8E-A2E856885A8C}"/>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FFAFC65C-46DF-D846-2AC6-7356682B9239}"/>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784BD5F8-30A9-99DE-B967-B0D257EC64B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6CDB7114-267A-5223-AE3F-794D1EA5932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9A1977E0-593D-80D5-894F-03AA3DD41E9E}"/>
              </a:ext>
            </a:extLst>
          </p:cNvPr>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81</a:t>
            </a:fld>
            <a:endParaRPr lang="zh-HK" altLang="en-US" sz="1600" dirty="0">
              <a:solidFill>
                <a:schemeClr val="bg1"/>
              </a:solidFill>
            </a:endParaRPr>
          </a:p>
        </p:txBody>
      </p:sp>
      <p:sp>
        <p:nvSpPr>
          <p:cNvPr id="2" name="文本框 1">
            <a:extLst>
              <a:ext uri="{FF2B5EF4-FFF2-40B4-BE49-F238E27FC236}">
                <a16:creationId xmlns:a16="http://schemas.microsoft.com/office/drawing/2014/main" id="{2DC53573-1AF1-BF9E-087B-35D119BAD952}"/>
              </a:ext>
            </a:extLst>
          </p:cNvPr>
          <p:cNvSpPr txBox="1"/>
          <p:nvPr/>
        </p:nvSpPr>
        <p:spPr>
          <a:xfrm>
            <a:off x="146080" y="765000"/>
            <a:ext cx="7704000" cy="400110"/>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将式（</a:t>
            </a:r>
            <a:r>
              <a:rPr lang="en-US" altLang="zh-CN" sz="2000" b="1">
                <a:latin typeface="微软雅黑" panose="020B0503020204020204" pitchFamily="34" charset="-122"/>
                <a:ea typeface="微软雅黑" panose="020B0503020204020204" pitchFamily="34" charset="-122"/>
              </a:rPr>
              <a:t>39</a:t>
            </a:r>
            <a:r>
              <a:rPr lang="zh-CN" altLang="en-US" sz="2000" b="1">
                <a:latin typeface="微软雅黑" panose="020B0503020204020204" pitchFamily="34" charset="-122"/>
                <a:ea typeface="微软雅黑" panose="020B0503020204020204" pitchFamily="34" charset="-122"/>
              </a:rPr>
              <a:t>）通过</a:t>
            </a:r>
            <a:r>
              <a:rPr lang="en-US" altLang="zh-CN" sz="2000" b="1">
                <a:solidFill>
                  <a:srgbClr val="FF0000"/>
                </a:solidFill>
                <a:latin typeface="微软雅黑" panose="020B0503020204020204" pitchFamily="34" charset="-122"/>
                <a:ea typeface="微软雅黑" panose="020B0503020204020204" pitchFamily="34" charset="-122"/>
              </a:rPr>
              <a:t>schur</a:t>
            </a:r>
            <a:r>
              <a:rPr lang="zh-CN" altLang="en-US" sz="2000" b="1">
                <a:solidFill>
                  <a:srgbClr val="FF0000"/>
                </a:solidFill>
                <a:latin typeface="微软雅黑" panose="020B0503020204020204" pitchFamily="34" charset="-122"/>
                <a:ea typeface="微软雅黑" panose="020B0503020204020204" pitchFamily="34" charset="-122"/>
              </a:rPr>
              <a:t>补</a:t>
            </a:r>
            <a:r>
              <a:rPr lang="zh-CN" altLang="en-US" sz="2000" b="1">
                <a:latin typeface="微软雅黑" panose="020B0503020204020204" pitchFamily="34" charset="-122"/>
                <a:ea typeface="微软雅黑" panose="020B0503020204020204" pitchFamily="34" charset="-122"/>
              </a:rPr>
              <a:t>转化为</a:t>
            </a:r>
            <a:r>
              <a:rPr lang="en-US" altLang="zh-CN" sz="2000" b="1">
                <a:solidFill>
                  <a:srgbClr val="FF0000"/>
                </a:solidFill>
                <a:latin typeface="微软雅黑" panose="020B0503020204020204" pitchFamily="34" charset="-122"/>
                <a:ea typeface="微软雅黑" panose="020B0503020204020204" pitchFamily="34" charset="-122"/>
              </a:rPr>
              <a:t>LMI</a:t>
            </a:r>
            <a:r>
              <a:rPr lang="zh-CN" altLang="en-US" sz="2000" b="1">
                <a:latin typeface="微软雅黑" panose="020B0503020204020204" pitchFamily="34" charset="-122"/>
                <a:ea typeface="微软雅黑" panose="020B0503020204020204" pitchFamily="34" charset="-122"/>
              </a:rPr>
              <a:t>形式，得到式（</a:t>
            </a:r>
            <a:r>
              <a:rPr lang="en-US" altLang="zh-CN" sz="2000" b="1">
                <a:latin typeface="微软雅黑" panose="020B0503020204020204" pitchFamily="34" charset="-122"/>
                <a:ea typeface="微软雅黑" panose="020B0503020204020204" pitchFamily="34" charset="-122"/>
              </a:rPr>
              <a:t>43</a:t>
            </a:r>
            <a:r>
              <a:rPr lang="zh-CN" altLang="en-US" sz="2000" b="1">
                <a:latin typeface="微软雅黑" panose="020B0503020204020204" pitchFamily="34" charset="-122"/>
                <a:ea typeface="微软雅黑" panose="020B0503020204020204" pitchFamily="34" charset="-122"/>
              </a:rPr>
              <a:t>）：</a:t>
            </a:r>
          </a:p>
        </p:txBody>
      </p:sp>
      <p:pic>
        <p:nvPicPr>
          <p:cNvPr id="4" name="图片 3">
            <a:extLst>
              <a:ext uri="{FF2B5EF4-FFF2-40B4-BE49-F238E27FC236}">
                <a16:creationId xmlns:a16="http://schemas.microsoft.com/office/drawing/2014/main" id="{56E938B1-E86B-2974-583B-24313A0D5CC6}"/>
              </a:ext>
            </a:extLst>
          </p:cNvPr>
          <p:cNvPicPr>
            <a:picLocks noChangeAspect="1"/>
          </p:cNvPicPr>
          <p:nvPr/>
        </p:nvPicPr>
        <p:blipFill>
          <a:blip r:embed="rId4"/>
          <a:stretch>
            <a:fillRect/>
          </a:stretch>
        </p:blipFill>
        <p:spPr>
          <a:xfrm>
            <a:off x="2462101" y="1261143"/>
            <a:ext cx="9729899" cy="1458595"/>
          </a:xfrm>
          <a:prstGeom prst="rect">
            <a:avLst/>
          </a:prstGeom>
        </p:spPr>
      </p:pic>
      <p:pic>
        <p:nvPicPr>
          <p:cNvPr id="6" name="图片 5">
            <a:extLst>
              <a:ext uri="{FF2B5EF4-FFF2-40B4-BE49-F238E27FC236}">
                <a16:creationId xmlns:a16="http://schemas.microsoft.com/office/drawing/2014/main" id="{CCB87901-F0EA-FD2D-B8B0-ECF8AA451729}"/>
              </a:ext>
            </a:extLst>
          </p:cNvPr>
          <p:cNvPicPr>
            <a:picLocks noChangeAspect="1"/>
          </p:cNvPicPr>
          <p:nvPr/>
        </p:nvPicPr>
        <p:blipFill>
          <a:blip r:embed="rId5"/>
          <a:stretch>
            <a:fillRect/>
          </a:stretch>
        </p:blipFill>
        <p:spPr>
          <a:xfrm>
            <a:off x="3748464" y="2779403"/>
            <a:ext cx="8347935" cy="3518168"/>
          </a:xfrm>
          <a:prstGeom prst="rect">
            <a:avLst/>
          </a:prstGeom>
        </p:spPr>
      </p:pic>
      <p:pic>
        <p:nvPicPr>
          <p:cNvPr id="8" name="图片 7">
            <a:extLst>
              <a:ext uri="{FF2B5EF4-FFF2-40B4-BE49-F238E27FC236}">
                <a16:creationId xmlns:a16="http://schemas.microsoft.com/office/drawing/2014/main" id="{8E7E66BE-3DC7-BE4C-78A8-525F9E67B5C7}"/>
              </a:ext>
            </a:extLst>
          </p:cNvPr>
          <p:cNvPicPr>
            <a:picLocks noChangeAspect="1"/>
          </p:cNvPicPr>
          <p:nvPr/>
        </p:nvPicPr>
        <p:blipFill>
          <a:blip r:embed="rId6"/>
          <a:stretch>
            <a:fillRect/>
          </a:stretch>
        </p:blipFill>
        <p:spPr>
          <a:xfrm>
            <a:off x="534465" y="2988869"/>
            <a:ext cx="3093988" cy="403895"/>
          </a:xfrm>
          <a:prstGeom prst="rect">
            <a:avLst/>
          </a:prstGeom>
        </p:spPr>
      </p:pic>
      <p:sp>
        <p:nvSpPr>
          <p:cNvPr id="9" name="文本框 8">
            <a:extLst>
              <a:ext uri="{FF2B5EF4-FFF2-40B4-BE49-F238E27FC236}">
                <a16:creationId xmlns:a16="http://schemas.microsoft.com/office/drawing/2014/main" id="{B6797438-C3BA-C145-915F-18EFD50D9ED4}"/>
              </a:ext>
            </a:extLst>
          </p:cNvPr>
          <p:cNvSpPr txBox="1"/>
          <p:nvPr/>
        </p:nvSpPr>
        <p:spPr>
          <a:xfrm>
            <a:off x="146080" y="2637000"/>
            <a:ext cx="879849" cy="400110"/>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其中：</a:t>
            </a:r>
          </a:p>
        </p:txBody>
      </p:sp>
      <mc:AlternateContent xmlns:mc="http://schemas.openxmlformats.org/markup-compatibility/2006" xmlns:p14="http://schemas.microsoft.com/office/powerpoint/2010/main">
        <mc:Choice Requires="p14">
          <p:contentPart p14:bwMode="auto" r:id="rId7">
            <p14:nvContentPartPr>
              <p14:cNvPr id="10" name="墨迹 9">
                <a:extLst>
                  <a:ext uri="{FF2B5EF4-FFF2-40B4-BE49-F238E27FC236}">
                    <a16:creationId xmlns:a16="http://schemas.microsoft.com/office/drawing/2014/main" id="{DE8FF5AA-2877-ABAF-522D-582FE9B7C28A}"/>
                  </a:ext>
                </a:extLst>
              </p14:cNvPr>
              <p14:cNvContentPartPr/>
              <p14:nvPr/>
            </p14:nvContentPartPr>
            <p14:xfrm>
              <a:off x="9262480" y="2031600"/>
              <a:ext cx="1122120" cy="35640"/>
            </p14:xfrm>
          </p:contentPart>
        </mc:Choice>
        <mc:Fallback xmlns="">
          <p:pic>
            <p:nvPicPr>
              <p:cNvPr id="10" name="墨迹 9">
                <a:extLst>
                  <a:ext uri="{FF2B5EF4-FFF2-40B4-BE49-F238E27FC236}">
                    <a16:creationId xmlns:a16="http://schemas.microsoft.com/office/drawing/2014/main" id="{DE8FF5AA-2877-ABAF-522D-582FE9B7C28A}"/>
                  </a:ext>
                </a:extLst>
              </p:cNvPr>
              <p:cNvPicPr/>
              <p:nvPr/>
            </p:nvPicPr>
            <p:blipFill>
              <a:blip r:embed="rId8"/>
              <a:stretch>
                <a:fillRect/>
              </a:stretch>
            </p:blipFill>
            <p:spPr>
              <a:xfrm>
                <a:off x="9208480" y="1923960"/>
                <a:ext cx="12297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墨迹 10">
                <a:extLst>
                  <a:ext uri="{FF2B5EF4-FFF2-40B4-BE49-F238E27FC236}">
                    <a16:creationId xmlns:a16="http://schemas.microsoft.com/office/drawing/2014/main" id="{9D79A2DE-F352-978D-ECBE-E452271A1F9B}"/>
                  </a:ext>
                </a:extLst>
              </p14:cNvPr>
              <p14:cNvContentPartPr/>
              <p14:nvPr/>
            </p14:nvContentPartPr>
            <p14:xfrm>
              <a:off x="2853040" y="2488800"/>
              <a:ext cx="2235960" cy="51480"/>
            </p14:xfrm>
          </p:contentPart>
        </mc:Choice>
        <mc:Fallback xmlns="">
          <p:pic>
            <p:nvPicPr>
              <p:cNvPr id="11" name="墨迹 10">
                <a:extLst>
                  <a:ext uri="{FF2B5EF4-FFF2-40B4-BE49-F238E27FC236}">
                    <a16:creationId xmlns:a16="http://schemas.microsoft.com/office/drawing/2014/main" id="{9D79A2DE-F352-978D-ECBE-E452271A1F9B}"/>
                  </a:ext>
                </a:extLst>
              </p:cNvPr>
              <p:cNvPicPr/>
              <p:nvPr/>
            </p:nvPicPr>
            <p:blipFill>
              <a:blip r:embed="rId10"/>
              <a:stretch>
                <a:fillRect/>
              </a:stretch>
            </p:blipFill>
            <p:spPr>
              <a:xfrm>
                <a:off x="2799400" y="2381160"/>
                <a:ext cx="2343600" cy="267120"/>
              </a:xfrm>
              <a:prstGeom prst="rect">
                <a:avLst/>
              </a:prstGeom>
            </p:spPr>
          </p:pic>
        </mc:Fallback>
      </mc:AlternateContent>
      <p:sp>
        <p:nvSpPr>
          <p:cNvPr id="12" name="文本框 11">
            <a:extLst>
              <a:ext uri="{FF2B5EF4-FFF2-40B4-BE49-F238E27FC236}">
                <a16:creationId xmlns:a16="http://schemas.microsoft.com/office/drawing/2014/main" id="{8D8C3925-4A86-E5AF-BD7B-D617D680D109}"/>
              </a:ext>
            </a:extLst>
          </p:cNvPr>
          <p:cNvSpPr txBox="1"/>
          <p:nvPr/>
        </p:nvSpPr>
        <p:spPr>
          <a:xfrm>
            <a:off x="5304000" y="2294246"/>
            <a:ext cx="5908732" cy="400110"/>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对于</a:t>
            </a:r>
            <a:r>
              <a:rPr lang="en-US" altLang="zh-CN" sz="2000" b="1">
                <a:latin typeface="微软雅黑" panose="020B0503020204020204" pitchFamily="34" charset="-122"/>
                <a:ea typeface="微软雅黑" panose="020B0503020204020204" pitchFamily="34" charset="-122"/>
              </a:rPr>
              <a:t>nominal system,</a:t>
            </a:r>
            <a:r>
              <a:rPr lang="zh-CN" altLang="en-US" sz="2000" b="1">
                <a:latin typeface="微软雅黑" panose="020B0503020204020204" pitchFamily="34" charset="-122"/>
                <a:ea typeface="微软雅黑" panose="020B0503020204020204" pitchFamily="34" charset="-122"/>
              </a:rPr>
              <a:t>其</a:t>
            </a:r>
            <a:r>
              <a:rPr lang="en-US" altLang="zh-CN" sz="2000" b="1">
                <a:latin typeface="微软雅黑" panose="020B0503020204020204" pitchFamily="34" charset="-122"/>
                <a:ea typeface="微软雅黑" panose="020B0503020204020204" pitchFamily="34" charset="-122"/>
              </a:rPr>
              <a:t>w=0</a:t>
            </a:r>
            <a:r>
              <a:rPr lang="zh-CN" altLang="en-US" sz="2000" b="1">
                <a:latin typeface="微软雅黑" panose="020B0503020204020204" pitchFamily="34" charset="-122"/>
                <a:ea typeface="微软雅黑" panose="020B0503020204020204" pitchFamily="34" charset="-122"/>
              </a:rPr>
              <a:t>。</a:t>
            </a:r>
            <a:endParaRPr lang="en-US" altLang="zh-CN" sz="2000" b="1">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B8C4522D-9FDB-40BD-C603-C5E15F1E17AC}"/>
              </a:ext>
            </a:extLst>
          </p:cNvPr>
          <p:cNvPicPr>
            <a:picLocks noChangeAspect="1"/>
          </p:cNvPicPr>
          <p:nvPr/>
        </p:nvPicPr>
        <p:blipFill>
          <a:blip r:embed="rId11"/>
          <a:stretch>
            <a:fillRect/>
          </a:stretch>
        </p:blipFill>
        <p:spPr>
          <a:xfrm>
            <a:off x="1196431" y="4728106"/>
            <a:ext cx="1190101" cy="439526"/>
          </a:xfrm>
          <a:prstGeom prst="rect">
            <a:avLst/>
          </a:prstGeom>
        </p:spPr>
      </p:pic>
      <p:sp>
        <p:nvSpPr>
          <p:cNvPr id="7" name="箭头: 下 6">
            <a:extLst>
              <a:ext uri="{FF2B5EF4-FFF2-40B4-BE49-F238E27FC236}">
                <a16:creationId xmlns:a16="http://schemas.microsoft.com/office/drawing/2014/main" id="{55D6AEBA-535C-8960-4241-25A7F4FD90A2}"/>
              </a:ext>
            </a:extLst>
          </p:cNvPr>
          <p:cNvSpPr/>
          <p:nvPr>
            <p:custDataLst>
              <p:tags r:id="rId1"/>
            </p:custDataLst>
          </p:nvPr>
        </p:nvSpPr>
        <p:spPr>
          <a:xfrm>
            <a:off x="1639082" y="5198372"/>
            <a:ext cx="304801"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08F88E29-A9D0-79C8-DE00-294E8E0A3C3D}"/>
              </a:ext>
            </a:extLst>
          </p:cNvPr>
          <p:cNvPicPr>
            <a:picLocks noChangeAspect="1"/>
          </p:cNvPicPr>
          <p:nvPr/>
        </p:nvPicPr>
        <p:blipFill>
          <a:blip r:embed="rId12"/>
          <a:stretch>
            <a:fillRect/>
          </a:stretch>
        </p:blipFill>
        <p:spPr>
          <a:xfrm>
            <a:off x="378148" y="5606029"/>
            <a:ext cx="2547641" cy="918971"/>
          </a:xfrm>
          <a:prstGeom prst="rect">
            <a:avLst/>
          </a:prstGeom>
        </p:spPr>
      </p:pic>
      <p:pic>
        <p:nvPicPr>
          <p:cNvPr id="16" name="图片 15">
            <a:extLst>
              <a:ext uri="{FF2B5EF4-FFF2-40B4-BE49-F238E27FC236}">
                <a16:creationId xmlns:a16="http://schemas.microsoft.com/office/drawing/2014/main" id="{2DBDE9F0-DAC9-8803-5C3B-21E00EEBE580}"/>
              </a:ext>
            </a:extLst>
          </p:cNvPr>
          <p:cNvPicPr>
            <a:picLocks noChangeAspect="1"/>
          </p:cNvPicPr>
          <p:nvPr/>
        </p:nvPicPr>
        <p:blipFill>
          <a:blip r:embed="rId13"/>
          <a:stretch>
            <a:fillRect/>
          </a:stretch>
        </p:blipFill>
        <p:spPr>
          <a:xfrm>
            <a:off x="274969" y="3531621"/>
            <a:ext cx="3033023" cy="1120237"/>
          </a:xfrm>
          <a:prstGeom prst="rect">
            <a:avLst/>
          </a:prstGeom>
        </p:spPr>
      </p:pic>
      <p:sp>
        <p:nvSpPr>
          <p:cNvPr id="17" name="矩形 16">
            <a:extLst>
              <a:ext uri="{FF2B5EF4-FFF2-40B4-BE49-F238E27FC236}">
                <a16:creationId xmlns:a16="http://schemas.microsoft.com/office/drawing/2014/main" id="{0748E9BE-CA22-896C-86F2-137275089098}"/>
              </a:ext>
            </a:extLst>
          </p:cNvPr>
          <p:cNvSpPr/>
          <p:nvPr/>
        </p:nvSpPr>
        <p:spPr>
          <a:xfrm>
            <a:off x="305408" y="4728106"/>
            <a:ext cx="2694592" cy="1789328"/>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B70EE5B3-26AC-61F2-277E-9674A90BB0F0}"/>
              </a:ext>
            </a:extLst>
          </p:cNvPr>
          <p:cNvSpPr/>
          <p:nvPr/>
        </p:nvSpPr>
        <p:spPr>
          <a:xfrm>
            <a:off x="270913" y="3531621"/>
            <a:ext cx="3093987" cy="1141682"/>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051952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43C40-C018-9B4F-D018-B57579E4B0C8}"/>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5F966EF3-4CFF-D747-578B-6AEB25FA2A63}"/>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F3D11E38-3412-8DEF-DFB2-156DCFB85420}"/>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254E2AD8-18A2-5616-624D-D2CA53CE6EBF}"/>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695B6F40-E249-A6A0-B851-0C750E18631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791B009F-D55E-E3AB-99FC-7A906A496E2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8BF8F879-FD60-ED67-88AD-D640CF6A5022}"/>
              </a:ext>
            </a:extLst>
          </p:cNvPr>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82</a:t>
            </a:fld>
            <a:endParaRPr lang="zh-HK" altLang="en-US" sz="1600" dirty="0">
              <a:solidFill>
                <a:schemeClr val="bg1"/>
              </a:solidFill>
            </a:endParaRPr>
          </a:p>
        </p:txBody>
      </p:sp>
    </p:spTree>
    <p:extLst>
      <p:ext uri="{BB962C8B-B14F-4D97-AF65-F5344CB8AC3E}">
        <p14:creationId xmlns:p14="http://schemas.microsoft.com/office/powerpoint/2010/main" val="2359006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95A24-3466-9E90-4F61-F774620CD21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CE84C58F-38F2-F4F3-82D5-1DA876FFC155}"/>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74F44AB9-453C-B8BF-0AB8-50026776D0F6}"/>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97666BD4-EEE5-514C-8D4F-D27E2DB55C42}"/>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FC685184-6A8B-48CF-A22D-8DED40DC3DF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CB5A150E-B18C-18E5-8FC4-59990D2ECAA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011385EA-5A93-86C4-4D84-E235FE3DE31C}"/>
              </a:ext>
            </a:extLst>
          </p:cNvPr>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83</a:t>
            </a:fld>
            <a:endParaRPr lang="zh-HK" altLang="en-US" sz="1600" dirty="0">
              <a:solidFill>
                <a:schemeClr val="bg1"/>
              </a:solidFill>
            </a:endParaRPr>
          </a:p>
        </p:txBody>
      </p:sp>
      <p:sp>
        <p:nvSpPr>
          <p:cNvPr id="3" name="文本框 2">
            <a:extLst>
              <a:ext uri="{FF2B5EF4-FFF2-40B4-BE49-F238E27FC236}">
                <a16:creationId xmlns:a16="http://schemas.microsoft.com/office/drawing/2014/main" id="{2977D5C0-4DE4-7E32-5C9A-B1C61EA0D77F}"/>
              </a:ext>
            </a:extLst>
          </p:cNvPr>
          <p:cNvSpPr txBox="1"/>
          <p:nvPr/>
        </p:nvSpPr>
        <p:spPr>
          <a:xfrm>
            <a:off x="408000" y="795561"/>
            <a:ext cx="6146800" cy="400110"/>
          </a:xfrm>
          <a:prstGeom prst="rect">
            <a:avLst/>
          </a:prstGeom>
          <a:noFill/>
        </p:spPr>
        <p:txBody>
          <a:bodyPr wrap="square">
            <a:spAutoFit/>
          </a:bodyPr>
          <a:lstStyle/>
          <a:p>
            <a:r>
              <a:rPr lang="en-US" altLang="zh-CN" sz="2000">
                <a:solidFill>
                  <a:srgbClr val="0174AB"/>
                </a:solidFill>
                <a:effectLst/>
                <a:latin typeface="Arial" panose="020B0604020202020204" pitchFamily="34" charset="0"/>
                <a:cs typeface="Arial" panose="020B0604020202020204" pitchFamily="34" charset="0"/>
              </a:rPr>
              <a:t>Robustness against nonlinear uncertainty</a:t>
            </a:r>
            <a:endParaRPr lang="zh-CN" altLang="en-US" sz="2000">
              <a:solidFill>
                <a:srgbClr val="0174AB"/>
              </a:solidFill>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8B648AE3-3FA1-C04B-D068-FA69511724D2}"/>
              </a:ext>
            </a:extLst>
          </p:cNvPr>
          <p:cNvPicPr>
            <a:picLocks noChangeAspect="1"/>
          </p:cNvPicPr>
          <p:nvPr/>
        </p:nvPicPr>
        <p:blipFill>
          <a:blip r:embed="rId3"/>
          <a:stretch>
            <a:fillRect/>
          </a:stretch>
        </p:blipFill>
        <p:spPr>
          <a:xfrm>
            <a:off x="1704000" y="1266840"/>
            <a:ext cx="7640933" cy="3259924"/>
          </a:xfrm>
          <a:prstGeom prst="rect">
            <a:avLst/>
          </a:prstGeom>
        </p:spPr>
      </p:pic>
      <p:grpSp>
        <p:nvGrpSpPr>
          <p:cNvPr id="10" name="组合 9">
            <a:extLst>
              <a:ext uri="{FF2B5EF4-FFF2-40B4-BE49-F238E27FC236}">
                <a16:creationId xmlns:a16="http://schemas.microsoft.com/office/drawing/2014/main" id="{C9EC073E-3449-285A-1827-E8326A28B66F}"/>
              </a:ext>
            </a:extLst>
          </p:cNvPr>
          <p:cNvGrpSpPr/>
          <p:nvPr/>
        </p:nvGrpSpPr>
        <p:grpSpPr>
          <a:xfrm>
            <a:off x="1848000" y="4581000"/>
            <a:ext cx="8862828" cy="1638442"/>
            <a:chOff x="1664585" y="4524025"/>
            <a:chExt cx="8862828" cy="1638442"/>
          </a:xfrm>
        </p:grpSpPr>
        <p:pic>
          <p:nvPicPr>
            <p:cNvPr id="7" name="图片 6">
              <a:extLst>
                <a:ext uri="{FF2B5EF4-FFF2-40B4-BE49-F238E27FC236}">
                  <a16:creationId xmlns:a16="http://schemas.microsoft.com/office/drawing/2014/main" id="{A1D6EB16-F2E8-2D37-D801-DAC329A48303}"/>
                </a:ext>
              </a:extLst>
            </p:cNvPr>
            <p:cNvPicPr>
              <a:picLocks noChangeAspect="1"/>
            </p:cNvPicPr>
            <p:nvPr/>
          </p:nvPicPr>
          <p:blipFill>
            <a:blip r:embed="rId4"/>
            <a:stretch>
              <a:fillRect/>
            </a:stretch>
          </p:blipFill>
          <p:spPr>
            <a:xfrm>
              <a:off x="1664585" y="4524025"/>
              <a:ext cx="8862828" cy="609653"/>
            </a:xfrm>
            <a:prstGeom prst="rect">
              <a:avLst/>
            </a:prstGeom>
          </p:spPr>
        </p:pic>
        <p:pic>
          <p:nvPicPr>
            <p:cNvPr id="9" name="图片 8">
              <a:extLst>
                <a:ext uri="{FF2B5EF4-FFF2-40B4-BE49-F238E27FC236}">
                  <a16:creationId xmlns:a16="http://schemas.microsoft.com/office/drawing/2014/main" id="{7FA65B4E-7DE1-92A0-EE48-8B5FABFA846A}"/>
                </a:ext>
              </a:extLst>
            </p:cNvPr>
            <p:cNvPicPr>
              <a:picLocks noChangeAspect="1"/>
            </p:cNvPicPr>
            <p:nvPr/>
          </p:nvPicPr>
          <p:blipFill>
            <a:blip r:embed="rId5"/>
            <a:stretch>
              <a:fillRect/>
            </a:stretch>
          </p:blipFill>
          <p:spPr>
            <a:xfrm>
              <a:off x="1679826" y="5133678"/>
              <a:ext cx="8847587" cy="1028789"/>
            </a:xfrm>
            <a:prstGeom prst="rect">
              <a:avLst/>
            </a:prstGeom>
          </p:spPr>
        </p:pic>
      </p:grpSp>
    </p:spTree>
    <p:extLst>
      <p:ext uri="{BB962C8B-B14F-4D97-AF65-F5344CB8AC3E}">
        <p14:creationId xmlns:p14="http://schemas.microsoft.com/office/powerpoint/2010/main" val="318170374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84</a:t>
            </a:fld>
            <a:endParaRPr lang="zh-HK" altLang="en-US" sz="1600" dirty="0">
              <a:solidFill>
                <a:schemeClr val="bg1"/>
              </a:solidFill>
            </a:endParaRPr>
          </a:p>
        </p:txBody>
      </p:sp>
      <p:pic>
        <p:nvPicPr>
          <p:cNvPr id="21" name="图片 20"/>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p:cNvGrpSpPr/>
          <p:nvPr>
            <p:custDataLst>
              <p:tags r:id="rId1"/>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2"/>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3"/>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3" name="矩形 102"/>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85</a:t>
            </a:fld>
            <a:endParaRPr lang="zh-HK" altLang="en-US" sz="1600" dirty="0">
              <a:solidFill>
                <a:schemeClr val="bg1"/>
              </a:solidFill>
            </a:endParaRPr>
          </a:p>
        </p:txBody>
      </p:sp>
      <p:pic>
        <p:nvPicPr>
          <p:cNvPr id="3" name="图片 2">
            <a:extLst>
              <a:ext uri="{FF2B5EF4-FFF2-40B4-BE49-F238E27FC236}">
                <a16:creationId xmlns:a16="http://schemas.microsoft.com/office/drawing/2014/main" id="{8D5ED294-F209-4091-562E-5CDF71C78853}"/>
              </a:ext>
            </a:extLst>
          </p:cNvPr>
          <p:cNvPicPr>
            <a:picLocks noChangeAspect="1"/>
          </p:cNvPicPr>
          <p:nvPr/>
        </p:nvPicPr>
        <p:blipFill>
          <a:blip r:embed="rId5"/>
          <a:stretch>
            <a:fillRect/>
          </a:stretch>
        </p:blipFill>
        <p:spPr>
          <a:xfrm>
            <a:off x="1992000" y="779364"/>
            <a:ext cx="8566293" cy="5427718"/>
          </a:xfrm>
          <a:prstGeom prst="rect">
            <a:avLst/>
          </a:prstGeom>
        </p:spPr>
      </p:pic>
      <p:sp>
        <p:nvSpPr>
          <p:cNvPr id="4" name="矩形 3">
            <a:extLst>
              <a:ext uri="{FF2B5EF4-FFF2-40B4-BE49-F238E27FC236}">
                <a16:creationId xmlns:a16="http://schemas.microsoft.com/office/drawing/2014/main" id="{EDC37D27-D121-CCBA-1EFF-D14E36ECC609}"/>
              </a:ext>
            </a:extLst>
          </p:cNvPr>
          <p:cNvSpPr/>
          <p:nvPr/>
        </p:nvSpPr>
        <p:spPr>
          <a:xfrm>
            <a:off x="2664268" y="2997000"/>
            <a:ext cx="1559732" cy="322946"/>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EE0E2A7B-1B37-D540-D425-0F371A0A6689}"/>
              </a:ext>
            </a:extLst>
          </p:cNvPr>
          <p:cNvSpPr/>
          <p:nvPr/>
        </p:nvSpPr>
        <p:spPr>
          <a:xfrm>
            <a:off x="2568000" y="5085000"/>
            <a:ext cx="1656000" cy="360000"/>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6B44C57F-9B4E-A21D-8A72-6AE4347FBACE}"/>
              </a:ext>
            </a:extLst>
          </p:cNvPr>
          <p:cNvSpPr txBox="1"/>
          <p:nvPr/>
        </p:nvSpPr>
        <p:spPr>
          <a:xfrm>
            <a:off x="5736000" y="4941000"/>
            <a:ext cx="5760000" cy="1323439"/>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注：可以看到本论文使用的观测器设计方法的</a:t>
            </a:r>
            <a:r>
              <a:rPr lang="zh-CN" altLang="en-US" sz="2000" b="1">
                <a:solidFill>
                  <a:srgbClr val="FF0000"/>
                </a:solidFill>
                <a:latin typeface="微软雅黑" panose="020B0503020204020204" pitchFamily="34" charset="-122"/>
                <a:ea typeface="微软雅黑" panose="020B0503020204020204" pitchFamily="34" charset="-122"/>
              </a:rPr>
              <a:t>容许</a:t>
            </a:r>
            <a:r>
              <a:rPr lang="en-US" altLang="zh-CN" sz="2000" b="1">
                <a:solidFill>
                  <a:srgbClr val="FF0000"/>
                </a:solidFill>
                <a:latin typeface="微软雅黑" panose="020B0503020204020204" pitchFamily="34" charset="-122"/>
                <a:ea typeface="微软雅黑" panose="020B0503020204020204" pitchFamily="34" charset="-122"/>
              </a:rPr>
              <a:t>lipschitz</a:t>
            </a:r>
            <a:r>
              <a:rPr lang="zh-CN" altLang="en-US" sz="2000" b="1">
                <a:solidFill>
                  <a:srgbClr val="FF0000"/>
                </a:solidFill>
                <a:latin typeface="微软雅黑" panose="020B0503020204020204" pitchFamily="34" charset="-122"/>
                <a:ea typeface="微软雅黑" panose="020B0503020204020204" pitchFamily="34" charset="-122"/>
              </a:rPr>
              <a:t>常数</a:t>
            </a:r>
            <a:r>
              <a:rPr lang="zh-CN" altLang="en-US" sz="2000" b="1">
                <a:latin typeface="微软雅黑" panose="020B0503020204020204" pitchFamily="34" charset="-122"/>
                <a:ea typeface="微软雅黑" panose="020B0503020204020204" pitchFamily="34" charset="-122"/>
              </a:rPr>
              <a:t>相比之前研究有明显</a:t>
            </a:r>
            <a:r>
              <a:rPr lang="zh-CN" altLang="en-US" sz="2000" b="1">
                <a:solidFill>
                  <a:srgbClr val="FF0000"/>
                </a:solidFill>
                <a:latin typeface="微软雅黑" panose="020B0503020204020204" pitchFamily="34" charset="-122"/>
                <a:ea typeface="微软雅黑" panose="020B0503020204020204" pitchFamily="34" charset="-122"/>
              </a:rPr>
              <a:t>增加</a:t>
            </a:r>
            <a:r>
              <a:rPr lang="zh-CN" altLang="en-US" sz="2000" b="1">
                <a:latin typeface="微软雅黑" panose="020B0503020204020204" pitchFamily="34" charset="-122"/>
                <a:ea typeface="微软雅黑" panose="020B0503020204020204" pitchFamily="34" charset="-122"/>
              </a:rPr>
              <a:t>，即说明设计的观测器的</a:t>
            </a:r>
            <a:r>
              <a:rPr lang="zh-CN" altLang="en-US" sz="2000" b="1">
                <a:solidFill>
                  <a:srgbClr val="FF0000"/>
                </a:solidFill>
                <a:latin typeface="微软雅黑" panose="020B0503020204020204" pitchFamily="34" charset="-122"/>
                <a:ea typeface="微软雅黑" panose="020B0503020204020204" pitchFamily="34" charset="-122"/>
              </a:rPr>
              <a:t>保守性有所降低，</a:t>
            </a:r>
            <a:r>
              <a:rPr lang="zh-CN" altLang="en-US" sz="2000" b="1">
                <a:latin typeface="微软雅黑" panose="020B0503020204020204" pitchFamily="34" charset="-122"/>
                <a:ea typeface="微软雅黑" panose="020B0503020204020204" pitchFamily="34" charset="-122"/>
              </a:rPr>
              <a:t>且具有</a:t>
            </a:r>
            <a:r>
              <a:rPr lang="zh-CN" altLang="en-US" sz="2000" b="1">
                <a:solidFill>
                  <a:srgbClr val="FF0000"/>
                </a:solidFill>
                <a:latin typeface="微软雅黑" panose="020B0503020204020204" pitchFamily="34" charset="-122"/>
                <a:ea typeface="微软雅黑" panose="020B0503020204020204" pitchFamily="34" charset="-122"/>
              </a:rPr>
              <a:t>渐进鲁棒性</a:t>
            </a:r>
            <a:r>
              <a:rPr lang="zh-CN" altLang="en-US" sz="2000" b="1">
                <a:latin typeface="微软雅黑" panose="020B0503020204020204" pitchFamily="34" charset="-122"/>
                <a:ea typeface="微软雅黑" panose="020B0503020204020204" pitchFamily="34" charset="-122"/>
              </a:rPr>
              <a:t>。</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86</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86</a:t>
            </a:fld>
            <a:endParaRPr lang="zh-HK" altLang="en-US" sz="1600" dirty="0">
              <a:solidFill>
                <a:schemeClr val="bg1"/>
              </a:solidFill>
            </a:endParaRPr>
          </a:p>
        </p:txBody>
      </p:sp>
      <p:pic>
        <p:nvPicPr>
          <p:cNvPr id="24" name="图片 23"/>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p:cNvGrpSpPr/>
          <p:nvPr>
            <p:custDataLst>
              <p:tags r:id="rId1"/>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2"/>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3"/>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112" name="矩形 111"/>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Future Work</a:t>
            </a:r>
          </a:p>
        </p:txBody>
      </p:sp>
      <p:sp>
        <p:nvSpPr>
          <p:cNvPr id="2" name="矩形 1"/>
          <p:cNvSpPr/>
          <p:nvPr/>
        </p:nvSpPr>
        <p:spPr>
          <a:xfrm>
            <a:off x="264000" y="981000"/>
            <a:ext cx="11736000" cy="439200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p:cNvSpPr/>
          <p:nvPr/>
        </p:nvSpPr>
        <p:spPr>
          <a:xfrm>
            <a:off x="631210" y="752888"/>
            <a:ext cx="1864789"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Contributions</a:t>
            </a:r>
          </a:p>
        </p:txBody>
      </p:sp>
      <p:sp>
        <p:nvSpPr>
          <p:cNvPr id="14" name="文本框 13"/>
          <p:cNvSpPr txBox="1"/>
          <p:nvPr/>
        </p:nvSpPr>
        <p:spPr>
          <a:xfrm>
            <a:off x="429967" y="1314599"/>
            <a:ext cx="11357425" cy="1323439"/>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r>
              <a:rPr lang="en-US" altLang="zh-CN" sz="2000">
                <a:solidFill>
                  <a:srgbClr val="000000"/>
                </a:solidFill>
                <a:latin typeface="Times New Roman" panose="02020603050405020304" pitchFamily="18" charset="0"/>
                <a:cs typeface="Times New Roman" panose="02020603050405020304" pitchFamily="18" charset="0"/>
              </a:rPr>
              <a:t>This paper</a:t>
            </a:r>
            <a:r>
              <a:rPr lang="en-US" altLang="zh-CN" sz="2000">
                <a:solidFill>
                  <a:srgbClr val="000000"/>
                </a:solidFill>
                <a:effectLst/>
                <a:latin typeface="Times New Roman" panose="02020603050405020304" pitchFamily="18" charset="0"/>
                <a:cs typeface="Times New Roman" panose="02020603050405020304" pitchFamily="18" charset="0"/>
              </a:rPr>
              <a:t> consider a prespecified </a:t>
            </a:r>
            <a:r>
              <a:rPr lang="en-US" altLang="zh-CN" sz="2000" b="1">
                <a:solidFill>
                  <a:srgbClr val="FF0000"/>
                </a:solidFill>
                <a:effectLst/>
                <a:latin typeface="Times New Roman" panose="02020603050405020304" pitchFamily="18" charset="0"/>
                <a:cs typeface="Times New Roman" panose="02020603050405020304" pitchFamily="18" charset="0"/>
              </a:rPr>
              <a:t>decay rate </a:t>
            </a:r>
            <a:r>
              <a:rPr lang="en-US" altLang="zh-CN" sz="2000">
                <a:effectLst/>
                <a:latin typeface="Times New Roman" panose="02020603050405020304" pitchFamily="18" charset="0"/>
                <a:cs typeface="Times New Roman" panose="02020603050405020304" pitchFamily="18" charset="0"/>
              </a:rPr>
              <a:t>guaranteeing</a:t>
            </a:r>
            <a:r>
              <a:rPr lang="en-US" altLang="zh-CN" sz="2000" b="1">
                <a:solidFill>
                  <a:srgbClr val="FF0000"/>
                </a:solidFill>
                <a:effectLst/>
                <a:latin typeface="Times New Roman" panose="02020603050405020304" pitchFamily="18" charset="0"/>
                <a:cs typeface="Times New Roman" panose="02020603050405020304" pitchFamily="18" charset="0"/>
              </a:rPr>
              <a:t> the exponential convergence of the estimations</a:t>
            </a:r>
            <a:r>
              <a:rPr lang="en-US" altLang="zh-CN" sz="2000">
                <a:solidFill>
                  <a:srgbClr val="000000"/>
                </a:solidFill>
                <a:effectLst/>
                <a:latin typeface="Times New Roman" panose="02020603050405020304" pitchFamily="18" charset="0"/>
                <a:cs typeface="Times New Roman" panose="02020603050405020304" pitchFamily="18" charset="0"/>
              </a:rPr>
              <a:t>. It will be shown that the proposed dynamical structure has additional degrees of freedom when compared to theconventional static-gain observers and is capable of robustly stabilizing the observer error dynamics for some of those systems for which a static-gain observer cannot be found.</a:t>
            </a:r>
            <a:endParaRPr lang="en-US" altLang="zh-CN" sz="2000" dirty="0">
              <a:latin typeface="Times New Roman" panose="02020603050405020304" pitchFamily="18" charset="0"/>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87</a:t>
            </a:fld>
            <a:endParaRPr lang="zh-HK" altLang="en-US" sz="1600" dirty="0">
              <a:solidFill>
                <a:schemeClr val="bg1"/>
              </a:solidFill>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3ED3806-1580-CD16-B29D-E3EC19F5925D}"/>
                  </a:ext>
                </a:extLst>
              </p:cNvPr>
              <p:cNvSpPr txBox="1"/>
              <p:nvPr/>
            </p:nvSpPr>
            <p:spPr>
              <a:xfrm>
                <a:off x="429967" y="2853000"/>
                <a:ext cx="11357425" cy="1323439"/>
              </a:xfrm>
              <a:prstGeom prst="rect">
                <a:avLst/>
              </a:prstGeom>
              <a:noFill/>
            </p:spPr>
            <p:txBody>
              <a:bodyPr wrap="square">
                <a:spAutoFit/>
              </a:bodyPr>
              <a:lstStyle/>
              <a:p>
                <a:r>
                  <a:rPr lang="en-US" altLang="zh-CN" sz="2000">
                    <a:latin typeface="Times New Roman" panose="02020603050405020304" pitchFamily="18" charset="0"/>
                    <a:cs typeface="Times New Roman" panose="02020603050405020304" pitchFamily="18" charset="0"/>
                  </a:rPr>
                  <a:t>In addition, when the static-gain observer also exists,the maximum </a:t>
                </a:r>
                <a:r>
                  <a:rPr lang="en-US" altLang="zh-CN" sz="2000" b="1">
                    <a:solidFill>
                      <a:srgbClr val="FF0000"/>
                    </a:solidFill>
                    <a:latin typeface="Times New Roman" panose="02020603050405020304" pitchFamily="18" charset="0"/>
                    <a:cs typeface="Times New Roman" panose="02020603050405020304" pitchFamily="18" charset="0"/>
                  </a:rPr>
                  <a:t>admissible Lipschitz constant </a:t>
                </a:r>
                <a:r>
                  <a:rPr lang="en-US" altLang="zh-CN" sz="2000">
                    <a:latin typeface="Times New Roman" panose="02020603050405020304" pitchFamily="18" charset="0"/>
                    <a:cs typeface="Times New Roman" panose="02020603050405020304" pitchFamily="18" charset="0"/>
                  </a:rPr>
                  <a:t>obtained using the proposed dynamical observer structure can be </a:t>
                </a:r>
                <a:r>
                  <a:rPr lang="en-US" altLang="zh-CN" sz="2000" b="1">
                    <a:solidFill>
                      <a:srgbClr val="FF0000"/>
                    </a:solidFill>
                    <a:latin typeface="Times New Roman" panose="02020603050405020304" pitchFamily="18" charset="0"/>
                    <a:cs typeface="Times New Roman" panose="02020603050405020304" pitchFamily="18" charset="0"/>
                  </a:rPr>
                  <a:t>much larger than </a:t>
                </a:r>
                <a:r>
                  <a:rPr lang="en-US" altLang="zh-CN" sz="2000">
                    <a:latin typeface="Times New Roman" panose="02020603050405020304" pitchFamily="18" charset="0"/>
                    <a:cs typeface="Times New Roman" panose="02020603050405020304" pitchFamily="18" charset="0"/>
                  </a:rPr>
                  <a:t>that of the static-gain observer. The achieved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𝐻</m:t>
                        </m:r>
                      </m:e>
                      <m:sub>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sub>
                    </m:sSub>
                  </m:oMath>
                </a14:m>
                <a:r>
                  <a:rPr lang="en-US" altLang="zh-CN" sz="2000">
                    <a:latin typeface="Times New Roman" panose="02020603050405020304" pitchFamily="18" charset="0"/>
                    <a:cs typeface="Times New Roman" panose="02020603050405020304" pitchFamily="18" charset="0"/>
                  </a:rPr>
                  <a:t> observer guarantees </a:t>
                </a:r>
                <a:r>
                  <a:rPr lang="en-US" altLang="zh-CN" sz="2000" b="1">
                    <a:solidFill>
                      <a:srgbClr val="0174AB"/>
                    </a:solidFill>
                    <a:latin typeface="Times New Roman" panose="02020603050405020304" pitchFamily="18" charset="0"/>
                    <a:cs typeface="Times New Roman" panose="02020603050405020304" pitchFamily="18" charset="0"/>
                  </a:rPr>
                  <a:t>asymptotic stability</a:t>
                </a:r>
                <a:r>
                  <a:rPr lang="en-US" altLang="zh-CN" sz="2000">
                    <a:latin typeface="Times New Roman" panose="02020603050405020304" pitchFamily="18" charset="0"/>
                    <a:cs typeface="Times New Roman" panose="02020603050405020304" pitchFamily="18" charset="0"/>
                  </a:rPr>
                  <a:t> of the error dynamics with a prespecified </a:t>
                </a:r>
                <a:r>
                  <a:rPr lang="en-US" altLang="zh-CN" sz="2000" b="1">
                    <a:solidFill>
                      <a:srgbClr val="0174AB"/>
                    </a:solidFill>
                    <a:latin typeface="Times New Roman" panose="02020603050405020304" pitchFamily="18" charset="0"/>
                    <a:cs typeface="Times New Roman" panose="02020603050405020304" pitchFamily="18" charset="0"/>
                  </a:rPr>
                  <a:t>decay rate </a:t>
                </a:r>
                <a:r>
                  <a:rPr lang="en-US" altLang="zh-CN" sz="2000">
                    <a:latin typeface="Times New Roman" panose="02020603050405020304" pitchFamily="18" charset="0"/>
                    <a:cs typeface="Times New Roman" panose="02020603050405020304" pitchFamily="18" charset="0"/>
                  </a:rPr>
                  <a:t>(exponential convergence)</a:t>
                </a:r>
                <a:endParaRPr lang="zh-CN" altLang="en-US" sz="2000">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93ED3806-1580-CD16-B29D-E3EC19F5925D}"/>
                  </a:ext>
                </a:extLst>
              </p:cNvPr>
              <p:cNvSpPr txBox="1">
                <a:spLocks noRot="1" noChangeAspect="1" noMove="1" noResize="1" noEditPoints="1" noAdjustHandles="1" noChangeArrowheads="1" noChangeShapeType="1" noTextEdit="1"/>
              </p:cNvSpPr>
              <p:nvPr/>
            </p:nvSpPr>
            <p:spPr>
              <a:xfrm>
                <a:off x="429967" y="2853000"/>
                <a:ext cx="11357425" cy="1323439"/>
              </a:xfrm>
              <a:prstGeom prst="rect">
                <a:avLst/>
              </a:prstGeom>
              <a:blipFill>
                <a:blip r:embed="rId3"/>
                <a:stretch>
                  <a:fillRect l="-590" t="-2304" b="-7373"/>
                </a:stretch>
              </a:blipFill>
            </p:spPr>
            <p:txBody>
              <a:bodyPr/>
              <a:lstStyle/>
              <a:p>
                <a:r>
                  <a:rPr lang="zh-CN" altLang="en-US">
                    <a:noFill/>
                  </a:rPr>
                  <a:t> </a:t>
                </a:r>
              </a:p>
            </p:txBody>
          </p:sp>
        </mc:Fallback>
      </mc:AlternateContent>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1960245"/>
            <a:ext cx="12170406" cy="2045019"/>
            <a:chOff x="1522095" y="1960245"/>
            <a:chExt cx="914781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2081200" y="2129915"/>
              <a:ext cx="8233103" cy="1305165"/>
            </a:xfrm>
            <a:prstGeom prst="rect">
              <a:avLst/>
            </a:prstGeom>
            <a:noFill/>
          </p:spPr>
          <p:txBody>
            <a:bodyPr wrap="square" rtlCol="0" anchor="ctr">
              <a:spAutoFit/>
            </a:bodyPr>
            <a:lstStyle/>
            <a:p>
              <a:pPr algn="ctr">
                <a:lnSpc>
                  <a:spcPct val="150000"/>
                </a:lnSpc>
              </a:pPr>
              <a:r>
                <a:rPr lang="en-US" altLang="zh-CN" sz="2800" b="1">
                  <a:solidFill>
                    <a:schemeClr val="bg1"/>
                  </a:solidFill>
                  <a:latin typeface="Arial" panose="020B0604020202020204" pitchFamily="34" charset="0"/>
                  <a:ea typeface="微软雅黑" panose="020B0503020204020204" charset="-122"/>
                  <a:cs typeface="Arial" panose="020B0604020202020204" pitchFamily="34" charset="0"/>
                </a:rPr>
                <a:t>An LMI-Based Robust Nonlinear Adaptive Observer for Disturbed Regression Models</a:t>
              </a:r>
              <a:endPar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5</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88</a:t>
            </a:fld>
            <a:endParaRPr lang="zh-HK" altLang="en-US" sz="1600" dirty="0">
              <a:solidFill>
                <a:schemeClr val="bg1"/>
              </a:solidFill>
            </a:endParaRP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6" name="文本框 5">
            <a:extLst>
              <a:ext uri="{FF2B5EF4-FFF2-40B4-BE49-F238E27FC236}">
                <a16:creationId xmlns:a16="http://schemas.microsoft.com/office/drawing/2014/main" id="{3D120BDD-1709-1991-9A2C-7B3A48B79027}"/>
              </a:ext>
            </a:extLst>
          </p:cNvPr>
          <p:cNvSpPr txBox="1"/>
          <p:nvPr/>
        </p:nvSpPr>
        <p:spPr>
          <a:xfrm>
            <a:off x="36901" y="3638874"/>
            <a:ext cx="8529812" cy="338554"/>
          </a:xfrm>
          <a:prstGeom prst="rect">
            <a:avLst/>
          </a:prstGeom>
          <a:noFill/>
        </p:spPr>
        <p:txBody>
          <a:bodyPr wrap="square">
            <a:spAutoFit/>
          </a:bodyPr>
          <a:lstStyle/>
          <a:p>
            <a:r>
              <a:rPr lang="en-US" altLang="zh-CN" sz="1600">
                <a:solidFill>
                  <a:schemeClr val="bg1"/>
                </a:solidFill>
                <a:effectLst/>
                <a:latin typeface="Helvetica" panose="020B0604020202020204" pitchFamily="34" charset="0"/>
              </a:rPr>
              <a:t>Héctor Ríos , Alejandra Ferreira de Loza </a:t>
            </a:r>
            <a:r>
              <a:rPr lang="en-US" altLang="zh-CN" sz="1600" i="1">
                <a:solidFill>
                  <a:schemeClr val="bg1"/>
                </a:solidFill>
                <a:effectLst/>
                <a:latin typeface="Helvetica-Oblique"/>
              </a:rPr>
              <a:t>, </a:t>
            </a:r>
            <a:r>
              <a:rPr lang="en-US" altLang="zh-CN" sz="1600">
                <a:solidFill>
                  <a:schemeClr val="bg1"/>
                </a:solidFill>
                <a:effectLst/>
                <a:latin typeface="Helvetica" panose="020B0604020202020204" pitchFamily="34" charset="0"/>
              </a:rPr>
              <a:t>Denis Efimov and Roberto Franco</a:t>
            </a:r>
            <a:endParaRPr lang="zh-CN" altLang="en-US" sz="1600">
              <a:solidFill>
                <a:schemeClr val="bg1"/>
              </a:solidFill>
            </a:endParaRPr>
          </a:p>
        </p:txBody>
      </p:sp>
      <p:sp>
        <p:nvSpPr>
          <p:cNvPr id="7" name="文本框 6">
            <a:extLst>
              <a:ext uri="{FF2B5EF4-FFF2-40B4-BE49-F238E27FC236}">
                <a16:creationId xmlns:a16="http://schemas.microsoft.com/office/drawing/2014/main" id="{1EDAF4EF-9622-460B-B445-AB83AFE96961}"/>
              </a:ext>
            </a:extLst>
          </p:cNvPr>
          <p:cNvSpPr txBox="1"/>
          <p:nvPr/>
        </p:nvSpPr>
        <p:spPr>
          <a:xfrm>
            <a:off x="351876" y="4596014"/>
            <a:ext cx="8747760" cy="36957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a:t>
            </a:r>
            <a:r>
              <a:rPr lang="en-US" altLang="zh-CN" b="1">
                <a:latin typeface="Arial" panose="020B0604020202020204" pitchFamily="34" charset="0"/>
                <a:cs typeface="Arial" panose="020B0604020202020204" pitchFamily="34" charset="0"/>
              </a:rPr>
              <a:t>Journal:</a:t>
            </a:r>
            <a:r>
              <a:rPr lang="en-US" altLang="zh-CN" sz="1800">
                <a:solidFill>
                  <a:srgbClr val="231F20"/>
                </a:solidFill>
                <a:effectLst/>
                <a:latin typeface="Helvetica" panose="020B0604020202020204" pitchFamily="34" charset="0"/>
              </a:rPr>
              <a:t>IEEE Transections On Automatics Control(TAC)</a:t>
            </a:r>
            <a:endParaRPr lang="en-US" altLang="zh-CN"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B924D17F-ABE6-4590-BF33-961A9D6E7F1A}"/>
              </a:ext>
            </a:extLst>
          </p:cNvPr>
          <p:cNvSpPr txBox="1"/>
          <p:nvPr/>
        </p:nvSpPr>
        <p:spPr>
          <a:xfrm>
            <a:off x="351876" y="5100204"/>
            <a:ext cx="5831840" cy="36830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b="1">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2024</a:t>
            </a:r>
            <a:endParaRPr lang="en-US" altLang="zh-CN" dirty="0">
              <a:latin typeface="Arial" panose="020B0604020202020204" pitchFamily="34" charset="0"/>
              <a:cs typeface="Arial" panose="020B0604020202020204" pitchFamily="3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89</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a:t>
            </a:fld>
            <a:endParaRPr lang="zh-HK" altLang="en-US" sz="1600" dirty="0">
              <a:solidFill>
                <a:schemeClr val="bg1"/>
              </a:solidFill>
            </a:endParaRPr>
          </a:p>
        </p:txBody>
      </p:sp>
      <p:pic>
        <p:nvPicPr>
          <p:cNvPr id="5" name="图片 4"/>
          <p:cNvPicPr>
            <a:picLocks noChangeAspect="1"/>
          </p:cNvPicPr>
          <p:nvPr/>
        </p:nvPicPr>
        <p:blipFill>
          <a:blip r:embed="rId6"/>
          <a:stretch>
            <a:fillRect/>
          </a:stretch>
        </p:blipFill>
        <p:spPr>
          <a:xfrm>
            <a:off x="984000" y="3900325"/>
            <a:ext cx="4173539" cy="2470657"/>
          </a:xfrm>
          <a:prstGeom prst="rect">
            <a:avLst/>
          </a:prstGeom>
        </p:spPr>
      </p:pic>
      <p:pic>
        <p:nvPicPr>
          <p:cNvPr id="7" name="图片 6"/>
          <p:cNvPicPr>
            <a:picLocks noChangeAspect="1"/>
          </p:cNvPicPr>
          <p:nvPr/>
        </p:nvPicPr>
        <p:blipFill>
          <a:blip r:embed="rId7"/>
          <a:stretch>
            <a:fillRect/>
          </a:stretch>
        </p:blipFill>
        <p:spPr>
          <a:xfrm>
            <a:off x="192000" y="942843"/>
            <a:ext cx="5607459" cy="1224734"/>
          </a:xfrm>
          <a:prstGeom prst="rect">
            <a:avLst/>
          </a:prstGeom>
        </p:spPr>
      </p:pic>
      <p:sp>
        <p:nvSpPr>
          <p:cNvPr id="13" name="箭头: 下 12"/>
          <p:cNvSpPr/>
          <p:nvPr>
            <p:custDataLst>
              <p:tags r:id="rId1"/>
            </p:custDataLst>
          </p:nvPr>
        </p:nvSpPr>
        <p:spPr>
          <a:xfrm>
            <a:off x="3046926" y="2108197"/>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92000" y="2572286"/>
            <a:ext cx="5607459" cy="923330"/>
          </a:xfrm>
          <a:prstGeom prst="rect">
            <a:avLst/>
          </a:prstGeom>
          <a:noFill/>
          <a:ln w="19050">
            <a:solidFill>
              <a:srgbClr val="FF0000"/>
            </a:solidFill>
            <a:prstDash val="dash"/>
          </a:ln>
        </p:spPr>
        <p:txBody>
          <a:bodyPr wrap="square">
            <a:spAutoFit/>
          </a:bodyPr>
          <a:lstStyle/>
          <a:p>
            <a:r>
              <a:rPr lang="en-US" altLang="zh-CN">
                <a:latin typeface="Times New Roman" panose="02020603050405020304" pitchFamily="18" charset="0"/>
                <a:cs typeface="Times New Roman" panose="02020603050405020304" pitchFamily="18" charset="0"/>
              </a:rPr>
              <a:t>But this estimation performance of this distributed filter is </a:t>
            </a:r>
            <a:r>
              <a:rPr lang="en-US" altLang="zh-CN">
                <a:solidFill>
                  <a:srgbClr val="FF0000"/>
                </a:solidFill>
                <a:latin typeface="Times New Roman" panose="02020603050405020304" pitchFamily="18" charset="0"/>
                <a:cs typeface="Times New Roman" panose="02020603050405020304" pitchFamily="18" charset="0"/>
              </a:rPr>
              <a:t>susceptible</a:t>
            </a:r>
            <a:r>
              <a:rPr lang="en-US" altLang="zh-CN">
                <a:latin typeface="Times New Roman" panose="02020603050405020304" pitchFamily="18" charset="0"/>
                <a:cs typeface="Times New Roman" panose="02020603050405020304" pitchFamily="18" charset="0"/>
              </a:rPr>
              <a:t> to the communication environment and the </a:t>
            </a:r>
            <a:r>
              <a:rPr lang="en-US" altLang="zh-CN">
                <a:solidFill>
                  <a:srgbClr val="FF0000"/>
                </a:solidFill>
                <a:latin typeface="Times New Roman" panose="02020603050405020304" pitchFamily="18" charset="0"/>
                <a:cs typeface="Times New Roman" panose="02020603050405020304" pitchFamily="18" charset="0"/>
              </a:rPr>
              <a:t>optimality</a:t>
            </a:r>
            <a:r>
              <a:rPr lang="en-US" altLang="zh-CN">
                <a:latin typeface="Times New Roman" panose="02020603050405020304" pitchFamily="18" charset="0"/>
                <a:cs typeface="Times New Roman" panose="02020603050405020304" pitchFamily="18" charset="0"/>
              </a:rPr>
              <a:t> of the solution is not guaranteed.</a:t>
            </a:r>
            <a:endParaRPr lang="zh-CN" altLang="en-US">
              <a:latin typeface="Times New Roman" panose="02020603050405020304" pitchFamily="18" charset="0"/>
              <a:cs typeface="Times New Roman" panose="02020603050405020304" pitchFamily="18" charset="0"/>
            </a:endParaRPr>
          </a:p>
        </p:txBody>
      </p:sp>
      <p:sp>
        <p:nvSpPr>
          <p:cNvPr id="18" name="箭头: 下 17"/>
          <p:cNvSpPr/>
          <p:nvPr>
            <p:custDataLst>
              <p:tags r:id="rId2"/>
            </p:custDataLst>
          </p:nvPr>
        </p:nvSpPr>
        <p:spPr>
          <a:xfrm>
            <a:off x="3046926" y="3596890"/>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275041" y="4082967"/>
            <a:ext cx="3816000" cy="2318178"/>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8"/>
          <a:srcRect b="46916"/>
          <a:stretch>
            <a:fillRect/>
          </a:stretch>
        </p:blipFill>
        <p:spPr>
          <a:xfrm>
            <a:off x="6374993" y="857323"/>
            <a:ext cx="5659635" cy="812127"/>
          </a:xfrm>
          <a:prstGeom prst="rect">
            <a:avLst/>
          </a:prstGeom>
        </p:spPr>
      </p:pic>
      <p:sp>
        <p:nvSpPr>
          <p:cNvPr id="4" name="文本框 3"/>
          <p:cNvSpPr txBox="1"/>
          <p:nvPr/>
        </p:nvSpPr>
        <p:spPr>
          <a:xfrm>
            <a:off x="6561385" y="2415560"/>
            <a:ext cx="5438615" cy="646331"/>
          </a:xfrm>
          <a:prstGeom prst="rect">
            <a:avLst/>
          </a:prstGeom>
          <a:noFill/>
        </p:spPr>
        <p:txBody>
          <a:bodyPr wrap="square">
            <a:spAutoFit/>
          </a:bodyPr>
          <a:lstStyle/>
          <a:p>
            <a:r>
              <a:rPr lang="zh-CN" altLang="en-US">
                <a:latin typeface="Times New Roman" panose="02020603050405020304" pitchFamily="18" charset="0"/>
                <a:cs typeface="Times New Roman" panose="02020603050405020304" pitchFamily="18" charset="0"/>
              </a:rPr>
              <a:t>The parameter solvability condition that makes Eq. (7) solvable under the MMSE criterion is obtained as:</a:t>
            </a:r>
          </a:p>
        </p:txBody>
      </p:sp>
      <p:sp>
        <p:nvSpPr>
          <p:cNvPr id="6" name="箭头: 下 5"/>
          <p:cNvSpPr/>
          <p:nvPr>
            <p:custDataLst>
              <p:tags r:id="rId3"/>
            </p:custDataLst>
          </p:nvPr>
        </p:nvSpPr>
        <p:spPr>
          <a:xfrm>
            <a:off x="9204810" y="2108197"/>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9"/>
          <a:srcRect b="55243"/>
          <a:stretch>
            <a:fillRect/>
          </a:stretch>
        </p:blipFill>
        <p:spPr>
          <a:xfrm>
            <a:off x="6524812" y="3099468"/>
            <a:ext cx="5359996" cy="2266423"/>
          </a:xfrm>
          <a:prstGeom prst="rect">
            <a:avLst/>
          </a:prstGeom>
        </p:spPr>
      </p:pic>
      <p:cxnSp>
        <p:nvCxnSpPr>
          <p:cNvPr id="15" name="直接箭头连接符 14"/>
          <p:cNvCxnSpPr/>
          <p:nvPr/>
        </p:nvCxnSpPr>
        <p:spPr>
          <a:xfrm rot="10800000">
            <a:off x="7763948" y="1295838"/>
            <a:ext cx="0" cy="2880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文本框 15"/>
          <p:cNvSpPr txBox="1"/>
          <p:nvPr/>
        </p:nvSpPr>
        <p:spPr>
          <a:xfrm>
            <a:off x="7196908" y="1588962"/>
            <a:ext cx="1134079" cy="369332"/>
          </a:xfrm>
          <a:prstGeom prst="rect">
            <a:avLst/>
          </a:prstGeom>
          <a:noFill/>
          <a:ln w="12700">
            <a:solidFill>
              <a:srgbClr val="92D050"/>
            </a:solidFill>
            <a:prstDash val="dash"/>
          </a:ln>
        </p:spPr>
        <p:txBody>
          <a:bodyPr wrap="square" rtlCol="0">
            <a:spAutoFit/>
          </a:bodyPr>
          <a:lstStyle/>
          <a:p>
            <a:r>
              <a:rPr lang="zh-CN" altLang="en-US" b="1">
                <a:latin typeface="+mn-ea"/>
              </a:rPr>
              <a:t>先验估计</a:t>
            </a:r>
          </a:p>
        </p:txBody>
      </p:sp>
      <p:cxnSp>
        <p:nvCxnSpPr>
          <p:cNvPr id="20" name="直接箭头连接符 19"/>
          <p:cNvCxnSpPr/>
          <p:nvPr/>
        </p:nvCxnSpPr>
        <p:spPr>
          <a:xfrm rot="10800000">
            <a:off x="8863875" y="1290714"/>
            <a:ext cx="0" cy="2880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 name="文本框 21"/>
          <p:cNvSpPr txBox="1"/>
          <p:nvPr/>
        </p:nvSpPr>
        <p:spPr>
          <a:xfrm>
            <a:off x="8529528" y="1606884"/>
            <a:ext cx="662472" cy="369332"/>
          </a:xfrm>
          <a:prstGeom prst="rect">
            <a:avLst/>
          </a:prstGeom>
          <a:noFill/>
          <a:ln w="12700">
            <a:solidFill>
              <a:srgbClr val="92D050"/>
            </a:solidFill>
            <a:prstDash val="dash"/>
          </a:ln>
        </p:spPr>
        <p:txBody>
          <a:bodyPr wrap="square" rtlCol="0">
            <a:spAutoFit/>
          </a:bodyPr>
          <a:lstStyle/>
          <a:p>
            <a:r>
              <a:rPr lang="zh-CN" altLang="en-US" b="1">
                <a:latin typeface="+mn-ea"/>
              </a:rPr>
              <a:t>新息</a:t>
            </a:r>
          </a:p>
        </p:txBody>
      </p:sp>
      <p:cxnSp>
        <p:nvCxnSpPr>
          <p:cNvPr id="25" name="直接箭头连接符 24"/>
          <p:cNvCxnSpPr/>
          <p:nvPr/>
        </p:nvCxnSpPr>
        <p:spPr>
          <a:xfrm rot="10800000">
            <a:off x="10732308" y="1269000"/>
            <a:ext cx="0" cy="2880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6" name="文本框 25"/>
          <p:cNvSpPr txBox="1"/>
          <p:nvPr/>
        </p:nvSpPr>
        <p:spPr>
          <a:xfrm>
            <a:off x="10094115" y="1587093"/>
            <a:ext cx="1486847" cy="369332"/>
          </a:xfrm>
          <a:prstGeom prst="rect">
            <a:avLst/>
          </a:prstGeom>
          <a:noFill/>
          <a:ln w="12700">
            <a:solidFill>
              <a:srgbClr val="92D050"/>
            </a:solidFill>
            <a:prstDash val="dash"/>
          </a:ln>
        </p:spPr>
        <p:txBody>
          <a:bodyPr wrap="square" rtlCol="0">
            <a:spAutoFit/>
          </a:bodyPr>
          <a:lstStyle/>
          <a:p>
            <a:r>
              <a:rPr lang="zh-CN" altLang="en-US" b="1">
                <a:latin typeface="+mn-ea"/>
              </a:rPr>
              <a:t>共识估计项</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90</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p:cNvGrpSpPr/>
          <p:nvPr>
            <p:custDataLst>
              <p:tags r:id="rId1"/>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2"/>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3"/>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529" name="矩形 528"/>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8" name="文本框 7"/>
          <p:cNvSpPr txBox="1"/>
          <p:nvPr/>
        </p:nvSpPr>
        <p:spPr>
          <a:xfrm>
            <a:off x="200395" y="1160834"/>
            <a:ext cx="11805725" cy="3782061"/>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b="1">
                <a:latin typeface="Times New Roman" panose="02020603050405020304" pitchFamily="18" charset="0"/>
                <a:ea typeface="微软雅黑" panose="020B0503020204020204" charset="-122"/>
                <a:cs typeface="Times New Roman" panose="02020603050405020304" pitchFamily="18" charset="0"/>
              </a:rPr>
              <a:t>Robust LMI method for disturbed regression models observer design</a:t>
            </a:r>
          </a:p>
          <a:p>
            <a:pPr>
              <a:lnSpc>
                <a:spcPct val="150000"/>
              </a:lnSpc>
            </a:pPr>
            <a:r>
              <a:rPr lang="en-US" altLang="zh-CN">
                <a:latin typeface="Times New Roman" panose="02020603050405020304" pitchFamily="18" charset="0"/>
                <a:cs typeface="Times New Roman" panose="02020603050405020304" pitchFamily="18" charset="0"/>
              </a:rPr>
              <a:t>        This paper contributes with an adaptive observer for a class of </a:t>
            </a:r>
            <a:r>
              <a:rPr lang="en-US" altLang="zh-CN" b="1">
                <a:solidFill>
                  <a:srgbClr val="FF0000"/>
                </a:solidFill>
                <a:latin typeface="Times New Roman" panose="02020603050405020304" pitchFamily="18" charset="0"/>
                <a:cs typeface="Times New Roman" panose="02020603050405020304" pitchFamily="18" charset="0"/>
              </a:rPr>
              <a:t>disturbed dynamical regression models </a:t>
            </a:r>
            <a:r>
              <a:rPr lang="en-US" altLang="zh-CN">
                <a:solidFill>
                  <a:srgbClr val="FF0000"/>
                </a:solidFill>
                <a:latin typeface="Times New Roman" panose="02020603050405020304" pitchFamily="18" charset="0"/>
                <a:cs typeface="Times New Roman" panose="02020603050405020304" pitchFamily="18" charset="0"/>
              </a:rPr>
              <a:t>and</a:t>
            </a:r>
            <a:r>
              <a:rPr lang="en-US" altLang="zh-CN" sz="1800">
                <a:solidFill>
                  <a:srgbClr val="231F20"/>
                </a:solidFill>
                <a:effectLst/>
                <a:latin typeface="Times-Roman"/>
              </a:rPr>
              <a:t> algorithm deals with the time-varying parameter identification problem.</a:t>
            </a:r>
            <a:endParaRPr lang="en-US" altLang="zh-CN">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b="1">
                <a:latin typeface="Times New Roman" panose="02020603050405020304" pitchFamily="18" charset="0"/>
                <a:ea typeface="微软雅黑" panose="020B0503020204020204" charset="-122"/>
                <a:cs typeface="Times New Roman" panose="02020603050405020304" pitchFamily="18" charset="0"/>
              </a:rPr>
              <a:t>Challenge</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50000"/>
              </a:lnSpc>
            </a:pPr>
            <a:r>
              <a:rPr lang="en-US" altLang="zh-CN">
                <a:latin typeface="Times New Roman" panose="02020603050405020304" pitchFamily="18" charset="0"/>
                <a:cs typeface="Times New Roman" panose="02020603050405020304" pitchFamily="18" charset="0"/>
              </a:rPr>
              <a:t>Any parameter identification procedure relevant to real applications must deal with disturbances comprising </a:t>
            </a:r>
            <a:r>
              <a:rPr lang="en-US" altLang="zh-CN" b="1">
                <a:solidFill>
                  <a:srgbClr val="FF0000"/>
                </a:solidFill>
                <a:latin typeface="Times New Roman" panose="02020603050405020304" pitchFamily="18" charset="0"/>
                <a:cs typeface="Times New Roman" panose="02020603050405020304" pitchFamily="18" charset="0"/>
              </a:rPr>
              <a:t>time-dependent perturbations</a:t>
            </a:r>
            <a:r>
              <a:rPr lang="en-US" altLang="zh-CN">
                <a:latin typeface="Times New Roman" panose="02020603050405020304" pitchFamily="18" charset="0"/>
                <a:cs typeface="Times New Roman" panose="02020603050405020304" pitchFamily="18" charset="0"/>
              </a:rPr>
              <a:t> and </a:t>
            </a:r>
            <a:r>
              <a:rPr lang="en-US" altLang="zh-CN" b="1">
                <a:solidFill>
                  <a:srgbClr val="FF0000"/>
                </a:solidFill>
                <a:latin typeface="Times New Roman" panose="02020603050405020304" pitchFamily="18" charset="0"/>
                <a:cs typeface="Times New Roman" panose="02020603050405020304" pitchFamily="18" charset="0"/>
              </a:rPr>
              <a:t>disregarded dynamics</a:t>
            </a:r>
            <a:r>
              <a:rPr lang="en-US" altLang="zh-CN">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en-US" altLang="zh-CN" b="1">
                <a:highlight>
                  <a:srgbClr val="FFFF00"/>
                </a:highlight>
                <a:latin typeface="Times New Roman" panose="02020603050405020304" pitchFamily="18" charset="0"/>
                <a:ea typeface="微软雅黑" panose="020B0503020204020204" charset="-122"/>
                <a:cs typeface="Times New Roman" panose="02020603050405020304" pitchFamily="18" charset="0"/>
              </a:rPr>
              <a:t>Method</a:t>
            </a:r>
          </a:p>
          <a:p>
            <a:pPr>
              <a:lnSpc>
                <a:spcPct val="150000"/>
              </a:lnSpc>
            </a:pPr>
            <a:r>
              <a:rPr lang="en-US" altLang="zh-CN" sz="1800">
                <a:solidFill>
                  <a:srgbClr val="231F20"/>
                </a:solidFill>
                <a:effectLst/>
                <a:latin typeface="Times-Roman"/>
              </a:rPr>
              <a:t>       The gain tuning of the algorithm is constructive, and it is based on the solution of a set of LMIs. And through LMI method</a:t>
            </a:r>
          </a:p>
          <a:p>
            <a:pPr>
              <a:lnSpc>
                <a:spcPct val="150000"/>
              </a:lnSpc>
            </a:pPr>
            <a:r>
              <a:rPr lang="en-US" altLang="zh-CN">
                <a:latin typeface="Times New Roman" panose="02020603050405020304" pitchFamily="18" charset="0"/>
                <a:ea typeface="微软雅黑" panose="020B0503020204020204" charset="-122"/>
                <a:cs typeface="Times New Roman" panose="02020603050405020304" pitchFamily="18" charset="0"/>
              </a:rPr>
              <a:t>making the Lyapunov equation negative definite.</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91</a:t>
            </a:fld>
            <a:endParaRPr lang="zh-HK" altLang="en-US" sz="1600" dirty="0">
              <a:solidFill>
                <a:schemeClr val="bg1"/>
              </a:solidFill>
            </a:endParaRP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92</a:t>
            </a:fld>
            <a:endParaRPr lang="zh-HK" altLang="en-US" sz="1600" dirty="0">
              <a:solidFill>
                <a:schemeClr val="bg1"/>
              </a:solidFill>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p:cNvGrpSpPr/>
          <p:nvPr>
            <p:custDataLst>
              <p:tags r:id="rId1"/>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2"/>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3"/>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6" name="矩形 105"/>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B8E43-ABE6-F679-3FBD-3554BDA8C439}"/>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0F4ABFF4-672F-B596-CECA-493A7C8C8849}"/>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CE9F0DD3-11D1-ECEE-23EB-4B6916F594BB}"/>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DDD1A544-376E-C225-D641-FE14AAAE0F1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93</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DD9F2275-E88B-92CC-E479-1D619EA322CC}"/>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106DFD11-C4A6-13C5-0769-71B0CE78782B}"/>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95F64F40-7395-D77A-FCFE-DFDAE5279FD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22ED8CE6-9B0A-623C-8E02-36EEC7D0DEB9}"/>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93</a:t>
            </a:fld>
            <a:endParaRPr lang="zh-HK" altLang="en-US" sz="1600" dirty="0">
              <a:solidFill>
                <a:schemeClr val="bg1"/>
              </a:solidFill>
            </a:endParaRPr>
          </a:p>
        </p:txBody>
      </p:sp>
      <p:pic>
        <p:nvPicPr>
          <p:cNvPr id="3" name="图片 2">
            <a:extLst>
              <a:ext uri="{FF2B5EF4-FFF2-40B4-BE49-F238E27FC236}">
                <a16:creationId xmlns:a16="http://schemas.microsoft.com/office/drawing/2014/main" id="{F8F99E1E-2FEA-EB46-B1A6-3E07833E1020}"/>
              </a:ext>
            </a:extLst>
          </p:cNvPr>
          <p:cNvPicPr>
            <a:picLocks noChangeAspect="1"/>
          </p:cNvPicPr>
          <p:nvPr/>
        </p:nvPicPr>
        <p:blipFill>
          <a:blip r:embed="rId5"/>
          <a:srcRect r="18579"/>
          <a:stretch/>
        </p:blipFill>
        <p:spPr>
          <a:xfrm>
            <a:off x="127553" y="1411273"/>
            <a:ext cx="5130536" cy="1036653"/>
          </a:xfrm>
          <a:prstGeom prst="rect">
            <a:avLst/>
          </a:prstGeom>
        </p:spPr>
      </p:pic>
      <p:sp>
        <p:nvSpPr>
          <p:cNvPr id="4" name="文本框 3">
            <a:extLst>
              <a:ext uri="{FF2B5EF4-FFF2-40B4-BE49-F238E27FC236}">
                <a16:creationId xmlns:a16="http://schemas.microsoft.com/office/drawing/2014/main" id="{07D40EBA-921D-E127-329A-AEB53F689C34}"/>
              </a:ext>
            </a:extLst>
          </p:cNvPr>
          <p:cNvSpPr txBox="1"/>
          <p:nvPr/>
        </p:nvSpPr>
        <p:spPr>
          <a:xfrm>
            <a:off x="264000" y="981000"/>
            <a:ext cx="6120880" cy="400110"/>
          </a:xfrm>
          <a:prstGeom prst="rect">
            <a:avLst/>
          </a:prstGeom>
          <a:noFill/>
        </p:spPr>
        <p:txBody>
          <a:bodyPr wrap="square">
            <a:spAutoFit/>
          </a:bodyPr>
          <a:lstStyle/>
          <a:p>
            <a:r>
              <a:rPr lang="en-US" altLang="zh-CN" sz="2000" b="1">
                <a:latin typeface="Times New Roman" panose="02020603050405020304" pitchFamily="18" charset="0"/>
                <a:cs typeface="Times New Roman" panose="02020603050405020304" pitchFamily="18" charset="0"/>
              </a:rPr>
              <a:t>Problem statement:</a:t>
            </a:r>
            <a:endParaRPr lang="zh-CN" altLang="en-US" sz="2000" b="1">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176AC536-313A-4B50-D86C-43DB59E46409}"/>
              </a:ext>
            </a:extLst>
          </p:cNvPr>
          <p:cNvSpPr txBox="1"/>
          <p:nvPr/>
        </p:nvSpPr>
        <p:spPr>
          <a:xfrm>
            <a:off x="264000" y="2792670"/>
            <a:ext cx="6120880" cy="400110"/>
          </a:xfrm>
          <a:prstGeom prst="rect">
            <a:avLst/>
          </a:prstGeom>
          <a:noFill/>
        </p:spPr>
        <p:txBody>
          <a:bodyPr wrap="square">
            <a:spAutoFit/>
          </a:bodyPr>
          <a:lstStyle/>
          <a:p>
            <a:r>
              <a:rPr lang="en-US" altLang="zh-CN" sz="2000" b="1">
                <a:latin typeface="Times New Roman" panose="02020603050405020304" pitchFamily="18" charset="0"/>
                <a:cs typeface="Times New Roman" panose="02020603050405020304" pitchFamily="18" charset="0"/>
              </a:rPr>
              <a:t>Assumtion:</a:t>
            </a:r>
            <a:endParaRPr lang="zh-CN" altLang="en-US" sz="2000" b="1">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BCB4D99E-92D7-570D-E49C-A51AF35CF455}"/>
              </a:ext>
            </a:extLst>
          </p:cNvPr>
          <p:cNvSpPr txBox="1"/>
          <p:nvPr/>
        </p:nvSpPr>
        <p:spPr>
          <a:xfrm>
            <a:off x="202655" y="3199208"/>
            <a:ext cx="442750" cy="369332"/>
          </a:xfrm>
          <a:prstGeom prst="rect">
            <a:avLst/>
          </a:prstGeom>
          <a:noFill/>
        </p:spPr>
        <p:txBody>
          <a:bodyPr wrap="none" rtlCol="0">
            <a:spAutoFit/>
          </a:bodyPr>
          <a:lstStyle/>
          <a:p>
            <a:r>
              <a:rPr lang="en-US" altLang="zh-CN"/>
              <a:t>(1)</a:t>
            </a:r>
            <a:endParaRPr lang="zh-CN" altLang="en-US"/>
          </a:p>
        </p:txBody>
      </p:sp>
      <p:sp>
        <p:nvSpPr>
          <p:cNvPr id="29" name="文本框 28">
            <a:extLst>
              <a:ext uri="{FF2B5EF4-FFF2-40B4-BE49-F238E27FC236}">
                <a16:creationId xmlns:a16="http://schemas.microsoft.com/office/drawing/2014/main" id="{0B143B74-1419-FB8C-4AC7-D4E9E8D3AEDC}"/>
              </a:ext>
            </a:extLst>
          </p:cNvPr>
          <p:cNvSpPr txBox="1"/>
          <p:nvPr/>
        </p:nvSpPr>
        <p:spPr>
          <a:xfrm>
            <a:off x="202655" y="3591179"/>
            <a:ext cx="442750" cy="369332"/>
          </a:xfrm>
          <a:prstGeom prst="rect">
            <a:avLst/>
          </a:prstGeom>
          <a:noFill/>
        </p:spPr>
        <p:txBody>
          <a:bodyPr wrap="none" rtlCol="0">
            <a:spAutoFit/>
          </a:bodyPr>
          <a:lstStyle/>
          <a:p>
            <a:r>
              <a:rPr lang="en-US" altLang="zh-CN"/>
              <a:t>(2)</a:t>
            </a:r>
            <a:endParaRPr lang="zh-CN" altLang="en-US"/>
          </a:p>
        </p:txBody>
      </p:sp>
      <p:sp>
        <p:nvSpPr>
          <p:cNvPr id="30" name="文本框 29">
            <a:extLst>
              <a:ext uri="{FF2B5EF4-FFF2-40B4-BE49-F238E27FC236}">
                <a16:creationId xmlns:a16="http://schemas.microsoft.com/office/drawing/2014/main" id="{05C8CA75-E1E5-796F-A653-9E2B9319CD2E}"/>
              </a:ext>
            </a:extLst>
          </p:cNvPr>
          <p:cNvSpPr txBox="1"/>
          <p:nvPr/>
        </p:nvSpPr>
        <p:spPr>
          <a:xfrm>
            <a:off x="202655" y="4041266"/>
            <a:ext cx="442750" cy="369332"/>
          </a:xfrm>
          <a:prstGeom prst="rect">
            <a:avLst/>
          </a:prstGeom>
          <a:noFill/>
        </p:spPr>
        <p:txBody>
          <a:bodyPr wrap="none" rtlCol="0">
            <a:spAutoFit/>
          </a:bodyPr>
          <a:lstStyle/>
          <a:p>
            <a:r>
              <a:rPr lang="en-US" altLang="zh-CN"/>
              <a:t>(3)</a:t>
            </a:r>
            <a:endParaRPr lang="zh-CN" altLang="en-US"/>
          </a:p>
        </p:txBody>
      </p:sp>
      <p:sp>
        <p:nvSpPr>
          <p:cNvPr id="31" name="文本框 30">
            <a:extLst>
              <a:ext uri="{FF2B5EF4-FFF2-40B4-BE49-F238E27FC236}">
                <a16:creationId xmlns:a16="http://schemas.microsoft.com/office/drawing/2014/main" id="{FA3DDAA3-20C7-59E1-1686-A0AD826DC34D}"/>
              </a:ext>
            </a:extLst>
          </p:cNvPr>
          <p:cNvSpPr txBox="1"/>
          <p:nvPr/>
        </p:nvSpPr>
        <p:spPr>
          <a:xfrm>
            <a:off x="192000" y="4461975"/>
            <a:ext cx="442750" cy="369332"/>
          </a:xfrm>
          <a:prstGeom prst="rect">
            <a:avLst/>
          </a:prstGeom>
          <a:noFill/>
        </p:spPr>
        <p:txBody>
          <a:bodyPr wrap="none" rtlCol="0">
            <a:spAutoFit/>
          </a:bodyPr>
          <a:lstStyle/>
          <a:p>
            <a:r>
              <a:rPr lang="en-US" altLang="zh-CN"/>
              <a:t>(4)</a:t>
            </a:r>
            <a:endParaRPr lang="zh-CN" altLang="en-US"/>
          </a:p>
        </p:txBody>
      </p:sp>
      <p:pic>
        <p:nvPicPr>
          <p:cNvPr id="35" name="图片 34">
            <a:extLst>
              <a:ext uri="{FF2B5EF4-FFF2-40B4-BE49-F238E27FC236}">
                <a16:creationId xmlns:a16="http://schemas.microsoft.com/office/drawing/2014/main" id="{6ACFC7EB-7816-CCB2-6002-2126736C4CB4}"/>
              </a:ext>
            </a:extLst>
          </p:cNvPr>
          <p:cNvPicPr>
            <a:picLocks noChangeAspect="1"/>
          </p:cNvPicPr>
          <p:nvPr/>
        </p:nvPicPr>
        <p:blipFill>
          <a:blip r:embed="rId6"/>
          <a:stretch>
            <a:fillRect/>
          </a:stretch>
        </p:blipFill>
        <p:spPr>
          <a:xfrm>
            <a:off x="622938" y="3224871"/>
            <a:ext cx="1026492" cy="345551"/>
          </a:xfrm>
          <a:prstGeom prst="rect">
            <a:avLst/>
          </a:prstGeom>
        </p:spPr>
      </p:pic>
      <p:sp>
        <p:nvSpPr>
          <p:cNvPr id="37" name="文本框 36">
            <a:extLst>
              <a:ext uri="{FF2B5EF4-FFF2-40B4-BE49-F238E27FC236}">
                <a16:creationId xmlns:a16="http://schemas.microsoft.com/office/drawing/2014/main" id="{AF80FD58-F67E-BC2C-5EA1-E87B3BEB77BE}"/>
              </a:ext>
            </a:extLst>
          </p:cNvPr>
          <p:cNvSpPr txBox="1"/>
          <p:nvPr/>
        </p:nvSpPr>
        <p:spPr>
          <a:xfrm>
            <a:off x="1605452" y="3193812"/>
            <a:ext cx="6120880" cy="369332"/>
          </a:xfrm>
          <a:prstGeom prst="rect">
            <a:avLst/>
          </a:prstGeom>
          <a:noFill/>
        </p:spPr>
        <p:txBody>
          <a:bodyPr wrap="square">
            <a:spAutoFit/>
          </a:bodyPr>
          <a:lstStyle/>
          <a:p>
            <a:r>
              <a:rPr lang="en-US" altLang="zh-CN" sz="1800">
                <a:solidFill>
                  <a:srgbClr val="231F20"/>
                </a:solidFill>
                <a:effectLst/>
                <a:latin typeface="Times-Roman"/>
              </a:rPr>
              <a:t>is the output available for </a:t>
            </a:r>
            <a:r>
              <a:rPr lang="en-US" altLang="zh-CN" sz="1800">
                <a:solidFill>
                  <a:srgbClr val="FF0000"/>
                </a:solidFill>
                <a:effectLst/>
                <a:latin typeface="Times-Roman"/>
              </a:rPr>
              <a:t>measurement</a:t>
            </a:r>
            <a:endParaRPr lang="zh-CN" altLang="en-US">
              <a:solidFill>
                <a:srgbClr val="FF0000"/>
              </a:solidFill>
            </a:endParaRPr>
          </a:p>
        </p:txBody>
      </p:sp>
      <p:grpSp>
        <p:nvGrpSpPr>
          <p:cNvPr id="42" name="组合 41">
            <a:extLst>
              <a:ext uri="{FF2B5EF4-FFF2-40B4-BE49-F238E27FC236}">
                <a16:creationId xmlns:a16="http://schemas.microsoft.com/office/drawing/2014/main" id="{F205DF7F-A9C5-7110-9364-FB2FF86A2C6F}"/>
              </a:ext>
            </a:extLst>
          </p:cNvPr>
          <p:cNvGrpSpPr/>
          <p:nvPr/>
        </p:nvGrpSpPr>
        <p:grpSpPr>
          <a:xfrm>
            <a:off x="622938" y="3656289"/>
            <a:ext cx="1454348" cy="294767"/>
            <a:chOff x="1056000" y="3851392"/>
            <a:chExt cx="1454348" cy="294767"/>
          </a:xfrm>
        </p:grpSpPr>
        <p:pic>
          <p:nvPicPr>
            <p:cNvPr id="39" name="图片 38">
              <a:extLst>
                <a:ext uri="{FF2B5EF4-FFF2-40B4-BE49-F238E27FC236}">
                  <a16:creationId xmlns:a16="http://schemas.microsoft.com/office/drawing/2014/main" id="{B2B1F6A5-9F43-01D7-610C-6177148C0B5E}"/>
                </a:ext>
              </a:extLst>
            </p:cNvPr>
            <p:cNvPicPr>
              <a:picLocks noChangeAspect="1"/>
            </p:cNvPicPr>
            <p:nvPr/>
          </p:nvPicPr>
          <p:blipFill>
            <a:blip r:embed="rId7"/>
            <a:stretch>
              <a:fillRect/>
            </a:stretch>
          </p:blipFill>
          <p:spPr>
            <a:xfrm>
              <a:off x="1056000" y="3853376"/>
              <a:ext cx="761022" cy="250689"/>
            </a:xfrm>
            <a:prstGeom prst="rect">
              <a:avLst/>
            </a:prstGeom>
          </p:spPr>
        </p:pic>
        <p:pic>
          <p:nvPicPr>
            <p:cNvPr id="41" name="图片 40">
              <a:extLst>
                <a:ext uri="{FF2B5EF4-FFF2-40B4-BE49-F238E27FC236}">
                  <a16:creationId xmlns:a16="http://schemas.microsoft.com/office/drawing/2014/main" id="{07C6F846-C33E-4D23-7CD5-A77B3086AEC4}"/>
                </a:ext>
              </a:extLst>
            </p:cNvPr>
            <p:cNvPicPr>
              <a:picLocks noChangeAspect="1"/>
            </p:cNvPicPr>
            <p:nvPr/>
          </p:nvPicPr>
          <p:blipFill>
            <a:blip r:embed="rId8"/>
            <a:stretch>
              <a:fillRect/>
            </a:stretch>
          </p:blipFill>
          <p:spPr>
            <a:xfrm>
              <a:off x="1847120" y="3851392"/>
              <a:ext cx="663228" cy="294767"/>
            </a:xfrm>
            <a:prstGeom prst="rect">
              <a:avLst/>
            </a:prstGeom>
          </p:spPr>
        </p:pic>
      </p:grpSp>
      <p:sp>
        <p:nvSpPr>
          <p:cNvPr id="44" name="文本框 43">
            <a:extLst>
              <a:ext uri="{FF2B5EF4-FFF2-40B4-BE49-F238E27FC236}">
                <a16:creationId xmlns:a16="http://schemas.microsoft.com/office/drawing/2014/main" id="{708FF0AA-F5BF-27FE-EFBF-0220E26A014A}"/>
              </a:ext>
            </a:extLst>
          </p:cNvPr>
          <p:cNvSpPr txBox="1"/>
          <p:nvPr/>
        </p:nvSpPr>
        <p:spPr>
          <a:xfrm>
            <a:off x="1990938" y="3593897"/>
            <a:ext cx="6120880" cy="369332"/>
          </a:xfrm>
          <a:prstGeom prst="rect">
            <a:avLst/>
          </a:prstGeom>
          <a:noFill/>
        </p:spPr>
        <p:txBody>
          <a:bodyPr wrap="square">
            <a:spAutoFit/>
          </a:bodyPr>
          <a:lstStyle/>
          <a:p>
            <a:r>
              <a:rPr lang="en-US" altLang="zh-CN">
                <a:solidFill>
                  <a:srgbClr val="231F20"/>
                </a:solidFill>
                <a:latin typeface="Times-Roman"/>
              </a:rPr>
              <a:t>i</a:t>
            </a:r>
            <a:r>
              <a:rPr lang="en-US" altLang="zh-CN" sz="1800">
                <a:solidFill>
                  <a:srgbClr val="231F20"/>
                </a:solidFill>
                <a:effectLst/>
                <a:latin typeface="Times-Roman"/>
              </a:rPr>
              <a:t>s a continuous function of time, which is </a:t>
            </a:r>
            <a:r>
              <a:rPr lang="en-US" altLang="zh-CN" sz="1800">
                <a:solidFill>
                  <a:srgbClr val="FF0000"/>
                </a:solidFill>
                <a:effectLst/>
                <a:latin typeface="Times-Roman"/>
              </a:rPr>
              <a:t>measurable</a:t>
            </a:r>
            <a:endParaRPr lang="zh-CN" altLang="en-US">
              <a:solidFill>
                <a:srgbClr val="FF0000"/>
              </a:solidFill>
            </a:endParaRPr>
          </a:p>
        </p:txBody>
      </p:sp>
      <p:grpSp>
        <p:nvGrpSpPr>
          <p:cNvPr id="49" name="组合 48">
            <a:extLst>
              <a:ext uri="{FF2B5EF4-FFF2-40B4-BE49-F238E27FC236}">
                <a16:creationId xmlns:a16="http://schemas.microsoft.com/office/drawing/2014/main" id="{802400CE-2ADB-216A-19A3-9AA781DFFF14}"/>
              </a:ext>
            </a:extLst>
          </p:cNvPr>
          <p:cNvGrpSpPr/>
          <p:nvPr/>
        </p:nvGrpSpPr>
        <p:grpSpPr>
          <a:xfrm>
            <a:off x="645405" y="4072228"/>
            <a:ext cx="1234086" cy="314171"/>
            <a:chOff x="5798794" y="3298495"/>
            <a:chExt cx="873846" cy="228620"/>
          </a:xfrm>
        </p:grpSpPr>
        <p:pic>
          <p:nvPicPr>
            <p:cNvPr id="46" name="图片 45">
              <a:extLst>
                <a:ext uri="{FF2B5EF4-FFF2-40B4-BE49-F238E27FC236}">
                  <a16:creationId xmlns:a16="http://schemas.microsoft.com/office/drawing/2014/main" id="{078A2F6E-1872-3676-0714-7EF92D8B8C76}"/>
                </a:ext>
              </a:extLst>
            </p:cNvPr>
            <p:cNvPicPr>
              <a:picLocks noChangeAspect="1"/>
            </p:cNvPicPr>
            <p:nvPr/>
          </p:nvPicPr>
          <p:blipFill>
            <a:blip r:embed="rId9"/>
            <a:stretch>
              <a:fillRect/>
            </a:stretch>
          </p:blipFill>
          <p:spPr>
            <a:xfrm>
              <a:off x="5798794" y="3333741"/>
              <a:ext cx="594412" cy="190517"/>
            </a:xfrm>
            <a:prstGeom prst="rect">
              <a:avLst/>
            </a:prstGeom>
          </p:spPr>
        </p:pic>
        <p:pic>
          <p:nvPicPr>
            <p:cNvPr id="48" name="图片 47">
              <a:extLst>
                <a:ext uri="{FF2B5EF4-FFF2-40B4-BE49-F238E27FC236}">
                  <a16:creationId xmlns:a16="http://schemas.microsoft.com/office/drawing/2014/main" id="{77D0E225-D965-AA72-B0F2-DDF217C8DF33}"/>
                </a:ext>
              </a:extLst>
            </p:cNvPr>
            <p:cNvPicPr>
              <a:picLocks noChangeAspect="1"/>
            </p:cNvPicPr>
            <p:nvPr/>
          </p:nvPicPr>
          <p:blipFill>
            <a:blip r:embed="rId10"/>
            <a:stretch>
              <a:fillRect/>
            </a:stretch>
          </p:blipFill>
          <p:spPr>
            <a:xfrm>
              <a:off x="6428779" y="3298495"/>
              <a:ext cx="243861" cy="228620"/>
            </a:xfrm>
            <a:prstGeom prst="rect">
              <a:avLst/>
            </a:prstGeom>
          </p:spPr>
        </p:pic>
      </p:grpSp>
      <p:sp>
        <p:nvSpPr>
          <p:cNvPr id="51" name="文本框 50">
            <a:extLst>
              <a:ext uri="{FF2B5EF4-FFF2-40B4-BE49-F238E27FC236}">
                <a16:creationId xmlns:a16="http://schemas.microsoft.com/office/drawing/2014/main" id="{C813611F-6A02-30A2-A1E0-034BD93494A0}"/>
              </a:ext>
            </a:extLst>
          </p:cNvPr>
          <p:cNvSpPr txBox="1"/>
          <p:nvPr/>
        </p:nvSpPr>
        <p:spPr>
          <a:xfrm>
            <a:off x="1863426" y="4062582"/>
            <a:ext cx="6120880" cy="369332"/>
          </a:xfrm>
          <a:prstGeom prst="rect">
            <a:avLst/>
          </a:prstGeom>
          <a:noFill/>
        </p:spPr>
        <p:txBody>
          <a:bodyPr wrap="square">
            <a:spAutoFit/>
          </a:bodyPr>
          <a:lstStyle/>
          <a:p>
            <a:r>
              <a:rPr lang="en-US" altLang="zh-CN" sz="1800">
                <a:solidFill>
                  <a:srgbClr val="231F20"/>
                </a:solidFill>
                <a:effectLst/>
                <a:latin typeface="Times-Roman"/>
              </a:rPr>
              <a:t>is the vector of </a:t>
            </a:r>
            <a:r>
              <a:rPr lang="en-US" altLang="zh-CN" sz="1800">
                <a:solidFill>
                  <a:srgbClr val="FF0000"/>
                </a:solidFill>
                <a:effectLst/>
                <a:latin typeface="Times-Roman"/>
              </a:rPr>
              <a:t>unknown time-varying parameters</a:t>
            </a:r>
            <a:endParaRPr lang="zh-CN" altLang="en-US">
              <a:solidFill>
                <a:srgbClr val="FF0000"/>
              </a:solidFill>
            </a:endParaRPr>
          </a:p>
        </p:txBody>
      </p:sp>
      <p:grpSp>
        <p:nvGrpSpPr>
          <p:cNvPr id="61" name="组合 60">
            <a:extLst>
              <a:ext uri="{FF2B5EF4-FFF2-40B4-BE49-F238E27FC236}">
                <a16:creationId xmlns:a16="http://schemas.microsoft.com/office/drawing/2014/main" id="{F512617D-3792-3AA9-E0DA-D67643ADC2CE}"/>
              </a:ext>
            </a:extLst>
          </p:cNvPr>
          <p:cNvGrpSpPr/>
          <p:nvPr/>
        </p:nvGrpSpPr>
        <p:grpSpPr>
          <a:xfrm>
            <a:off x="658213" y="4507464"/>
            <a:ext cx="1686978" cy="304800"/>
            <a:chOff x="5810225" y="3300714"/>
            <a:chExt cx="1419668" cy="236240"/>
          </a:xfrm>
        </p:grpSpPr>
        <p:pic>
          <p:nvPicPr>
            <p:cNvPr id="53" name="图片 52">
              <a:extLst>
                <a:ext uri="{FF2B5EF4-FFF2-40B4-BE49-F238E27FC236}">
                  <a16:creationId xmlns:a16="http://schemas.microsoft.com/office/drawing/2014/main" id="{B26B5A2D-6786-6182-F9CA-B6D2658125D4}"/>
                </a:ext>
              </a:extLst>
            </p:cNvPr>
            <p:cNvPicPr>
              <a:picLocks noChangeAspect="1"/>
            </p:cNvPicPr>
            <p:nvPr/>
          </p:nvPicPr>
          <p:blipFill>
            <a:blip r:embed="rId11"/>
            <a:stretch>
              <a:fillRect/>
            </a:stretch>
          </p:blipFill>
          <p:spPr>
            <a:xfrm>
              <a:off x="5810225" y="3352793"/>
              <a:ext cx="571550" cy="152413"/>
            </a:xfrm>
            <a:prstGeom prst="rect">
              <a:avLst/>
            </a:prstGeom>
          </p:spPr>
        </p:pic>
        <p:pic>
          <p:nvPicPr>
            <p:cNvPr id="60" name="图片 59">
              <a:extLst>
                <a:ext uri="{FF2B5EF4-FFF2-40B4-BE49-F238E27FC236}">
                  <a16:creationId xmlns:a16="http://schemas.microsoft.com/office/drawing/2014/main" id="{F4BF1D91-95A7-DB84-1178-DD82740455CF}"/>
                </a:ext>
              </a:extLst>
            </p:cNvPr>
            <p:cNvPicPr>
              <a:picLocks noChangeAspect="1"/>
            </p:cNvPicPr>
            <p:nvPr/>
          </p:nvPicPr>
          <p:blipFill>
            <a:blip r:embed="rId12"/>
            <a:stretch>
              <a:fillRect/>
            </a:stretch>
          </p:blipFill>
          <p:spPr>
            <a:xfrm>
              <a:off x="6384000" y="3300714"/>
              <a:ext cx="845893" cy="236240"/>
            </a:xfrm>
            <a:prstGeom prst="rect">
              <a:avLst/>
            </a:prstGeom>
          </p:spPr>
        </p:pic>
      </p:grpSp>
      <p:sp>
        <p:nvSpPr>
          <p:cNvPr id="63" name="文本框 62">
            <a:extLst>
              <a:ext uri="{FF2B5EF4-FFF2-40B4-BE49-F238E27FC236}">
                <a16:creationId xmlns:a16="http://schemas.microsoft.com/office/drawing/2014/main" id="{E01DCFBF-E6E4-E507-C0D3-E76B98D92C0B}"/>
              </a:ext>
            </a:extLst>
          </p:cNvPr>
          <p:cNvSpPr txBox="1"/>
          <p:nvPr/>
        </p:nvSpPr>
        <p:spPr>
          <a:xfrm>
            <a:off x="2278939" y="4313897"/>
            <a:ext cx="5257062" cy="463397"/>
          </a:xfrm>
          <a:prstGeom prst="rect">
            <a:avLst/>
          </a:prstGeom>
          <a:noFill/>
        </p:spPr>
        <p:txBody>
          <a:bodyPr wrap="square">
            <a:spAutoFit/>
          </a:bodyPr>
          <a:lstStyle/>
          <a:p>
            <a:pPr>
              <a:lnSpc>
                <a:spcPct val="150000"/>
              </a:lnSpc>
            </a:pPr>
            <a:r>
              <a:rPr lang="en-US" altLang="zh-CN" sz="1800">
                <a:solidFill>
                  <a:srgbClr val="231F20"/>
                </a:solidFill>
                <a:effectLst/>
                <a:latin typeface="Times-Roman"/>
              </a:rPr>
              <a:t>represents </a:t>
            </a:r>
            <a:r>
              <a:rPr lang="en-US" altLang="zh-CN" sz="1800">
                <a:solidFill>
                  <a:srgbClr val="FF0000"/>
                </a:solidFill>
                <a:effectLst/>
                <a:latin typeface="Times-Roman"/>
              </a:rPr>
              <a:t>unmeasurable disturbances </a:t>
            </a:r>
            <a:r>
              <a:rPr lang="en-US" altLang="zh-CN" sz="1800">
                <a:solidFill>
                  <a:srgbClr val="231F20"/>
                </a:solidFill>
                <a:effectLst/>
                <a:latin typeface="Times-Roman"/>
              </a:rPr>
              <a:t>comprising time </a:t>
            </a:r>
            <a:endParaRPr lang="zh-CN" altLang="en-US">
              <a:solidFill>
                <a:srgbClr val="FF0000"/>
              </a:solidFill>
            </a:endParaRPr>
          </a:p>
        </p:txBody>
      </p:sp>
      <p:sp>
        <p:nvSpPr>
          <p:cNvPr id="64" name="文本框 63">
            <a:extLst>
              <a:ext uri="{FF2B5EF4-FFF2-40B4-BE49-F238E27FC236}">
                <a16:creationId xmlns:a16="http://schemas.microsoft.com/office/drawing/2014/main" id="{DCC1E845-7E3B-4EEC-A080-B0400020E1B7}"/>
              </a:ext>
            </a:extLst>
          </p:cNvPr>
          <p:cNvSpPr txBox="1"/>
          <p:nvPr/>
        </p:nvSpPr>
        <p:spPr>
          <a:xfrm>
            <a:off x="215463" y="5166439"/>
            <a:ext cx="442750" cy="369332"/>
          </a:xfrm>
          <a:prstGeom prst="rect">
            <a:avLst/>
          </a:prstGeom>
          <a:noFill/>
        </p:spPr>
        <p:txBody>
          <a:bodyPr wrap="none" rtlCol="0">
            <a:spAutoFit/>
          </a:bodyPr>
          <a:lstStyle/>
          <a:p>
            <a:r>
              <a:rPr lang="en-US" altLang="zh-CN"/>
              <a:t>(5)</a:t>
            </a:r>
            <a:endParaRPr lang="zh-CN" altLang="en-US"/>
          </a:p>
        </p:txBody>
      </p:sp>
      <p:sp>
        <p:nvSpPr>
          <p:cNvPr id="66" name="文本框 65">
            <a:extLst>
              <a:ext uri="{FF2B5EF4-FFF2-40B4-BE49-F238E27FC236}">
                <a16:creationId xmlns:a16="http://schemas.microsoft.com/office/drawing/2014/main" id="{590B2160-242B-0837-B00F-B72DA2ABC574}"/>
              </a:ext>
            </a:extLst>
          </p:cNvPr>
          <p:cNvSpPr txBox="1"/>
          <p:nvPr/>
        </p:nvSpPr>
        <p:spPr>
          <a:xfrm>
            <a:off x="596791" y="5203394"/>
            <a:ext cx="7874148" cy="369332"/>
          </a:xfrm>
          <a:prstGeom prst="rect">
            <a:avLst/>
          </a:prstGeom>
          <a:noFill/>
        </p:spPr>
        <p:txBody>
          <a:bodyPr wrap="square">
            <a:spAutoFit/>
          </a:bodyPr>
          <a:lstStyle/>
          <a:p>
            <a:r>
              <a:rPr lang="en-US" altLang="zh-CN" sz="1800" i="1">
                <a:solidFill>
                  <a:srgbClr val="231F20"/>
                </a:solidFill>
                <a:effectLst/>
                <a:latin typeface="Times-Roman"/>
              </a:rPr>
              <a:t>w</a:t>
            </a:r>
            <a:r>
              <a:rPr lang="en-US" altLang="zh-CN" sz="1800">
                <a:solidFill>
                  <a:srgbClr val="231F20"/>
                </a:solidFill>
                <a:effectLst/>
                <a:latin typeface="Times-Roman"/>
              </a:rPr>
              <a:t> is locally </a:t>
            </a:r>
            <a:r>
              <a:rPr lang="en-US" altLang="zh-CN" sz="1800">
                <a:solidFill>
                  <a:srgbClr val="FF0000"/>
                </a:solidFill>
                <a:effectLst/>
                <a:latin typeface="Times-Roman"/>
              </a:rPr>
              <a:t>Lipschitz continuous function </a:t>
            </a:r>
            <a:r>
              <a:rPr lang="en-US" altLang="zh-CN" sz="1800">
                <a:solidFill>
                  <a:srgbClr val="231F20"/>
                </a:solidFill>
                <a:effectLst/>
                <a:latin typeface="Times-Roman"/>
              </a:rPr>
              <a:t>of </a:t>
            </a:r>
            <a:r>
              <a:rPr lang="en-US" altLang="zh-CN" sz="1800" i="1">
                <a:solidFill>
                  <a:srgbClr val="231F20"/>
                </a:solidFill>
                <a:effectLst/>
                <a:latin typeface="Times-Roman"/>
              </a:rPr>
              <a:t>y</a:t>
            </a:r>
            <a:r>
              <a:rPr lang="en-US" altLang="zh-CN" sz="1800" i="1">
                <a:solidFill>
                  <a:srgbClr val="231F20"/>
                </a:solidFill>
                <a:effectLst/>
                <a:latin typeface="CMMI9"/>
              </a:rPr>
              <a:t> </a:t>
            </a:r>
            <a:r>
              <a:rPr lang="en-US" altLang="zh-CN" sz="1800">
                <a:solidFill>
                  <a:srgbClr val="231F20"/>
                </a:solidFill>
                <a:effectLst/>
                <a:latin typeface="Times-Roman"/>
              </a:rPr>
              <a:t>and piecewise continuous in </a:t>
            </a:r>
            <a:r>
              <a:rPr lang="en-US" altLang="zh-CN" sz="1800" i="1">
                <a:solidFill>
                  <a:srgbClr val="231F20"/>
                </a:solidFill>
                <a:effectLst/>
                <a:latin typeface="CMMI9"/>
              </a:rPr>
              <a:t>t</a:t>
            </a:r>
            <a:endParaRPr lang="zh-CN" altLang="en-US"/>
          </a:p>
        </p:txBody>
      </p:sp>
      <p:pic>
        <p:nvPicPr>
          <p:cNvPr id="68" name="图片 67">
            <a:extLst>
              <a:ext uri="{FF2B5EF4-FFF2-40B4-BE49-F238E27FC236}">
                <a16:creationId xmlns:a16="http://schemas.microsoft.com/office/drawing/2014/main" id="{499CBCB8-2C8A-6446-DA67-3F3BC879BA09}"/>
              </a:ext>
            </a:extLst>
          </p:cNvPr>
          <p:cNvPicPr>
            <a:picLocks noChangeAspect="1"/>
          </p:cNvPicPr>
          <p:nvPr/>
        </p:nvPicPr>
        <p:blipFill>
          <a:blip r:embed="rId13"/>
          <a:stretch>
            <a:fillRect/>
          </a:stretch>
        </p:blipFill>
        <p:spPr>
          <a:xfrm>
            <a:off x="628161" y="5771659"/>
            <a:ext cx="4196866" cy="233159"/>
          </a:xfrm>
          <a:prstGeom prst="rect">
            <a:avLst/>
          </a:prstGeom>
        </p:spPr>
      </p:pic>
      <p:sp>
        <p:nvSpPr>
          <p:cNvPr id="69" name="文本框 68">
            <a:extLst>
              <a:ext uri="{FF2B5EF4-FFF2-40B4-BE49-F238E27FC236}">
                <a16:creationId xmlns:a16="http://schemas.microsoft.com/office/drawing/2014/main" id="{52C53CD9-CBD6-3B5A-4C8E-11AC4507910C}"/>
              </a:ext>
            </a:extLst>
          </p:cNvPr>
          <p:cNvSpPr txBox="1"/>
          <p:nvPr/>
        </p:nvSpPr>
        <p:spPr>
          <a:xfrm>
            <a:off x="215463" y="5651668"/>
            <a:ext cx="442750" cy="369332"/>
          </a:xfrm>
          <a:prstGeom prst="rect">
            <a:avLst/>
          </a:prstGeom>
          <a:noFill/>
        </p:spPr>
        <p:txBody>
          <a:bodyPr wrap="none" rtlCol="0">
            <a:spAutoFit/>
          </a:bodyPr>
          <a:lstStyle/>
          <a:p>
            <a:r>
              <a:rPr lang="en-US" altLang="zh-CN"/>
              <a:t>(6)</a:t>
            </a:r>
            <a:endParaRPr lang="zh-CN" altLang="en-US"/>
          </a:p>
        </p:txBody>
      </p:sp>
      <p:pic>
        <p:nvPicPr>
          <p:cNvPr id="71" name="图片 70">
            <a:extLst>
              <a:ext uri="{FF2B5EF4-FFF2-40B4-BE49-F238E27FC236}">
                <a16:creationId xmlns:a16="http://schemas.microsoft.com/office/drawing/2014/main" id="{3EE91D90-228F-AA1F-9CAD-63B30FEB673B}"/>
              </a:ext>
            </a:extLst>
          </p:cNvPr>
          <p:cNvPicPr>
            <a:picLocks noChangeAspect="1"/>
          </p:cNvPicPr>
          <p:nvPr/>
        </p:nvPicPr>
        <p:blipFill>
          <a:blip r:embed="rId14"/>
          <a:stretch>
            <a:fillRect/>
          </a:stretch>
        </p:blipFill>
        <p:spPr>
          <a:xfrm>
            <a:off x="5768615" y="1111131"/>
            <a:ext cx="6270771" cy="878896"/>
          </a:xfrm>
          <a:prstGeom prst="rect">
            <a:avLst/>
          </a:prstGeom>
        </p:spPr>
      </p:pic>
      <p:sp>
        <p:nvSpPr>
          <p:cNvPr id="73" name="箭头: 下 72">
            <a:extLst>
              <a:ext uri="{FF2B5EF4-FFF2-40B4-BE49-F238E27FC236}">
                <a16:creationId xmlns:a16="http://schemas.microsoft.com/office/drawing/2014/main" id="{9EED7618-43A7-34C0-EADE-342A0F2203BC}"/>
              </a:ext>
            </a:extLst>
          </p:cNvPr>
          <p:cNvSpPr/>
          <p:nvPr>
            <p:custDataLst>
              <p:tags r:id="rId1"/>
            </p:custDataLst>
          </p:nvPr>
        </p:nvSpPr>
        <p:spPr>
          <a:xfrm>
            <a:off x="9379490" y="1914118"/>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E27F95EE-99B2-CC50-E3D5-35DE756015F0}"/>
              </a:ext>
            </a:extLst>
          </p:cNvPr>
          <p:cNvSpPr txBox="1"/>
          <p:nvPr/>
        </p:nvSpPr>
        <p:spPr>
          <a:xfrm>
            <a:off x="6672276" y="2323871"/>
            <a:ext cx="5501895" cy="923330"/>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注：对于状态不可完全观测系统，系统参数数量</a:t>
            </a:r>
            <a:r>
              <a:rPr lang="zh-CN" altLang="en-US" b="1">
                <a:solidFill>
                  <a:srgbClr val="FF0000"/>
                </a:solidFill>
                <a:latin typeface="微软雅黑" panose="020B0503020204020204" pitchFamily="34" charset="-122"/>
                <a:ea typeface="微软雅黑" panose="020B0503020204020204" pitchFamily="34" charset="-122"/>
              </a:rPr>
              <a:t>大于</a:t>
            </a:r>
            <a:r>
              <a:rPr lang="zh-CN" altLang="en-US" b="1">
                <a:latin typeface="微软雅黑" panose="020B0503020204020204" pitchFamily="34" charset="-122"/>
                <a:ea typeface="微软雅黑" panose="020B0503020204020204" pitchFamily="34" charset="-122"/>
              </a:rPr>
              <a:t>可用于测量的状态数，即</a:t>
            </a:r>
            <a:r>
              <a:rPr lang="en-US" altLang="zh-CN" b="1" i="1">
                <a:latin typeface="微软雅黑" panose="020B0503020204020204" pitchFamily="34" charset="-122"/>
                <a:ea typeface="微软雅黑" panose="020B0503020204020204" pitchFamily="34" charset="-122"/>
              </a:rPr>
              <a:t>p&gt;m </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因此需要假设可测输出和不确定参数相关性质。</a:t>
            </a:r>
            <a:endParaRPr lang="en-US" altLang="zh-CN" b="1">
              <a:latin typeface="微软雅黑" panose="020B0503020204020204" pitchFamily="34" charset="-122"/>
              <a:ea typeface="微软雅黑" panose="020B0503020204020204" pitchFamily="34" charset="-122"/>
            </a:endParaRPr>
          </a:p>
        </p:txBody>
      </p:sp>
      <p:sp>
        <p:nvSpPr>
          <p:cNvPr id="75" name="箭头: 下 74">
            <a:extLst>
              <a:ext uri="{FF2B5EF4-FFF2-40B4-BE49-F238E27FC236}">
                <a16:creationId xmlns:a16="http://schemas.microsoft.com/office/drawing/2014/main" id="{85538940-246B-5B7F-CC34-1E60F85A46C3}"/>
              </a:ext>
            </a:extLst>
          </p:cNvPr>
          <p:cNvSpPr/>
          <p:nvPr>
            <p:custDataLst>
              <p:tags r:id="rId2"/>
            </p:custDataLst>
          </p:nvPr>
        </p:nvSpPr>
        <p:spPr>
          <a:xfrm>
            <a:off x="9379490" y="3316350"/>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E3795682-B9AB-08BA-D122-437519BA2F07}"/>
              </a:ext>
            </a:extLst>
          </p:cNvPr>
          <p:cNvSpPr txBox="1"/>
          <p:nvPr/>
        </p:nvSpPr>
        <p:spPr>
          <a:xfrm>
            <a:off x="551396" y="4825599"/>
            <a:ext cx="7174936" cy="369332"/>
          </a:xfrm>
          <a:prstGeom prst="rect">
            <a:avLst/>
          </a:prstGeom>
          <a:noFill/>
        </p:spPr>
        <p:txBody>
          <a:bodyPr wrap="square">
            <a:spAutoFit/>
          </a:bodyPr>
          <a:lstStyle/>
          <a:p>
            <a:r>
              <a:rPr lang="en-US" altLang="zh-CN">
                <a:latin typeface="Times-Roman"/>
              </a:rPr>
              <a:t>d</a:t>
            </a:r>
            <a:r>
              <a:rPr lang="en-US" altLang="zh-CN" sz="1800">
                <a:effectLst/>
                <a:latin typeface="Times-Roman"/>
              </a:rPr>
              <a:t>ependent</a:t>
            </a:r>
            <a:r>
              <a:rPr lang="en-US" altLang="zh-CN" sz="1800">
                <a:solidFill>
                  <a:srgbClr val="FF0000"/>
                </a:solidFill>
                <a:effectLst/>
                <a:latin typeface="Times-Roman"/>
              </a:rPr>
              <a:t> external</a:t>
            </a:r>
            <a:r>
              <a:rPr lang="en-US" altLang="zh-CN">
                <a:solidFill>
                  <a:srgbClr val="FF0000"/>
                </a:solidFill>
                <a:latin typeface="Times-Roman"/>
              </a:rPr>
              <a:t> </a:t>
            </a:r>
            <a:r>
              <a:rPr lang="en-US" altLang="zh-CN" sz="1800">
                <a:solidFill>
                  <a:srgbClr val="FF0000"/>
                </a:solidFill>
                <a:effectLst/>
                <a:latin typeface="Times-Roman"/>
              </a:rPr>
              <a:t>perturbations </a:t>
            </a:r>
            <a:r>
              <a:rPr lang="en-US" altLang="zh-CN" sz="1800">
                <a:solidFill>
                  <a:srgbClr val="231F20"/>
                </a:solidFill>
                <a:effectLst/>
                <a:latin typeface="Times-Roman"/>
              </a:rPr>
              <a:t>and </a:t>
            </a:r>
            <a:r>
              <a:rPr lang="en-US" altLang="zh-CN" sz="1800">
                <a:solidFill>
                  <a:srgbClr val="FF0000"/>
                </a:solidFill>
                <a:effectLst/>
                <a:latin typeface="Times-Roman"/>
              </a:rPr>
              <a:t>nonlinear unmodeled dynamics</a:t>
            </a:r>
            <a:endParaRPr lang="zh-CN" altLang="en-US"/>
          </a:p>
        </p:txBody>
      </p:sp>
      <p:sp>
        <p:nvSpPr>
          <p:cNvPr id="79" name="文本框 78">
            <a:extLst>
              <a:ext uri="{FF2B5EF4-FFF2-40B4-BE49-F238E27FC236}">
                <a16:creationId xmlns:a16="http://schemas.microsoft.com/office/drawing/2014/main" id="{D6EA4F31-4140-0785-C693-F5E6001E0A0C}"/>
              </a:ext>
            </a:extLst>
          </p:cNvPr>
          <p:cNvSpPr txBox="1"/>
          <p:nvPr/>
        </p:nvSpPr>
        <p:spPr>
          <a:xfrm>
            <a:off x="7615740" y="3744028"/>
            <a:ext cx="3772010" cy="1200329"/>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在存在</a:t>
            </a:r>
            <a:r>
              <a:rPr lang="zh-CN" altLang="en-US" b="1">
                <a:solidFill>
                  <a:srgbClr val="FF0000"/>
                </a:solidFill>
                <a:latin typeface="微软雅黑" panose="020B0503020204020204" pitchFamily="34" charset="-122"/>
                <a:ea typeface="微软雅黑" panose="020B0503020204020204" pitchFamily="34" charset="-122"/>
              </a:rPr>
              <a:t>依赖于时间</a:t>
            </a:r>
            <a:r>
              <a:rPr lang="zh-CN" altLang="en-US" b="1">
                <a:latin typeface="微软雅黑" panose="020B0503020204020204" pitchFamily="34" charset="-122"/>
                <a:ea typeface="微软雅黑" panose="020B0503020204020204" pitchFamily="34" charset="-122"/>
              </a:rPr>
              <a:t>的</a:t>
            </a:r>
            <a:r>
              <a:rPr lang="zh-CN" altLang="en-US" b="1">
                <a:solidFill>
                  <a:srgbClr val="FF0000"/>
                </a:solidFill>
                <a:latin typeface="微软雅黑" panose="020B0503020204020204" pitchFamily="34" charset="-122"/>
                <a:ea typeface="微软雅黑" panose="020B0503020204020204" pitchFamily="34" charset="-122"/>
              </a:rPr>
              <a:t>外部扰动</a:t>
            </a:r>
            <a:r>
              <a:rPr lang="zh-CN" altLang="en-US" b="1">
                <a:latin typeface="微软雅黑" panose="020B0503020204020204" pitchFamily="34" charset="-122"/>
                <a:ea typeface="微软雅黑" panose="020B0503020204020204" pitchFamily="34" charset="-122"/>
              </a:rPr>
              <a:t>和</a:t>
            </a:r>
            <a:r>
              <a:rPr lang="zh-CN" altLang="en-US" b="1">
                <a:solidFill>
                  <a:srgbClr val="FF0000"/>
                </a:solidFill>
                <a:latin typeface="微软雅黑" panose="020B0503020204020204" pitchFamily="34" charset="-122"/>
                <a:ea typeface="微软雅黑" panose="020B0503020204020204" pitchFamily="34" charset="-122"/>
              </a:rPr>
              <a:t>非线性未建模动力学</a:t>
            </a:r>
            <a:r>
              <a:rPr lang="zh-CN" altLang="en-US" b="1">
                <a:latin typeface="微软雅黑" panose="020B0503020204020204" pitchFamily="34" charset="-122"/>
                <a:ea typeface="微软雅黑" panose="020B0503020204020204" pitchFamily="34" charset="-122"/>
              </a:rPr>
              <a:t>，需要使用</a:t>
            </a:r>
            <a:r>
              <a:rPr lang="zh-CN" altLang="en-US" b="1">
                <a:solidFill>
                  <a:srgbClr val="0000FF"/>
                </a:solidFill>
                <a:latin typeface="微软雅黑" panose="020B0503020204020204" pitchFamily="34" charset="-122"/>
                <a:ea typeface="微软雅黑" panose="020B0503020204020204" pitchFamily="34" charset="-122"/>
              </a:rPr>
              <a:t>可测输出</a:t>
            </a:r>
            <a:r>
              <a:rPr lang="en-US" altLang="zh-CN" b="1">
                <a:solidFill>
                  <a:srgbClr val="0000FF"/>
                </a:solidFill>
                <a:latin typeface="微软雅黑" panose="020B0503020204020204" pitchFamily="34" charset="-122"/>
                <a:ea typeface="微软雅黑" panose="020B0503020204020204" pitchFamily="34" charset="-122"/>
              </a:rPr>
              <a:t>y</a:t>
            </a:r>
            <a:r>
              <a:rPr lang="zh-CN" altLang="en-US" b="1">
                <a:latin typeface="微软雅黑" panose="020B0503020204020204" pitchFamily="34" charset="-122"/>
                <a:ea typeface="微软雅黑" panose="020B0503020204020204" pitchFamily="34" charset="-122"/>
              </a:rPr>
              <a:t>和</a:t>
            </a:r>
            <a:r>
              <a:rPr lang="zh-CN" altLang="en-US" b="1">
                <a:solidFill>
                  <a:srgbClr val="0000FF"/>
                </a:solidFill>
                <a:latin typeface="微软雅黑" panose="020B0503020204020204" pitchFamily="34" charset="-122"/>
                <a:ea typeface="微软雅黑" panose="020B0503020204020204" pitchFamily="34" charset="-122"/>
              </a:rPr>
              <a:t>回归向量</a:t>
            </a:r>
            <a:r>
              <a:rPr lang="en-US" altLang="zh-CN" b="1">
                <a:solidFill>
                  <a:srgbClr val="0000FF"/>
                </a:solidFill>
                <a:latin typeface="微软雅黑" panose="020B0503020204020204" pitchFamily="34" charset="-122"/>
                <a:ea typeface="微软雅黑" panose="020B0503020204020204" pitchFamily="34" charset="-122"/>
              </a:rPr>
              <a:t>Γ</a:t>
            </a:r>
            <a:r>
              <a:rPr lang="zh-CN" altLang="en-US" b="1">
                <a:latin typeface="微软雅黑" panose="020B0503020204020204" pitchFamily="34" charset="-122"/>
                <a:ea typeface="微软雅黑" panose="020B0503020204020204" pitchFamily="34" charset="-122"/>
              </a:rPr>
              <a:t>识别时间</a:t>
            </a:r>
            <a:r>
              <a:rPr lang="zh-CN" altLang="en-US" b="1">
                <a:solidFill>
                  <a:srgbClr val="0000FF"/>
                </a:solidFill>
                <a:latin typeface="微软雅黑" panose="020B0503020204020204" pitchFamily="34" charset="-122"/>
                <a:ea typeface="微软雅黑" panose="020B0503020204020204" pitchFamily="34" charset="-122"/>
              </a:rPr>
              <a:t>变化参数</a:t>
            </a:r>
            <a:r>
              <a:rPr lang="en-US" altLang="zh-CN" b="1">
                <a:solidFill>
                  <a:srgbClr val="0000FF"/>
                </a:solidFill>
                <a:latin typeface="微软雅黑" panose="020B0503020204020204" pitchFamily="34" charset="-122"/>
                <a:ea typeface="微软雅黑" panose="020B0503020204020204" pitchFamily="34" charset="-122"/>
              </a:rPr>
              <a:t>θ</a:t>
            </a:r>
            <a:r>
              <a:rPr lang="zh-CN" altLang="en-US" b="1">
                <a:latin typeface="微软雅黑" panose="020B0503020204020204" pitchFamily="34" charset="-122"/>
                <a:ea typeface="微软雅黑" panose="020B0503020204020204" pitchFamily="34" charset="-122"/>
              </a:rPr>
              <a:t>的向量</a:t>
            </a:r>
            <a:endParaRPr lang="en-US" altLang="zh-CN"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30918766"/>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94</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94</a:t>
            </a:fld>
            <a:endParaRPr lang="zh-HK" altLang="en-US" sz="1600" dirty="0">
              <a:solidFill>
                <a:schemeClr val="bg1"/>
              </a:solidFill>
            </a:endParaRPr>
          </a:p>
        </p:txBody>
      </p:sp>
      <p:sp>
        <p:nvSpPr>
          <p:cNvPr id="6" name="文本框 5">
            <a:extLst>
              <a:ext uri="{FF2B5EF4-FFF2-40B4-BE49-F238E27FC236}">
                <a16:creationId xmlns:a16="http://schemas.microsoft.com/office/drawing/2014/main" id="{D18CA6E8-89C1-7135-F4AD-F29B1EA27E08}"/>
              </a:ext>
            </a:extLst>
          </p:cNvPr>
          <p:cNvSpPr txBox="1"/>
          <p:nvPr/>
        </p:nvSpPr>
        <p:spPr>
          <a:xfrm>
            <a:off x="264000" y="981000"/>
            <a:ext cx="6120880" cy="400110"/>
          </a:xfrm>
          <a:prstGeom prst="rect">
            <a:avLst/>
          </a:prstGeom>
          <a:noFill/>
        </p:spPr>
        <p:txBody>
          <a:bodyPr wrap="square">
            <a:spAutoFit/>
          </a:bodyPr>
          <a:lstStyle/>
          <a:p>
            <a:r>
              <a:rPr lang="en-US" altLang="zh-CN" sz="2000" b="1">
                <a:latin typeface="Times New Roman" panose="02020603050405020304" pitchFamily="18" charset="0"/>
                <a:cs typeface="Times New Roman" panose="02020603050405020304" pitchFamily="18" charset="0"/>
              </a:rPr>
              <a:t>Robust Nonlinear Adaptive Observer:</a:t>
            </a:r>
            <a:endParaRPr lang="zh-CN" altLang="en-US" sz="2000" b="1">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A93AEB05-5418-6112-A55F-72AFF3C4193B}"/>
              </a:ext>
            </a:extLst>
          </p:cNvPr>
          <p:cNvPicPr>
            <a:picLocks noChangeAspect="1"/>
          </p:cNvPicPr>
          <p:nvPr/>
        </p:nvPicPr>
        <p:blipFill>
          <a:blip r:embed="rId5"/>
          <a:srcRect r="22650"/>
          <a:stretch/>
        </p:blipFill>
        <p:spPr>
          <a:xfrm>
            <a:off x="148713" y="1314153"/>
            <a:ext cx="5155287" cy="1653227"/>
          </a:xfrm>
          <a:prstGeom prst="rect">
            <a:avLst/>
          </a:prstGeom>
        </p:spPr>
      </p:pic>
      <p:sp>
        <p:nvSpPr>
          <p:cNvPr id="10" name="文本框 9">
            <a:extLst>
              <a:ext uri="{FF2B5EF4-FFF2-40B4-BE49-F238E27FC236}">
                <a16:creationId xmlns:a16="http://schemas.microsoft.com/office/drawing/2014/main" id="{480160D8-DE3C-2E47-9B0D-347C5CB65F24}"/>
              </a:ext>
            </a:extLst>
          </p:cNvPr>
          <p:cNvSpPr txBox="1"/>
          <p:nvPr/>
        </p:nvSpPr>
        <p:spPr>
          <a:xfrm>
            <a:off x="1344000" y="3381455"/>
            <a:ext cx="6120880" cy="400110"/>
          </a:xfrm>
          <a:prstGeom prst="rect">
            <a:avLst/>
          </a:prstGeom>
          <a:noFill/>
        </p:spPr>
        <p:txBody>
          <a:bodyPr wrap="square">
            <a:spAutoFit/>
          </a:bodyPr>
          <a:lstStyle/>
          <a:p>
            <a:r>
              <a:rPr lang="en-US" altLang="zh-CN">
                <a:solidFill>
                  <a:srgbClr val="231F20"/>
                </a:solidFill>
                <a:latin typeface="Times-Roman"/>
              </a:rPr>
              <a:t>     </a:t>
            </a:r>
            <a:r>
              <a:rPr lang="en-US" altLang="zh-CN" sz="1800">
                <a:solidFill>
                  <a:srgbClr val="231F20"/>
                </a:solidFill>
                <a:effectLst/>
                <a:latin typeface="Times-Roman"/>
              </a:rPr>
              <a:t> </a:t>
            </a:r>
            <a:r>
              <a:rPr lang="en-US" altLang="zh-CN" sz="800" i="1">
                <a:solidFill>
                  <a:srgbClr val="231F20"/>
                </a:solidFill>
                <a:effectLst/>
                <a:latin typeface="CMMI6"/>
              </a:rPr>
              <a:t>         </a:t>
            </a:r>
            <a:r>
              <a:rPr lang="en-US" altLang="zh-CN" sz="2000">
                <a:solidFill>
                  <a:srgbClr val="231F20"/>
                </a:solidFill>
                <a:effectLst/>
                <a:latin typeface="Times New Roman" panose="02020603050405020304" pitchFamily="18" charset="0"/>
                <a:cs typeface="Times New Roman" panose="02020603050405020304" pitchFamily="18" charset="0"/>
              </a:rPr>
              <a:t>is the estimation output </a:t>
            </a:r>
            <a:r>
              <a:rPr lang="en-US" altLang="zh-CN" sz="2000" i="1">
                <a:solidFill>
                  <a:srgbClr val="231F20"/>
                </a:solidFill>
                <a:effectLst/>
                <a:latin typeface="Times New Roman" panose="02020603050405020304" pitchFamily="18" charset="0"/>
                <a:cs typeface="Times New Roman" panose="02020603050405020304" pitchFamily="18" charset="0"/>
              </a:rPr>
              <a:t>y</a:t>
            </a:r>
            <a:endParaRPr lang="zh-CN" altLang="en-US" sz="2000" i="1">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6D2B1187-A700-B42B-FAB5-E2B421F1278B}"/>
              </a:ext>
            </a:extLst>
          </p:cNvPr>
          <p:cNvPicPr>
            <a:picLocks noChangeAspect="1"/>
          </p:cNvPicPr>
          <p:nvPr/>
        </p:nvPicPr>
        <p:blipFill>
          <a:blip r:embed="rId6"/>
          <a:stretch>
            <a:fillRect/>
          </a:stretch>
        </p:blipFill>
        <p:spPr>
          <a:xfrm>
            <a:off x="1056000" y="3394311"/>
            <a:ext cx="921971" cy="322689"/>
          </a:xfrm>
          <a:prstGeom prst="rect">
            <a:avLst/>
          </a:prstGeom>
        </p:spPr>
      </p:pic>
      <p:sp>
        <p:nvSpPr>
          <p:cNvPr id="14" name="文本框 13">
            <a:extLst>
              <a:ext uri="{FF2B5EF4-FFF2-40B4-BE49-F238E27FC236}">
                <a16:creationId xmlns:a16="http://schemas.microsoft.com/office/drawing/2014/main" id="{814D612A-99E1-68A6-2E81-5C842F5B78B0}"/>
              </a:ext>
            </a:extLst>
          </p:cNvPr>
          <p:cNvSpPr txBox="1"/>
          <p:nvPr/>
        </p:nvSpPr>
        <p:spPr>
          <a:xfrm>
            <a:off x="2207120" y="3806734"/>
            <a:ext cx="6120880" cy="369332"/>
          </a:xfrm>
          <a:prstGeom prst="rect">
            <a:avLst/>
          </a:prstGeom>
          <a:noFill/>
        </p:spPr>
        <p:txBody>
          <a:bodyPr wrap="square">
            <a:spAutoFit/>
          </a:bodyPr>
          <a:lstStyle/>
          <a:p>
            <a:r>
              <a:rPr lang="en-US" altLang="zh-CN" sz="1800">
                <a:solidFill>
                  <a:srgbClr val="231F20"/>
                </a:solidFill>
                <a:effectLst/>
                <a:latin typeface="Times New Roman" panose="02020603050405020304" pitchFamily="18" charset="0"/>
                <a:cs typeface="Times New Roman" panose="02020603050405020304" pitchFamily="18" charset="0"/>
              </a:rPr>
              <a:t>is the estimation output error </a:t>
            </a:r>
            <a:endParaRPr lang="zh-CN" altLang="en-US"/>
          </a:p>
        </p:txBody>
      </p:sp>
      <p:pic>
        <p:nvPicPr>
          <p:cNvPr id="16" name="图片 15">
            <a:extLst>
              <a:ext uri="{FF2B5EF4-FFF2-40B4-BE49-F238E27FC236}">
                <a16:creationId xmlns:a16="http://schemas.microsoft.com/office/drawing/2014/main" id="{97F72A52-97C0-A43D-C729-A7BE8C93AB31}"/>
              </a:ext>
            </a:extLst>
          </p:cNvPr>
          <p:cNvPicPr>
            <a:picLocks noChangeAspect="1"/>
          </p:cNvPicPr>
          <p:nvPr/>
        </p:nvPicPr>
        <p:blipFill>
          <a:blip r:embed="rId7"/>
          <a:stretch>
            <a:fillRect/>
          </a:stretch>
        </p:blipFill>
        <p:spPr>
          <a:xfrm>
            <a:off x="1078467" y="3806734"/>
            <a:ext cx="1147337" cy="322689"/>
          </a:xfrm>
          <a:prstGeom prst="rect">
            <a:avLst/>
          </a:prstGeom>
        </p:spPr>
      </p:pic>
      <p:pic>
        <p:nvPicPr>
          <p:cNvPr id="18" name="图片 17">
            <a:extLst>
              <a:ext uri="{FF2B5EF4-FFF2-40B4-BE49-F238E27FC236}">
                <a16:creationId xmlns:a16="http://schemas.microsoft.com/office/drawing/2014/main" id="{F55516A4-B445-9A6B-1345-5D4CC3196E75}"/>
              </a:ext>
            </a:extLst>
          </p:cNvPr>
          <p:cNvPicPr>
            <a:picLocks noChangeAspect="1"/>
          </p:cNvPicPr>
          <p:nvPr/>
        </p:nvPicPr>
        <p:blipFill>
          <a:blip r:embed="rId8"/>
          <a:srcRect l="1" r="514"/>
          <a:stretch/>
        </p:blipFill>
        <p:spPr>
          <a:xfrm>
            <a:off x="1056000" y="4265799"/>
            <a:ext cx="3096000" cy="324821"/>
          </a:xfrm>
          <a:prstGeom prst="rect">
            <a:avLst/>
          </a:prstGeom>
        </p:spPr>
      </p:pic>
      <p:sp>
        <p:nvSpPr>
          <p:cNvPr id="21" name="文本框 20">
            <a:extLst>
              <a:ext uri="{FF2B5EF4-FFF2-40B4-BE49-F238E27FC236}">
                <a16:creationId xmlns:a16="http://schemas.microsoft.com/office/drawing/2014/main" id="{7D00214E-C892-C1DE-6246-97529A3543C6}"/>
              </a:ext>
            </a:extLst>
          </p:cNvPr>
          <p:cNvSpPr txBox="1"/>
          <p:nvPr/>
        </p:nvSpPr>
        <p:spPr>
          <a:xfrm>
            <a:off x="912000" y="4683765"/>
            <a:ext cx="6120880" cy="369332"/>
          </a:xfrm>
          <a:prstGeom prst="rect">
            <a:avLst/>
          </a:prstGeom>
          <a:noFill/>
        </p:spPr>
        <p:txBody>
          <a:bodyPr wrap="square">
            <a:spAutoFit/>
          </a:bodyPr>
          <a:lstStyle/>
          <a:p>
            <a:r>
              <a:rPr lang="en-US" altLang="zh-CN" sz="1800">
                <a:solidFill>
                  <a:srgbClr val="231F20"/>
                </a:solidFill>
                <a:effectLst/>
                <a:latin typeface="Times-Roman"/>
              </a:rPr>
              <a:t>define the function </a:t>
            </a:r>
            <a:endParaRPr lang="zh-CN" altLang="en-US"/>
          </a:p>
        </p:txBody>
      </p:sp>
      <p:pic>
        <p:nvPicPr>
          <p:cNvPr id="23" name="图片 22">
            <a:extLst>
              <a:ext uri="{FF2B5EF4-FFF2-40B4-BE49-F238E27FC236}">
                <a16:creationId xmlns:a16="http://schemas.microsoft.com/office/drawing/2014/main" id="{E14489D3-4626-3E94-33AB-4C7D4CEB4471}"/>
              </a:ext>
            </a:extLst>
          </p:cNvPr>
          <p:cNvPicPr>
            <a:picLocks noChangeAspect="1"/>
          </p:cNvPicPr>
          <p:nvPr/>
        </p:nvPicPr>
        <p:blipFill>
          <a:blip r:embed="rId9"/>
          <a:srcRect t="17473"/>
          <a:stretch/>
        </p:blipFill>
        <p:spPr>
          <a:xfrm>
            <a:off x="2712000" y="4708200"/>
            <a:ext cx="5103492" cy="304800"/>
          </a:xfrm>
          <a:prstGeom prst="rect">
            <a:avLst/>
          </a:prstGeom>
        </p:spPr>
      </p:pic>
      <p:sp>
        <p:nvSpPr>
          <p:cNvPr id="24" name="文本框 23">
            <a:extLst>
              <a:ext uri="{FF2B5EF4-FFF2-40B4-BE49-F238E27FC236}">
                <a16:creationId xmlns:a16="http://schemas.microsoft.com/office/drawing/2014/main" id="{3FA4CBF3-877F-7BE4-CA65-EA4FFE3744F0}"/>
              </a:ext>
            </a:extLst>
          </p:cNvPr>
          <p:cNvSpPr txBox="1"/>
          <p:nvPr/>
        </p:nvSpPr>
        <p:spPr>
          <a:xfrm>
            <a:off x="264000" y="2987773"/>
            <a:ext cx="6120880" cy="400110"/>
          </a:xfrm>
          <a:prstGeom prst="rect">
            <a:avLst/>
          </a:prstGeom>
          <a:noFill/>
        </p:spPr>
        <p:txBody>
          <a:bodyPr wrap="square">
            <a:spAutoFit/>
          </a:bodyPr>
          <a:lstStyle/>
          <a:p>
            <a:r>
              <a:rPr lang="en-US" altLang="zh-CN" sz="2000" b="1">
                <a:latin typeface="Times New Roman" panose="02020603050405020304" pitchFamily="18" charset="0"/>
                <a:cs typeface="Times New Roman" panose="02020603050405020304" pitchFamily="18" charset="0"/>
              </a:rPr>
              <a:t>Assumtion:</a:t>
            </a:r>
            <a:endParaRPr lang="zh-CN" altLang="en-US" sz="2000" b="1">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89D7616A-3DA3-2AB3-7C6A-B4A473AA644A}"/>
              </a:ext>
            </a:extLst>
          </p:cNvPr>
          <p:cNvSpPr txBox="1"/>
          <p:nvPr/>
        </p:nvSpPr>
        <p:spPr>
          <a:xfrm>
            <a:off x="635717" y="3394311"/>
            <a:ext cx="442750" cy="369332"/>
          </a:xfrm>
          <a:prstGeom prst="rect">
            <a:avLst/>
          </a:prstGeom>
          <a:noFill/>
        </p:spPr>
        <p:txBody>
          <a:bodyPr wrap="none" rtlCol="0">
            <a:spAutoFit/>
          </a:bodyPr>
          <a:lstStyle/>
          <a:p>
            <a:r>
              <a:rPr lang="en-US" altLang="zh-CN"/>
              <a:t>(1)</a:t>
            </a:r>
            <a:endParaRPr lang="zh-CN" altLang="en-US"/>
          </a:p>
        </p:txBody>
      </p:sp>
      <p:sp>
        <p:nvSpPr>
          <p:cNvPr id="26" name="文本框 25">
            <a:extLst>
              <a:ext uri="{FF2B5EF4-FFF2-40B4-BE49-F238E27FC236}">
                <a16:creationId xmlns:a16="http://schemas.microsoft.com/office/drawing/2014/main" id="{3C891356-B9B7-DFF8-292C-4194DBAA99D3}"/>
              </a:ext>
            </a:extLst>
          </p:cNvPr>
          <p:cNvSpPr txBox="1"/>
          <p:nvPr/>
        </p:nvSpPr>
        <p:spPr>
          <a:xfrm>
            <a:off x="635717" y="3786282"/>
            <a:ext cx="442750" cy="369332"/>
          </a:xfrm>
          <a:prstGeom prst="rect">
            <a:avLst/>
          </a:prstGeom>
          <a:noFill/>
        </p:spPr>
        <p:txBody>
          <a:bodyPr wrap="none" rtlCol="0">
            <a:spAutoFit/>
          </a:bodyPr>
          <a:lstStyle/>
          <a:p>
            <a:r>
              <a:rPr lang="en-US" altLang="zh-CN"/>
              <a:t>(2)</a:t>
            </a:r>
            <a:endParaRPr lang="zh-CN" altLang="en-US"/>
          </a:p>
        </p:txBody>
      </p:sp>
      <p:sp>
        <p:nvSpPr>
          <p:cNvPr id="27" name="文本框 26">
            <a:extLst>
              <a:ext uri="{FF2B5EF4-FFF2-40B4-BE49-F238E27FC236}">
                <a16:creationId xmlns:a16="http://schemas.microsoft.com/office/drawing/2014/main" id="{11C8C2A9-4F97-2AB2-698A-ECFB953E9E88}"/>
              </a:ext>
            </a:extLst>
          </p:cNvPr>
          <p:cNvSpPr txBox="1"/>
          <p:nvPr/>
        </p:nvSpPr>
        <p:spPr>
          <a:xfrm>
            <a:off x="635717" y="4236369"/>
            <a:ext cx="442750" cy="369332"/>
          </a:xfrm>
          <a:prstGeom prst="rect">
            <a:avLst/>
          </a:prstGeom>
          <a:noFill/>
        </p:spPr>
        <p:txBody>
          <a:bodyPr wrap="none" rtlCol="0">
            <a:spAutoFit/>
          </a:bodyPr>
          <a:lstStyle/>
          <a:p>
            <a:r>
              <a:rPr lang="en-US" altLang="zh-CN"/>
              <a:t>(3)</a:t>
            </a:r>
            <a:endParaRPr lang="zh-CN" altLang="en-US"/>
          </a:p>
        </p:txBody>
      </p:sp>
      <p:sp>
        <p:nvSpPr>
          <p:cNvPr id="28" name="文本框 27">
            <a:extLst>
              <a:ext uri="{FF2B5EF4-FFF2-40B4-BE49-F238E27FC236}">
                <a16:creationId xmlns:a16="http://schemas.microsoft.com/office/drawing/2014/main" id="{1B50351A-39DC-3636-241E-31385BE6D742}"/>
              </a:ext>
            </a:extLst>
          </p:cNvPr>
          <p:cNvSpPr txBox="1"/>
          <p:nvPr/>
        </p:nvSpPr>
        <p:spPr>
          <a:xfrm>
            <a:off x="625062" y="4657078"/>
            <a:ext cx="442750" cy="369332"/>
          </a:xfrm>
          <a:prstGeom prst="rect">
            <a:avLst/>
          </a:prstGeom>
          <a:noFill/>
        </p:spPr>
        <p:txBody>
          <a:bodyPr wrap="none" rtlCol="0">
            <a:spAutoFit/>
          </a:bodyPr>
          <a:lstStyle/>
          <a:p>
            <a:r>
              <a:rPr lang="en-US" altLang="zh-CN"/>
              <a:t>(4)</a:t>
            </a:r>
            <a:endParaRPr lang="zh-CN" altLang="en-US"/>
          </a:p>
        </p:txBody>
      </p:sp>
      <p:pic>
        <p:nvPicPr>
          <p:cNvPr id="30" name="图片 29">
            <a:extLst>
              <a:ext uri="{FF2B5EF4-FFF2-40B4-BE49-F238E27FC236}">
                <a16:creationId xmlns:a16="http://schemas.microsoft.com/office/drawing/2014/main" id="{D5639AB9-45B7-4063-F32C-116AB59678BA}"/>
              </a:ext>
            </a:extLst>
          </p:cNvPr>
          <p:cNvPicPr>
            <a:picLocks noChangeAspect="1"/>
          </p:cNvPicPr>
          <p:nvPr/>
        </p:nvPicPr>
        <p:blipFill>
          <a:blip r:embed="rId10"/>
          <a:srcRect t="15366"/>
          <a:stretch/>
        </p:blipFill>
        <p:spPr>
          <a:xfrm>
            <a:off x="984000" y="5132886"/>
            <a:ext cx="5995661" cy="312114"/>
          </a:xfrm>
          <a:prstGeom prst="rect">
            <a:avLst/>
          </a:prstGeom>
        </p:spPr>
      </p:pic>
      <p:sp>
        <p:nvSpPr>
          <p:cNvPr id="31" name="文本框 30">
            <a:extLst>
              <a:ext uri="{FF2B5EF4-FFF2-40B4-BE49-F238E27FC236}">
                <a16:creationId xmlns:a16="http://schemas.microsoft.com/office/drawing/2014/main" id="{4698BCD7-3581-A806-C4E4-95CE67CCDFAF}"/>
              </a:ext>
            </a:extLst>
          </p:cNvPr>
          <p:cNvSpPr txBox="1"/>
          <p:nvPr/>
        </p:nvSpPr>
        <p:spPr>
          <a:xfrm>
            <a:off x="624000" y="5107558"/>
            <a:ext cx="442750" cy="369332"/>
          </a:xfrm>
          <a:prstGeom prst="rect">
            <a:avLst/>
          </a:prstGeom>
          <a:noFill/>
        </p:spPr>
        <p:txBody>
          <a:bodyPr wrap="none" rtlCol="0">
            <a:spAutoFit/>
          </a:bodyPr>
          <a:lstStyle/>
          <a:p>
            <a:r>
              <a:rPr lang="en-US" altLang="zh-CN"/>
              <a:t>(5)</a:t>
            </a:r>
            <a:endParaRPr lang="zh-CN" altLang="en-US"/>
          </a:p>
        </p:txBody>
      </p:sp>
      <p:sp>
        <p:nvSpPr>
          <p:cNvPr id="33" name="文本框 32">
            <a:extLst>
              <a:ext uri="{FF2B5EF4-FFF2-40B4-BE49-F238E27FC236}">
                <a16:creationId xmlns:a16="http://schemas.microsoft.com/office/drawing/2014/main" id="{29FCF78B-A08E-4264-DFF3-BA8AAB16EE55}"/>
              </a:ext>
            </a:extLst>
          </p:cNvPr>
          <p:cNvSpPr txBox="1"/>
          <p:nvPr/>
        </p:nvSpPr>
        <p:spPr>
          <a:xfrm>
            <a:off x="6962492" y="5087307"/>
            <a:ext cx="1148818" cy="369332"/>
          </a:xfrm>
          <a:prstGeom prst="rect">
            <a:avLst/>
          </a:prstGeom>
          <a:noFill/>
        </p:spPr>
        <p:txBody>
          <a:bodyPr wrap="square">
            <a:spAutoFit/>
          </a:bodyPr>
          <a:lstStyle/>
          <a:p>
            <a:r>
              <a:rPr lang="en-US" altLang="zh-CN" sz="1800">
                <a:solidFill>
                  <a:srgbClr val="231F20"/>
                </a:solidFill>
                <a:effectLst/>
                <a:latin typeface="Times-Roman"/>
              </a:rPr>
              <a:t>and </a:t>
            </a:r>
            <a:r>
              <a:rPr lang="el-GR" altLang="zh-CN" sz="1800" i="1">
                <a:solidFill>
                  <a:srgbClr val="231F20"/>
                </a:solidFill>
                <a:effectLst/>
                <a:latin typeface="Times New Roman" panose="02020603050405020304" pitchFamily="18" charset="0"/>
                <a:cs typeface="Times New Roman" panose="02020603050405020304" pitchFamily="18" charset="0"/>
              </a:rPr>
              <a:t>β &gt; </a:t>
            </a:r>
            <a:r>
              <a:rPr lang="el-GR" altLang="zh-CN" sz="1800">
                <a:solidFill>
                  <a:srgbClr val="231F20"/>
                </a:solidFill>
                <a:effectLst/>
                <a:latin typeface="Times New Roman" panose="02020603050405020304" pitchFamily="18" charset="0"/>
                <a:cs typeface="Times New Roman" panose="02020603050405020304" pitchFamily="18" charset="0"/>
              </a:rPr>
              <a:t>1</a:t>
            </a:r>
            <a:endParaRPr lang="zh-CN" altLang="en-US">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059FE87B-E15D-0E23-BB47-3692045C5FAC}"/>
              </a:ext>
            </a:extLst>
          </p:cNvPr>
          <p:cNvSpPr txBox="1"/>
          <p:nvPr/>
        </p:nvSpPr>
        <p:spPr>
          <a:xfrm>
            <a:off x="624000" y="5542544"/>
            <a:ext cx="442750" cy="369332"/>
          </a:xfrm>
          <a:prstGeom prst="rect">
            <a:avLst/>
          </a:prstGeom>
          <a:noFill/>
        </p:spPr>
        <p:txBody>
          <a:bodyPr wrap="none" rtlCol="0">
            <a:spAutoFit/>
          </a:bodyPr>
          <a:lstStyle/>
          <a:p>
            <a:r>
              <a:rPr lang="en-US" altLang="zh-CN"/>
              <a:t>(6)</a:t>
            </a:r>
            <a:endParaRPr lang="zh-CN" altLang="en-US"/>
          </a:p>
        </p:txBody>
      </p:sp>
      <p:pic>
        <p:nvPicPr>
          <p:cNvPr id="37" name="图片 36">
            <a:extLst>
              <a:ext uri="{FF2B5EF4-FFF2-40B4-BE49-F238E27FC236}">
                <a16:creationId xmlns:a16="http://schemas.microsoft.com/office/drawing/2014/main" id="{CD1A33F3-C987-FB0A-EDD2-4ACBC890E498}"/>
              </a:ext>
            </a:extLst>
          </p:cNvPr>
          <p:cNvPicPr>
            <a:picLocks noChangeAspect="1"/>
          </p:cNvPicPr>
          <p:nvPr/>
        </p:nvPicPr>
        <p:blipFill>
          <a:blip r:embed="rId11"/>
          <a:stretch>
            <a:fillRect/>
          </a:stretch>
        </p:blipFill>
        <p:spPr>
          <a:xfrm>
            <a:off x="1008021" y="5589000"/>
            <a:ext cx="4627860" cy="276126"/>
          </a:xfrm>
          <a:prstGeom prst="rect">
            <a:avLst/>
          </a:prstGeom>
        </p:spPr>
      </p:pic>
      <p:pic>
        <p:nvPicPr>
          <p:cNvPr id="39" name="图片 38">
            <a:extLst>
              <a:ext uri="{FF2B5EF4-FFF2-40B4-BE49-F238E27FC236}">
                <a16:creationId xmlns:a16="http://schemas.microsoft.com/office/drawing/2014/main" id="{8B9A1941-79C9-8323-958B-E7335F42AEA0}"/>
              </a:ext>
            </a:extLst>
          </p:cNvPr>
          <p:cNvPicPr>
            <a:picLocks noChangeAspect="1"/>
          </p:cNvPicPr>
          <p:nvPr/>
        </p:nvPicPr>
        <p:blipFill>
          <a:blip r:embed="rId12"/>
          <a:stretch>
            <a:fillRect/>
          </a:stretch>
        </p:blipFill>
        <p:spPr>
          <a:xfrm>
            <a:off x="6161578" y="1446033"/>
            <a:ext cx="5981040" cy="1548579"/>
          </a:xfrm>
          <a:prstGeom prst="rect">
            <a:avLst/>
          </a:prstGeom>
        </p:spPr>
      </p:pic>
      <p:sp>
        <p:nvSpPr>
          <p:cNvPr id="40" name="箭头: 下 39">
            <a:extLst>
              <a:ext uri="{FF2B5EF4-FFF2-40B4-BE49-F238E27FC236}">
                <a16:creationId xmlns:a16="http://schemas.microsoft.com/office/drawing/2014/main" id="{69FC4356-B96E-FB6F-1538-CB883651C2E3}"/>
              </a:ext>
            </a:extLst>
          </p:cNvPr>
          <p:cNvSpPr/>
          <p:nvPr>
            <p:custDataLst>
              <p:tags r:id="rId1"/>
            </p:custDataLst>
          </p:nvPr>
        </p:nvSpPr>
        <p:spPr>
          <a:xfrm rot="16200000">
            <a:off x="5706028" y="2190298"/>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C9AC0C97-BD74-DBB1-A4C9-00857A8E320F}"/>
              </a:ext>
            </a:extLst>
          </p:cNvPr>
          <p:cNvSpPr txBox="1"/>
          <p:nvPr/>
        </p:nvSpPr>
        <p:spPr>
          <a:xfrm>
            <a:off x="6626748" y="3381308"/>
            <a:ext cx="5501895" cy="923330"/>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注：将式（</a:t>
            </a:r>
            <a:r>
              <a:rPr lang="en-US" altLang="zh-CN" b="1">
                <a:latin typeface="微软雅黑" panose="020B0503020204020204" pitchFamily="34" charset="-122"/>
                <a:ea typeface="微软雅黑" panose="020B0503020204020204" pitchFamily="34" charset="-122"/>
              </a:rPr>
              <a:t>1</a:t>
            </a:r>
            <a:r>
              <a:rPr lang="zh-CN" altLang="en-US" b="1">
                <a:latin typeface="微软雅黑" panose="020B0503020204020204" pitchFamily="34" charset="-122"/>
                <a:ea typeface="微软雅黑" panose="020B0503020204020204" pitchFamily="34" charset="-122"/>
              </a:rPr>
              <a:t>）中的动力学模型带入自适应观测器中，得到</a:t>
            </a:r>
            <a:r>
              <a:rPr lang="zh-CN" altLang="en-US" b="1">
                <a:solidFill>
                  <a:srgbClr val="FF0000"/>
                </a:solidFill>
                <a:latin typeface="微软雅黑" panose="020B0503020204020204" pitchFamily="34" charset="-122"/>
                <a:ea typeface="微软雅黑" panose="020B0503020204020204" pitchFamily="34" charset="-122"/>
              </a:rPr>
              <a:t>误差动力学方程</a:t>
            </a:r>
            <a:r>
              <a:rPr lang="zh-CN" altLang="en-US" b="1">
                <a:latin typeface="微软雅黑" panose="020B0503020204020204" pitchFamily="34" charset="-122"/>
                <a:ea typeface="微软雅黑" panose="020B0503020204020204" pitchFamily="34" charset="-122"/>
              </a:rPr>
              <a:t>，因此只需对此方程的</a:t>
            </a:r>
            <a:r>
              <a:rPr lang="zh-CN" altLang="en-US" b="1">
                <a:solidFill>
                  <a:srgbClr val="FF0000"/>
                </a:solidFill>
                <a:latin typeface="微软雅黑" panose="020B0503020204020204" pitchFamily="34" charset="-122"/>
                <a:ea typeface="微软雅黑" panose="020B0503020204020204" pitchFamily="34" charset="-122"/>
              </a:rPr>
              <a:t>稳定性</a:t>
            </a:r>
            <a:r>
              <a:rPr lang="zh-CN" altLang="en-US" b="1">
                <a:latin typeface="微软雅黑" panose="020B0503020204020204" pitchFamily="34" charset="-122"/>
                <a:ea typeface="微软雅黑" panose="020B0503020204020204" pitchFamily="34" charset="-122"/>
              </a:rPr>
              <a:t>和</a:t>
            </a:r>
            <a:r>
              <a:rPr lang="zh-CN" altLang="en-US" b="1">
                <a:solidFill>
                  <a:srgbClr val="FF0000"/>
                </a:solidFill>
                <a:latin typeface="微软雅黑" panose="020B0503020204020204" pitchFamily="34" charset="-122"/>
                <a:ea typeface="微软雅黑" panose="020B0503020204020204" pitchFamily="34" charset="-122"/>
              </a:rPr>
              <a:t>收敛性</a:t>
            </a:r>
            <a:r>
              <a:rPr lang="zh-CN" altLang="en-US" b="1">
                <a:latin typeface="微软雅黑" panose="020B0503020204020204" pitchFamily="34" charset="-122"/>
                <a:ea typeface="微软雅黑" panose="020B0503020204020204" pitchFamily="34" charset="-122"/>
              </a:rPr>
              <a:t>进行分析。</a:t>
            </a:r>
            <a:endParaRPr lang="en-US" altLang="zh-CN" b="1">
              <a:latin typeface="微软雅黑" panose="020B0503020204020204" pitchFamily="34" charset="-122"/>
              <a:ea typeface="微软雅黑" panose="020B0503020204020204" pitchFamily="34" charset="-122"/>
            </a:endParaRPr>
          </a:p>
        </p:txBody>
      </p:sp>
      <p:sp>
        <p:nvSpPr>
          <p:cNvPr id="42" name="箭头: 下 41">
            <a:extLst>
              <a:ext uri="{FF2B5EF4-FFF2-40B4-BE49-F238E27FC236}">
                <a16:creationId xmlns:a16="http://schemas.microsoft.com/office/drawing/2014/main" id="{BF780B14-406F-B5B0-C50B-A91268D61560}"/>
              </a:ext>
            </a:extLst>
          </p:cNvPr>
          <p:cNvSpPr/>
          <p:nvPr>
            <p:custDataLst>
              <p:tags r:id="rId2"/>
            </p:custDataLst>
          </p:nvPr>
        </p:nvSpPr>
        <p:spPr>
          <a:xfrm>
            <a:off x="9152098" y="3009508"/>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95</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95</a:t>
            </a:fld>
            <a:endParaRPr lang="zh-HK" altLang="en-US" sz="1600" dirty="0">
              <a:solidFill>
                <a:schemeClr val="bg1"/>
              </a:solidFill>
            </a:endParaRPr>
          </a:p>
        </p:txBody>
      </p:sp>
      <p:pic>
        <p:nvPicPr>
          <p:cNvPr id="4" name="图片 3">
            <a:extLst>
              <a:ext uri="{FF2B5EF4-FFF2-40B4-BE49-F238E27FC236}">
                <a16:creationId xmlns:a16="http://schemas.microsoft.com/office/drawing/2014/main" id="{7454CC9C-3B39-241A-0E28-39106FD34B93}"/>
              </a:ext>
            </a:extLst>
          </p:cNvPr>
          <p:cNvPicPr>
            <a:picLocks noChangeAspect="1"/>
          </p:cNvPicPr>
          <p:nvPr/>
        </p:nvPicPr>
        <p:blipFill>
          <a:blip r:embed="rId6"/>
          <a:srcRect t="3761"/>
          <a:stretch/>
        </p:blipFill>
        <p:spPr>
          <a:xfrm>
            <a:off x="2712000" y="909000"/>
            <a:ext cx="6559002" cy="2160000"/>
          </a:xfrm>
          <a:prstGeom prst="rect">
            <a:avLst/>
          </a:prstGeom>
        </p:spPr>
      </p:pic>
      <p:sp>
        <p:nvSpPr>
          <p:cNvPr id="8" name="文本框 7">
            <a:extLst>
              <a:ext uri="{FF2B5EF4-FFF2-40B4-BE49-F238E27FC236}">
                <a16:creationId xmlns:a16="http://schemas.microsoft.com/office/drawing/2014/main" id="{213E5D4E-22DE-14AE-F9F5-0BAE6D016ACD}"/>
              </a:ext>
            </a:extLst>
          </p:cNvPr>
          <p:cNvSpPr txBox="1"/>
          <p:nvPr/>
        </p:nvSpPr>
        <p:spPr>
          <a:xfrm>
            <a:off x="1416000" y="4651890"/>
            <a:ext cx="6120880" cy="369332"/>
          </a:xfrm>
          <a:prstGeom prst="rect">
            <a:avLst/>
          </a:prstGeom>
          <a:noFill/>
        </p:spPr>
        <p:txBody>
          <a:bodyPr wrap="square">
            <a:spAutoFit/>
          </a:bodyPr>
          <a:lstStyle/>
          <a:p>
            <a:r>
              <a:rPr lang="en-US" altLang="zh-CN" sz="1800">
                <a:solidFill>
                  <a:srgbClr val="231F20"/>
                </a:solidFill>
                <a:effectLst/>
                <a:latin typeface="Times-Roman"/>
              </a:rPr>
              <a:t>The disturbance terms</a:t>
            </a:r>
            <a:endParaRPr lang="zh-CN" altLang="en-US"/>
          </a:p>
        </p:txBody>
      </p:sp>
      <p:pic>
        <p:nvPicPr>
          <p:cNvPr id="10" name="图片 9">
            <a:extLst>
              <a:ext uri="{FF2B5EF4-FFF2-40B4-BE49-F238E27FC236}">
                <a16:creationId xmlns:a16="http://schemas.microsoft.com/office/drawing/2014/main" id="{4553C161-AA57-899E-653D-197ADA07BABB}"/>
              </a:ext>
            </a:extLst>
          </p:cNvPr>
          <p:cNvPicPr>
            <a:picLocks noChangeAspect="1"/>
          </p:cNvPicPr>
          <p:nvPr/>
        </p:nvPicPr>
        <p:blipFill>
          <a:blip r:embed="rId7"/>
          <a:stretch>
            <a:fillRect/>
          </a:stretch>
        </p:blipFill>
        <p:spPr>
          <a:xfrm>
            <a:off x="3504000" y="4684156"/>
            <a:ext cx="3323310" cy="304800"/>
          </a:xfrm>
          <a:prstGeom prst="rect">
            <a:avLst/>
          </a:prstGeom>
        </p:spPr>
      </p:pic>
      <p:sp>
        <p:nvSpPr>
          <p:cNvPr id="12" name="文本框 11">
            <a:extLst>
              <a:ext uri="{FF2B5EF4-FFF2-40B4-BE49-F238E27FC236}">
                <a16:creationId xmlns:a16="http://schemas.microsoft.com/office/drawing/2014/main" id="{C35BC672-A21F-5803-D873-F2C8984B6221}"/>
              </a:ext>
            </a:extLst>
          </p:cNvPr>
          <p:cNvSpPr txBox="1"/>
          <p:nvPr/>
        </p:nvSpPr>
        <p:spPr>
          <a:xfrm>
            <a:off x="6816000" y="4658343"/>
            <a:ext cx="3888000" cy="369332"/>
          </a:xfrm>
          <a:prstGeom prst="rect">
            <a:avLst/>
          </a:prstGeom>
          <a:noFill/>
        </p:spPr>
        <p:txBody>
          <a:bodyPr wrap="square">
            <a:spAutoFit/>
          </a:bodyPr>
          <a:lstStyle/>
          <a:p>
            <a:r>
              <a:rPr lang="en-US" altLang="zh-CN" sz="1800">
                <a:solidFill>
                  <a:srgbClr val="231F20"/>
                </a:solidFill>
                <a:effectLst/>
                <a:latin typeface="Times-Roman"/>
              </a:rPr>
              <a:t>are compensated by the observer terms</a:t>
            </a:r>
            <a:endParaRPr lang="zh-CN" altLang="en-US"/>
          </a:p>
        </p:txBody>
      </p:sp>
      <p:pic>
        <p:nvPicPr>
          <p:cNvPr id="14" name="图片 13">
            <a:extLst>
              <a:ext uri="{FF2B5EF4-FFF2-40B4-BE49-F238E27FC236}">
                <a16:creationId xmlns:a16="http://schemas.microsoft.com/office/drawing/2014/main" id="{AF677041-FFE6-CCC8-F54E-8BC513FB36EA}"/>
              </a:ext>
            </a:extLst>
          </p:cNvPr>
          <p:cNvPicPr>
            <a:picLocks noChangeAspect="1"/>
          </p:cNvPicPr>
          <p:nvPr/>
        </p:nvPicPr>
        <p:blipFill>
          <a:blip r:embed="rId8"/>
          <a:srcRect r="1986" b="6646"/>
          <a:stretch/>
        </p:blipFill>
        <p:spPr>
          <a:xfrm>
            <a:off x="1437919" y="5053488"/>
            <a:ext cx="2858082" cy="304800"/>
          </a:xfrm>
          <a:prstGeom prst="rect">
            <a:avLst/>
          </a:prstGeom>
        </p:spPr>
      </p:pic>
      <p:sp>
        <p:nvSpPr>
          <p:cNvPr id="17" name="箭头: 下 16">
            <a:extLst>
              <a:ext uri="{FF2B5EF4-FFF2-40B4-BE49-F238E27FC236}">
                <a16:creationId xmlns:a16="http://schemas.microsoft.com/office/drawing/2014/main" id="{457E831D-FFB7-2CFC-CDE8-B87B210FFF3E}"/>
              </a:ext>
            </a:extLst>
          </p:cNvPr>
          <p:cNvSpPr/>
          <p:nvPr>
            <p:custDataLst>
              <p:tags r:id="rId1"/>
            </p:custDataLst>
          </p:nvPr>
        </p:nvSpPr>
        <p:spPr>
          <a:xfrm>
            <a:off x="5869246" y="3191822"/>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0176BBF2-E5E1-B394-F4DE-BA0909949B65}"/>
              </a:ext>
            </a:extLst>
          </p:cNvPr>
          <p:cNvSpPr txBox="1"/>
          <p:nvPr/>
        </p:nvSpPr>
        <p:spPr>
          <a:xfrm>
            <a:off x="2015251" y="3588390"/>
            <a:ext cx="7952499" cy="646331"/>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假设</a:t>
            </a:r>
            <a:r>
              <a:rPr lang="en-US" altLang="zh-CN" b="1">
                <a:latin typeface="微软雅黑" panose="020B0503020204020204" pitchFamily="34" charset="-122"/>
                <a:ea typeface="微软雅黑" panose="020B0503020204020204" pitchFamily="34" charset="-122"/>
              </a:rPr>
              <a:t>2</a:t>
            </a:r>
            <a:r>
              <a:rPr lang="zh-CN" altLang="en-US" b="1">
                <a:latin typeface="微软雅黑" panose="020B0503020204020204" pitchFamily="34" charset="-122"/>
                <a:ea typeface="微软雅黑" panose="020B0503020204020204" pitchFamily="34" charset="-122"/>
              </a:rPr>
              <a:t>引入</a:t>
            </a:r>
            <a:r>
              <a:rPr lang="zh-CN" altLang="en-US" b="1" i="0">
                <a:solidFill>
                  <a:srgbClr val="060607"/>
                </a:solidFill>
                <a:effectLst/>
                <a:latin typeface="微软雅黑" panose="020B0503020204020204" pitchFamily="34" charset="-122"/>
                <a:ea typeface="微软雅黑" panose="020B0503020204020204" pitchFamily="34" charset="-122"/>
              </a:rPr>
              <a:t>输出</a:t>
            </a:r>
            <a:r>
              <a:rPr lang="en-US" altLang="zh-CN" b="1">
                <a:solidFill>
                  <a:srgbClr val="060607"/>
                </a:solidFill>
                <a:latin typeface="微软雅黑" panose="020B0503020204020204" pitchFamily="34" charset="-122"/>
                <a:ea typeface="微软雅黑" panose="020B0503020204020204" pitchFamily="34" charset="-122"/>
              </a:rPr>
              <a:t>y</a:t>
            </a:r>
            <a:r>
              <a:rPr lang="zh-CN" altLang="en-US" b="1" i="0">
                <a:solidFill>
                  <a:srgbClr val="060607"/>
                </a:solidFill>
                <a:effectLst/>
                <a:latin typeface="微软雅黑" panose="020B0503020204020204" pitchFamily="34" charset="-122"/>
                <a:ea typeface="微软雅黑" panose="020B0503020204020204" pitchFamily="34" charset="-122"/>
              </a:rPr>
              <a:t>的不同次幂和范数相关的项，以及一个非负常数项</a:t>
            </a:r>
            <a:r>
              <a:rPr lang="en-US" altLang="zh-CN" b="1" i="0">
                <a:solidFill>
                  <a:srgbClr val="060607"/>
                </a:solidFill>
                <a:effectLst/>
                <a:latin typeface="微软雅黑" panose="020B0503020204020204" pitchFamily="34" charset="-122"/>
                <a:ea typeface="微软雅黑" panose="020B0503020204020204" pitchFamily="34" charset="-122"/>
              </a:rPr>
              <a:t>w</a:t>
            </a:r>
            <a:r>
              <a:rPr lang="zh-CN" altLang="en-US" b="1" i="0">
                <a:solidFill>
                  <a:srgbClr val="060607"/>
                </a:solidFill>
                <a:effectLst/>
                <a:latin typeface="微软雅黑" panose="020B0503020204020204" pitchFamily="34" charset="-122"/>
                <a:ea typeface="微软雅黑" panose="020B0503020204020204" pitchFamily="34" charset="-122"/>
              </a:rPr>
              <a:t>。明确</a:t>
            </a:r>
            <a:r>
              <a:rPr lang="zh-CN" altLang="en-US" b="1" i="0">
                <a:solidFill>
                  <a:srgbClr val="FF0000"/>
                </a:solidFill>
                <a:effectLst/>
                <a:latin typeface="微软雅黑" panose="020B0503020204020204" pitchFamily="34" charset="-122"/>
                <a:ea typeface="微软雅黑" panose="020B0503020204020204" pitchFamily="34" charset="-122"/>
              </a:rPr>
              <a:t>扰动的可处理性，</a:t>
            </a:r>
            <a:r>
              <a:rPr lang="zh-CN" altLang="en-US" b="1" i="0">
                <a:effectLst/>
                <a:latin typeface="微软雅黑" panose="020B0503020204020204" pitchFamily="34" charset="-122"/>
                <a:ea typeface="微软雅黑" panose="020B0503020204020204" pitchFamily="34" charset="-122"/>
              </a:rPr>
              <a:t>同时涵盖了</a:t>
            </a:r>
            <a:r>
              <a:rPr lang="zh-CN" altLang="en-US" b="1">
                <a:solidFill>
                  <a:srgbClr val="FF0000"/>
                </a:solidFill>
                <a:latin typeface="微软雅黑" panose="020B0503020204020204" pitchFamily="34" charset="-122"/>
                <a:ea typeface="微软雅黑" panose="020B0503020204020204" pitchFamily="34" charset="-122"/>
              </a:rPr>
              <a:t>多</a:t>
            </a:r>
            <a:r>
              <a:rPr lang="zh-CN" altLang="en-US" b="1" i="0">
                <a:solidFill>
                  <a:srgbClr val="FF0000"/>
                </a:solidFill>
                <a:effectLst/>
                <a:latin typeface="微软雅黑" panose="020B0503020204020204" pitchFamily="34" charset="-122"/>
                <a:ea typeface="微软雅黑" panose="020B0503020204020204" pitchFamily="34" charset="-122"/>
              </a:rPr>
              <a:t>类型的扰动</a:t>
            </a:r>
            <a:r>
              <a:rPr lang="zh-CN" altLang="en-US" b="1" i="0">
                <a:effectLst/>
                <a:latin typeface="微软雅黑" panose="020B0503020204020204" pitchFamily="34" charset="-122"/>
                <a:ea typeface="微软雅黑" panose="020B0503020204020204" pitchFamily="34" charset="-122"/>
              </a:rPr>
              <a:t>（大扰动、小扰动、随机扰动）。</a:t>
            </a:r>
            <a:endParaRPr lang="zh-CN" altLang="en-US" b="1">
              <a:latin typeface="微软雅黑" panose="020B0503020204020204" pitchFamily="34" charset="-122"/>
              <a:ea typeface="微软雅黑" panose="020B0503020204020204" pitchFamily="34" charset="-122"/>
            </a:endParaRPr>
          </a:p>
        </p:txBody>
      </p:sp>
      <p:sp>
        <p:nvSpPr>
          <p:cNvPr id="25" name="箭头: 下 24">
            <a:extLst>
              <a:ext uri="{FF2B5EF4-FFF2-40B4-BE49-F238E27FC236}">
                <a16:creationId xmlns:a16="http://schemas.microsoft.com/office/drawing/2014/main" id="{9C0F53AF-5543-971D-83FB-0F2F41245A90}"/>
              </a:ext>
            </a:extLst>
          </p:cNvPr>
          <p:cNvSpPr/>
          <p:nvPr>
            <p:custDataLst>
              <p:tags r:id="rId2"/>
            </p:custDataLst>
          </p:nvPr>
        </p:nvSpPr>
        <p:spPr>
          <a:xfrm>
            <a:off x="5869246" y="4221000"/>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下 25">
            <a:extLst>
              <a:ext uri="{FF2B5EF4-FFF2-40B4-BE49-F238E27FC236}">
                <a16:creationId xmlns:a16="http://schemas.microsoft.com/office/drawing/2014/main" id="{94CD1773-0A22-9E9C-5F49-5F8B0B6FF028}"/>
              </a:ext>
            </a:extLst>
          </p:cNvPr>
          <p:cNvSpPr/>
          <p:nvPr>
            <p:custDataLst>
              <p:tags r:id="rId3"/>
            </p:custDataLst>
          </p:nvPr>
        </p:nvSpPr>
        <p:spPr>
          <a:xfrm>
            <a:off x="5869245" y="5205888"/>
            <a:ext cx="244510" cy="384803"/>
          </a:xfrm>
          <a:prstGeom prst="downArrow">
            <a:avLst/>
          </a:prstGeom>
          <a:solidFill>
            <a:srgbClr val="324273"/>
          </a:solidFill>
          <a:ln>
            <a:solidFill>
              <a:srgbClr val="3242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57F64DAE-61B7-BB9B-C080-FD7A0651F14E}"/>
              </a:ext>
            </a:extLst>
          </p:cNvPr>
          <p:cNvSpPr txBox="1"/>
          <p:nvPr/>
        </p:nvSpPr>
        <p:spPr>
          <a:xfrm>
            <a:off x="2928000" y="5599318"/>
            <a:ext cx="7952499" cy="369332"/>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之后证明自适应观测器在扰动满足假设</a:t>
            </a:r>
            <a:r>
              <a:rPr lang="en-US" altLang="zh-CN" b="1">
                <a:latin typeface="微软雅黑" panose="020B0503020204020204" pitchFamily="34" charset="-122"/>
                <a:ea typeface="微软雅黑" panose="020B0503020204020204" pitchFamily="34" charset="-122"/>
              </a:rPr>
              <a:t>2</a:t>
            </a:r>
            <a:r>
              <a:rPr lang="zh-CN" altLang="en-US" b="1">
                <a:latin typeface="微软雅黑" panose="020B0503020204020204" pitchFamily="34" charset="-122"/>
                <a:ea typeface="微软雅黑" panose="020B0503020204020204" pitchFamily="34" charset="-122"/>
              </a:rPr>
              <a:t>下的稳定性和收敛性</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96</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96</a:t>
            </a:fld>
            <a:endParaRPr lang="zh-HK" altLang="en-US" sz="1600" dirty="0">
              <a:solidFill>
                <a:schemeClr val="bg1"/>
              </a:solidFill>
            </a:endParaRPr>
          </a:p>
        </p:txBody>
      </p:sp>
      <p:pic>
        <p:nvPicPr>
          <p:cNvPr id="4" name="图片 3">
            <a:extLst>
              <a:ext uri="{FF2B5EF4-FFF2-40B4-BE49-F238E27FC236}">
                <a16:creationId xmlns:a16="http://schemas.microsoft.com/office/drawing/2014/main" id="{7D2DCA09-3370-176F-2878-831E2D61337B}"/>
              </a:ext>
            </a:extLst>
          </p:cNvPr>
          <p:cNvPicPr>
            <a:picLocks noChangeAspect="1"/>
          </p:cNvPicPr>
          <p:nvPr/>
        </p:nvPicPr>
        <p:blipFill>
          <a:blip r:embed="rId3"/>
          <a:stretch>
            <a:fillRect/>
          </a:stretch>
        </p:blipFill>
        <p:spPr>
          <a:xfrm>
            <a:off x="3504000" y="794282"/>
            <a:ext cx="5760000" cy="5654473"/>
          </a:xfrm>
          <a:prstGeom prst="rect">
            <a:avLst/>
          </a:prstGeom>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97</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97</a:t>
            </a:fld>
            <a:endParaRPr lang="zh-HK" altLang="en-US" sz="1600" dirty="0">
              <a:solidFill>
                <a:schemeClr val="bg1"/>
              </a:solidFill>
            </a:endParaRPr>
          </a:p>
        </p:txBody>
      </p:sp>
      <p:pic>
        <p:nvPicPr>
          <p:cNvPr id="4" name="图片 3">
            <a:extLst>
              <a:ext uri="{FF2B5EF4-FFF2-40B4-BE49-F238E27FC236}">
                <a16:creationId xmlns:a16="http://schemas.microsoft.com/office/drawing/2014/main" id="{234FBC5E-EDA7-73C4-CCAA-461A4BD3D5E6}"/>
              </a:ext>
            </a:extLst>
          </p:cNvPr>
          <p:cNvPicPr>
            <a:picLocks noChangeAspect="1"/>
          </p:cNvPicPr>
          <p:nvPr/>
        </p:nvPicPr>
        <p:blipFill>
          <a:blip r:embed="rId3"/>
          <a:stretch>
            <a:fillRect/>
          </a:stretch>
        </p:blipFill>
        <p:spPr>
          <a:xfrm>
            <a:off x="243295" y="765761"/>
            <a:ext cx="5564705" cy="3483250"/>
          </a:xfrm>
          <a:prstGeom prst="rect">
            <a:avLst/>
          </a:prstGeom>
        </p:spPr>
      </p:pic>
      <p:pic>
        <p:nvPicPr>
          <p:cNvPr id="6" name="图片 5">
            <a:extLst>
              <a:ext uri="{FF2B5EF4-FFF2-40B4-BE49-F238E27FC236}">
                <a16:creationId xmlns:a16="http://schemas.microsoft.com/office/drawing/2014/main" id="{49F11CD6-21D9-1C0E-CCBE-DC77B1533210}"/>
              </a:ext>
            </a:extLst>
          </p:cNvPr>
          <p:cNvPicPr>
            <a:picLocks noChangeAspect="1"/>
          </p:cNvPicPr>
          <p:nvPr/>
        </p:nvPicPr>
        <p:blipFill>
          <a:blip r:embed="rId4"/>
          <a:stretch>
            <a:fillRect/>
          </a:stretch>
        </p:blipFill>
        <p:spPr>
          <a:xfrm>
            <a:off x="6491239" y="795560"/>
            <a:ext cx="5457466" cy="5599219"/>
          </a:xfrm>
          <a:prstGeom prst="rect">
            <a:avLst/>
          </a:prstGeom>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29EFF35-FEF8-259F-E748-668FFDDC1E35}"/>
              </a:ext>
            </a:extLst>
          </p:cNvPr>
          <p:cNvPicPr>
            <a:picLocks noChangeAspect="1"/>
          </p:cNvPicPr>
          <p:nvPr/>
        </p:nvPicPr>
        <p:blipFill>
          <a:blip r:embed="rId3"/>
          <a:stretch>
            <a:fillRect/>
          </a:stretch>
        </p:blipFill>
        <p:spPr>
          <a:xfrm>
            <a:off x="6410591" y="621000"/>
            <a:ext cx="4730444" cy="1825628"/>
          </a:xfrm>
          <a:prstGeom prst="rect">
            <a:avLst/>
          </a:prstGeom>
        </p:spPr>
      </p:pic>
      <p:pic>
        <p:nvPicPr>
          <p:cNvPr id="9" name="图片 8">
            <a:extLst>
              <a:ext uri="{FF2B5EF4-FFF2-40B4-BE49-F238E27FC236}">
                <a16:creationId xmlns:a16="http://schemas.microsoft.com/office/drawing/2014/main" id="{A257C5F2-DFCE-3C0C-5D7E-20225CEFD593}"/>
              </a:ext>
            </a:extLst>
          </p:cNvPr>
          <p:cNvPicPr>
            <a:picLocks noChangeAspect="1"/>
          </p:cNvPicPr>
          <p:nvPr/>
        </p:nvPicPr>
        <p:blipFill>
          <a:blip r:embed="rId4"/>
          <a:stretch>
            <a:fillRect/>
          </a:stretch>
        </p:blipFill>
        <p:spPr>
          <a:xfrm>
            <a:off x="6643224" y="2421000"/>
            <a:ext cx="4680000" cy="4192862"/>
          </a:xfrm>
          <a:prstGeom prst="rect">
            <a:avLst/>
          </a:prstGeom>
        </p:spPr>
      </p:pic>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98</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98</a:t>
            </a:fld>
            <a:endParaRPr lang="zh-HK" altLang="en-US" sz="1600" dirty="0">
              <a:solidFill>
                <a:schemeClr val="bg1"/>
              </a:solidFill>
            </a:endParaRPr>
          </a:p>
        </p:txBody>
      </p:sp>
      <p:pic>
        <p:nvPicPr>
          <p:cNvPr id="5" name="图片 4">
            <a:extLst>
              <a:ext uri="{FF2B5EF4-FFF2-40B4-BE49-F238E27FC236}">
                <a16:creationId xmlns:a16="http://schemas.microsoft.com/office/drawing/2014/main" id="{24610374-D2CF-117D-525F-3DDDE3F29DFE}"/>
              </a:ext>
            </a:extLst>
          </p:cNvPr>
          <p:cNvPicPr>
            <a:picLocks noChangeAspect="1"/>
          </p:cNvPicPr>
          <p:nvPr/>
        </p:nvPicPr>
        <p:blipFill>
          <a:blip r:embed="rId5"/>
          <a:stretch>
            <a:fillRect/>
          </a:stretch>
        </p:blipFill>
        <p:spPr>
          <a:xfrm>
            <a:off x="551999" y="738207"/>
            <a:ext cx="4730443" cy="5774711"/>
          </a:xfrm>
          <a:prstGeom prst="rect">
            <a:avLst/>
          </a:prstGeom>
        </p:spPr>
      </p:pic>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99</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99</a:t>
            </a:fld>
            <a:endParaRPr lang="zh-HK" altLang="en-US" sz="1600" dirty="0">
              <a:solidFill>
                <a:schemeClr val="bg1"/>
              </a:solidFill>
            </a:endParaRPr>
          </a:p>
        </p:txBody>
      </p:sp>
      <p:pic>
        <p:nvPicPr>
          <p:cNvPr id="4" name="图片 3">
            <a:extLst>
              <a:ext uri="{FF2B5EF4-FFF2-40B4-BE49-F238E27FC236}">
                <a16:creationId xmlns:a16="http://schemas.microsoft.com/office/drawing/2014/main" id="{066144C7-E635-967B-6A2D-CB0FA242E5C6}"/>
              </a:ext>
            </a:extLst>
          </p:cNvPr>
          <p:cNvPicPr>
            <a:picLocks noChangeAspect="1"/>
          </p:cNvPicPr>
          <p:nvPr/>
        </p:nvPicPr>
        <p:blipFill>
          <a:blip r:embed="rId3"/>
          <a:stretch>
            <a:fillRect/>
          </a:stretch>
        </p:blipFill>
        <p:spPr>
          <a:xfrm>
            <a:off x="408000" y="1053000"/>
            <a:ext cx="5937373" cy="5142782"/>
          </a:xfrm>
          <a:prstGeom prst="rect">
            <a:avLst/>
          </a:prstGeom>
        </p:spPr>
      </p:pic>
      <p:pic>
        <p:nvPicPr>
          <p:cNvPr id="8" name="图片 7">
            <a:extLst>
              <a:ext uri="{FF2B5EF4-FFF2-40B4-BE49-F238E27FC236}">
                <a16:creationId xmlns:a16="http://schemas.microsoft.com/office/drawing/2014/main" id="{0416EAF6-E293-F052-0FA6-398DFF18B3F3}"/>
              </a:ext>
            </a:extLst>
          </p:cNvPr>
          <p:cNvPicPr>
            <a:picLocks noChangeAspect="1"/>
          </p:cNvPicPr>
          <p:nvPr/>
        </p:nvPicPr>
        <p:blipFill>
          <a:blip r:embed="rId4"/>
          <a:stretch>
            <a:fillRect/>
          </a:stretch>
        </p:blipFill>
        <p:spPr>
          <a:xfrm>
            <a:off x="6580717" y="1341000"/>
            <a:ext cx="5457951" cy="4752000"/>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e35275c8-fa89-42ce-a201-5e038b2f618b"/>
  <p:tag name="COMMONDATA" val="eyJoZGlkIjoiZDBlMDgwNDdjMmVhNjUyMGUxOTg4ODYyM2Q5ZDM4ZWE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83.7199212598425,&quot;left&quot;:5.065826771653543,&quot;top&quot;:191.44779527559055,&quot;width&quot;:947.7148818897638}"/>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83.7199212598425,&quot;left&quot;:5.065826771653543,&quot;top&quot;:191.44779527559055,&quot;width&quot;:947.7148818897638}"/>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83.7199212598425,&quot;left&quot;:5.065826771653543,&quot;top&quot;:191.44779527559055,&quot;width&quot;:947.7148818897638}"/>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1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2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2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9.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0.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261.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262.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263.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264.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265.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266.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267.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268.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269.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0.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271.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272.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2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83.7199212598425,&quot;left&quot;:5.065826771653543,&quot;top&quot;:191.44779527559055,&quot;width&quot;:947.7148818897638}"/>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83.7199212598425,&quot;left&quot;:5.065826771653543,&quot;top&quot;:191.44779527559055,&quot;width&quot;:947.7148818897638}"/>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7.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418.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4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83.7199212598425,&quot;left&quot;:5.065826771653543,&quot;top&quot;:191.44779527559055,&quot;width&quot;:947.7148818897638}"/>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3.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564.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565.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566.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567.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568.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569.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0.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571.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572.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5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83.7199212598425,&quot;left&quot;:5.065826771653543,&quot;top&quot;:191.44779527559055,&quot;width&quot;:947.7148818897638}"/>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83.7199212598425,&quot;left&quot;:5.065826771653543,&quot;top&quot;:191.44779527559055,&quot;width&quot;:947.7148818897638}"/>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5.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716.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717.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718.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719.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0.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721.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7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2.xml><?xml version="1.0" encoding="utf-8"?>
<p:tagLst xmlns:a="http://schemas.openxmlformats.org/drawingml/2006/main" xmlns:r="http://schemas.openxmlformats.org/officeDocument/2006/relationships" xmlns:p="http://schemas.openxmlformats.org/presentationml/2006/main">
  <p:tag name="KSO_WM_DIAGRAM_VIRTUALLY_FRAME" val="{&quot;height&quot;:243.12937007874015,&quot;left&quot;:49.29724409448819,&quot;top&quot;:61.7767716535433,&quot;width&quot;:844.7229133858267}"/>
</p:tagLst>
</file>

<file path=ppt/tags/tag7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83.7199212598425,&quot;left&quot;:5.065826771653543,&quot;top&quot;:191.44779527559055,&quot;width&quot;:947.7148818897638}"/>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83.7199212598425,&quot;left&quot;:5.065826771653543,&quot;top&quot;:191.44779527559055,&quot;width&quot;:947.7148818897638}"/>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2014</TotalTime>
  <Words>4804</Words>
  <Application>Microsoft Office PowerPoint</Application>
  <PresentationFormat>宽屏</PresentationFormat>
  <Paragraphs>982</Paragraphs>
  <Slides>107</Slides>
  <Notes>106</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107</vt:i4>
      </vt:variant>
    </vt:vector>
  </HeadingPairs>
  <TitlesOfParts>
    <vt:vector size="127" baseType="lpstr">
      <vt:lpstr>-apple-system</vt:lpstr>
      <vt:lpstr>CMMI10</vt:lpstr>
      <vt:lpstr>CMMI6</vt:lpstr>
      <vt:lpstr>CMMI9</vt:lpstr>
      <vt:lpstr>CMSY10</vt:lpstr>
      <vt:lpstr>Helvetica-Oblique</vt:lpstr>
      <vt:lpstr>NimbusRomNo9L-Regu</vt:lpstr>
      <vt:lpstr>PMingLiU-ExtB</vt:lpstr>
      <vt:lpstr>Times-Italic</vt:lpstr>
      <vt:lpstr>Times-Roman</vt:lpstr>
      <vt:lpstr>微软雅黑</vt:lpstr>
      <vt:lpstr>Arial</vt:lpstr>
      <vt:lpstr>Calibri</vt:lpstr>
      <vt:lpstr>Calibri Light</vt:lpstr>
      <vt:lpstr>Cambria Math</vt:lpstr>
      <vt:lpstr>Helvetica</vt:lpstr>
      <vt:lpstr>Impact</vt:lpstr>
      <vt:lpstr>Times New Roman</vt:lpstr>
      <vt:lpstr>Office 2013 - 2022 主题</vt:lpstr>
      <vt:lpstr>1_Office 2013 - 2022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北京工业大学研究生开题报告</dc:title>
  <dc:creator>唐泽诚</dc:creator>
  <cp:lastModifiedBy>jinghao liu</cp:lastModifiedBy>
  <cp:revision>2376</cp:revision>
  <dcterms:created xsi:type="dcterms:W3CDTF">2019-05-02T06:45:00Z</dcterms:created>
  <dcterms:modified xsi:type="dcterms:W3CDTF">2024-12-24T03:02:39Z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2052-12.1.0.19302</vt:lpwstr>
  </property>
  <property fmtid="{D5CDD505-2E9C-101B-9397-08002B2CF9AE}" pid="3" name="ICV">
    <vt:lpwstr>D87C3B92FDC749DEB59DD32930CFB9ED_13</vt:lpwstr>
  </property>
</Properties>
</file>